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notesSlides/notesSlide3.xml" ContentType="application/vnd.openxmlformats-officedocument.presentationml.notesSlide+xml"/>
  <Override PartName="/ppt/charts/chart3.xml" ContentType="application/vnd.openxmlformats-officedocument.drawingml.chart+xml"/>
  <Override PartName="/ppt/notesSlides/notesSlide4.xml" ContentType="application/vnd.openxmlformats-officedocument.presentationml.notesSlide+xml"/>
  <Override PartName="/ppt/charts/chart4.xml" ContentType="application/vnd.openxmlformats-officedocument.drawingml.chart+xml"/>
  <Override PartName="/ppt/notesSlides/notesSlide5.xml" ContentType="application/vnd.openxmlformats-officedocument.presentationml.notesSlide+xml"/>
  <Override PartName="/ppt/charts/chart5.xml" ContentType="application/vnd.openxmlformats-officedocument.drawingml.chart+xml"/>
  <Override PartName="/ppt/charts/chart6.xml" ContentType="application/vnd.openxmlformats-officedocument.drawingml.chart+xml"/>
  <Override PartName="/ppt/notesSlides/notesSlide6.xml" ContentType="application/vnd.openxmlformats-officedocument.presentationml.notesSlide+xml"/>
  <Override PartName="/ppt/charts/chart7.xml" ContentType="application/vnd.openxmlformats-officedocument.drawingml.chart+xml"/>
  <Override PartName="/ppt/notesSlides/notesSlide7.xml" ContentType="application/vnd.openxmlformats-officedocument.presentationml.notesSlide+xml"/>
  <Override PartName="/ppt/charts/chart8.xml" ContentType="application/vnd.openxmlformats-officedocument.drawingml.chart+xml"/>
  <Override PartName="/ppt/notesSlides/notesSlide8.xml" ContentType="application/vnd.openxmlformats-officedocument.presentationml.notesSlide+xml"/>
  <Override PartName="/ppt/charts/chart9.xml" ContentType="application/vnd.openxmlformats-officedocument.drawingml.chart+xml"/>
  <Override PartName="/ppt/notesSlides/notesSlide9.xml" ContentType="application/vnd.openxmlformats-officedocument.presentationml.notesSlide+xml"/>
  <Override PartName="/ppt/charts/chart10.xml" ContentType="application/vnd.openxmlformats-officedocument.drawingml.chart+xml"/>
  <Override PartName="/ppt/charts/chart11.xml" ContentType="application/vnd.openxmlformats-officedocument.drawingml.chart+xml"/>
  <Override PartName="/ppt/notesSlides/notesSlide10.xml" ContentType="application/vnd.openxmlformats-officedocument.presentationml.notesSlide+xml"/>
  <Override PartName="/ppt/charts/chart12.xml" ContentType="application/vnd.openxmlformats-officedocument.drawingml.chart+xml"/>
  <Override PartName="/ppt/charts/chart13.xml" ContentType="application/vnd.openxmlformats-officedocument.drawingml.chart+xml"/>
  <Override PartName="/ppt/notesSlides/notesSlide11.xml" ContentType="application/vnd.openxmlformats-officedocument.presentationml.notesSlide+xml"/>
  <Override PartName="/ppt/charts/chart14.xml" ContentType="application/vnd.openxmlformats-officedocument.drawingml.chart+xml"/>
  <Override PartName="/ppt/notesSlides/notesSlide12.xml" ContentType="application/vnd.openxmlformats-officedocument.presentationml.notesSlide+xml"/>
  <Override PartName="/ppt/charts/chart15.xml" ContentType="application/vnd.openxmlformats-officedocument.drawingml.chart+xml"/>
  <Override PartName="/ppt/charts/chart16.xml" ContentType="application/vnd.openxmlformats-officedocument.drawingml.chart+xml"/>
  <Override PartName="/ppt/notesSlides/notesSlide13.xml" ContentType="application/vnd.openxmlformats-officedocument.presentationml.notesSlide+xml"/>
  <Override PartName="/ppt/charts/chart17.xml" ContentType="application/vnd.openxmlformats-officedocument.drawingml.chart+xml"/>
  <Override PartName="/ppt/charts/chart18.xml" ContentType="application/vnd.openxmlformats-officedocument.drawingml.chart+xml"/>
  <Override PartName="/ppt/notesSlides/notesSlide14.xml" ContentType="application/vnd.openxmlformats-officedocument.presentationml.notesSlide+xml"/>
  <Override PartName="/ppt/charts/chart19.xml" ContentType="application/vnd.openxmlformats-officedocument.drawingml.chart+xml"/>
  <Override PartName="/ppt/charts/chart20.xml" ContentType="application/vnd.openxmlformats-officedocument.drawingml.chart+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charts/chart21.xml" ContentType="application/vnd.openxmlformats-officedocument.drawingml.chart+xml"/>
  <Override PartName="/ppt/charts/chart22.xml" ContentType="application/vnd.openxmlformats-officedocument.drawingml.chart+xml"/>
  <Override PartName="/ppt/notesSlides/notesSlide18.xml" ContentType="application/vnd.openxmlformats-officedocument.presentationml.notesSlide+xml"/>
  <Override PartName="/ppt/charts/chart23.xml" ContentType="application/vnd.openxmlformats-officedocument.drawingml.chart+xml"/>
  <Override PartName="/ppt/charts/chart24.xml" ContentType="application/vnd.openxmlformats-officedocument.drawingml.chart+xml"/>
  <Override PartName="/ppt/notesSlides/notesSlide19.xml" ContentType="application/vnd.openxmlformats-officedocument.presentationml.notesSlide+xml"/>
  <Override PartName="/ppt/charts/chart25.xml" ContentType="application/vnd.openxmlformats-officedocument.drawingml.chart+xml"/>
  <Override PartName="/ppt/notesSlides/notesSlide20.xml" ContentType="application/vnd.openxmlformats-officedocument.presentationml.notesSlide+xml"/>
  <Override PartName="/ppt/charts/chart26.xml" ContentType="application/vnd.openxmlformats-officedocument.drawingml.chart+xml"/>
  <Override PartName="/ppt/charts/chart27.xml" ContentType="application/vnd.openxmlformats-officedocument.drawingml.chart+xml"/>
  <Override PartName="/ppt/notesSlides/notesSlide21.xml" ContentType="application/vnd.openxmlformats-officedocument.presentationml.notesSlide+xml"/>
  <Override PartName="/ppt/charts/chart28.xml" ContentType="application/vnd.openxmlformats-officedocument.drawingml.chart+xml"/>
  <Override PartName="/ppt/notesSlides/notesSlide22.xml" ContentType="application/vnd.openxmlformats-officedocument.presentationml.notesSlide+xml"/>
  <Override PartName="/ppt/charts/chart29.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4" r:id="rId1"/>
  </p:sldMasterIdLst>
  <p:notesMasterIdLst>
    <p:notesMasterId r:id="rId24"/>
  </p:notesMasterIdLst>
  <p:sldIdLst>
    <p:sldId id="257" r:id="rId2"/>
    <p:sldId id="360" r:id="rId3"/>
    <p:sldId id="362" r:id="rId4"/>
    <p:sldId id="368" r:id="rId5"/>
    <p:sldId id="398" r:id="rId6"/>
    <p:sldId id="364" r:id="rId7"/>
    <p:sldId id="363" r:id="rId8"/>
    <p:sldId id="411" r:id="rId9"/>
    <p:sldId id="412" r:id="rId10"/>
    <p:sldId id="413" r:id="rId11"/>
    <p:sldId id="414" r:id="rId12"/>
    <p:sldId id="415" r:id="rId13"/>
    <p:sldId id="416" r:id="rId14"/>
    <p:sldId id="417" r:id="rId15"/>
    <p:sldId id="365" r:id="rId16"/>
    <p:sldId id="418" r:id="rId17"/>
    <p:sldId id="419" r:id="rId18"/>
    <p:sldId id="420" r:id="rId19"/>
    <p:sldId id="392" r:id="rId20"/>
    <p:sldId id="386" r:id="rId21"/>
    <p:sldId id="422" r:id="rId22"/>
    <p:sldId id="423" r:id="rId23"/>
  </p:sldIdLst>
  <p:sldSz cx="9144000" cy="6858000" type="screen4x3"/>
  <p:notesSz cx="6858000" cy="9144000"/>
  <p:defaultTextStyle>
    <a:defPPr>
      <a:defRPr lang="es-E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3804">
          <p15:clr>
            <a:srgbClr val="A4A3A4"/>
          </p15:clr>
        </p15:guide>
        <p15:guide id="2" orient="horz" pos="1650">
          <p15:clr>
            <a:srgbClr val="A4A3A4"/>
          </p15:clr>
        </p15:guide>
        <p15:guide id="3" orient="horz" pos="742">
          <p15:clr>
            <a:srgbClr val="A4A3A4"/>
          </p15:clr>
        </p15:guide>
        <p15:guide id="4"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9900"/>
    <a:srgbClr val="003300"/>
    <a:srgbClr val="008000"/>
    <a:srgbClr val="FF9933"/>
    <a:srgbClr val="FF6600"/>
    <a:srgbClr val="75B000"/>
    <a:srgbClr val="660033"/>
    <a:srgbClr val="FF781D"/>
    <a:srgbClr val="000066"/>
    <a:srgbClr val="CC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647" autoAdjust="0"/>
    <p:restoredTop sz="94728" autoAdjust="0"/>
  </p:normalViewPr>
  <p:slideViewPr>
    <p:cSldViewPr>
      <p:cViewPr varScale="1">
        <p:scale>
          <a:sx n="88" d="100"/>
          <a:sy n="88" d="100"/>
        </p:scale>
        <p:origin x="1524" y="96"/>
      </p:cViewPr>
      <p:guideLst>
        <p:guide orient="horz" pos="3804"/>
        <p:guide orient="horz" pos="1650"/>
        <p:guide orient="horz" pos="742"/>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5" d="100"/>
          <a:sy n="55" d="100"/>
        </p:scale>
        <p:origin x="-2904" y="-102"/>
      </p:cViewPr>
      <p:guideLst>
        <p:guide orient="horz" pos="2880"/>
        <p:guide pos="2160"/>
      </p:guideLst>
    </p:cSldViewPr>
  </p:notesViewPr>
  <p:gridSpacing cx="90012" cy="90012"/>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package" Target="../embeddings/Hoja_de_c_lculo_de_Microsoft_Excel1.xlsx"/></Relationships>
</file>

<file path=ppt/charts/_rels/chart10.xml.rels><?xml version="1.0" encoding="UTF-8" standalone="yes"?>
<Relationships xmlns="http://schemas.openxmlformats.org/package/2006/relationships"><Relationship Id="rId1" Type="http://schemas.openxmlformats.org/officeDocument/2006/relationships/package" Target="../embeddings/Hoja_de_c_lculo_de_Microsoft_Excel10.xlsx"/></Relationships>
</file>

<file path=ppt/charts/_rels/chart11.xml.rels><?xml version="1.0" encoding="UTF-8" standalone="yes"?>
<Relationships xmlns="http://schemas.openxmlformats.org/package/2006/relationships"><Relationship Id="rId1" Type="http://schemas.openxmlformats.org/officeDocument/2006/relationships/package" Target="../embeddings/Hoja_de_c_lculo_de_Microsoft_Excel11.xlsx"/></Relationships>
</file>

<file path=ppt/charts/_rels/chart12.xml.rels><?xml version="1.0" encoding="UTF-8" standalone="yes"?>
<Relationships xmlns="http://schemas.openxmlformats.org/package/2006/relationships"><Relationship Id="rId1" Type="http://schemas.openxmlformats.org/officeDocument/2006/relationships/package" Target="../embeddings/Hoja_de_c_lculo_de_Microsoft_Excel12.xlsx"/></Relationships>
</file>

<file path=ppt/charts/_rels/chart13.xml.rels><?xml version="1.0" encoding="UTF-8" standalone="yes"?>
<Relationships xmlns="http://schemas.openxmlformats.org/package/2006/relationships"><Relationship Id="rId1" Type="http://schemas.openxmlformats.org/officeDocument/2006/relationships/package" Target="../embeddings/Hoja_de_c_lculo_de_Microsoft_Excel13.xlsx"/></Relationships>
</file>

<file path=ppt/charts/_rels/chart14.xml.rels><?xml version="1.0" encoding="UTF-8" standalone="yes"?>
<Relationships xmlns="http://schemas.openxmlformats.org/package/2006/relationships"><Relationship Id="rId1" Type="http://schemas.openxmlformats.org/officeDocument/2006/relationships/package" Target="../embeddings/Hoja_de_c_lculo_de_Microsoft_Excel14.xlsx"/></Relationships>
</file>

<file path=ppt/charts/_rels/chart15.xml.rels><?xml version="1.0" encoding="UTF-8" standalone="yes"?>
<Relationships xmlns="http://schemas.openxmlformats.org/package/2006/relationships"><Relationship Id="rId1" Type="http://schemas.openxmlformats.org/officeDocument/2006/relationships/package" Target="../embeddings/Hoja_de_c_lculo_de_Microsoft_Excel15.xlsx"/></Relationships>
</file>

<file path=ppt/charts/_rels/chart16.xml.rels><?xml version="1.0" encoding="UTF-8" standalone="yes"?>
<Relationships xmlns="http://schemas.openxmlformats.org/package/2006/relationships"><Relationship Id="rId1" Type="http://schemas.openxmlformats.org/officeDocument/2006/relationships/package" Target="../embeddings/Hoja_de_c_lculo_de_Microsoft_Excel16.xlsx"/></Relationships>
</file>

<file path=ppt/charts/_rels/chart17.xml.rels><?xml version="1.0" encoding="UTF-8" standalone="yes"?>
<Relationships xmlns="http://schemas.openxmlformats.org/package/2006/relationships"><Relationship Id="rId1" Type="http://schemas.openxmlformats.org/officeDocument/2006/relationships/package" Target="../embeddings/Hoja_de_c_lculo_de_Microsoft_Excel17.xlsx"/></Relationships>
</file>

<file path=ppt/charts/_rels/chart18.xml.rels><?xml version="1.0" encoding="UTF-8" standalone="yes"?>
<Relationships xmlns="http://schemas.openxmlformats.org/package/2006/relationships"><Relationship Id="rId1" Type="http://schemas.openxmlformats.org/officeDocument/2006/relationships/package" Target="../embeddings/Hoja_de_c_lculo_de_Microsoft_Excel18.xlsx"/></Relationships>
</file>

<file path=ppt/charts/_rels/chart19.xml.rels><?xml version="1.0" encoding="UTF-8" standalone="yes"?>
<Relationships xmlns="http://schemas.openxmlformats.org/package/2006/relationships"><Relationship Id="rId1" Type="http://schemas.openxmlformats.org/officeDocument/2006/relationships/package" Target="../embeddings/Hoja_de_c_lculo_de_Microsoft_Excel19.xlsx"/></Relationships>
</file>

<file path=ppt/charts/_rels/chart2.xml.rels><?xml version="1.0" encoding="UTF-8" standalone="yes"?>
<Relationships xmlns="http://schemas.openxmlformats.org/package/2006/relationships"><Relationship Id="rId1" Type="http://schemas.openxmlformats.org/officeDocument/2006/relationships/package" Target="../embeddings/Hoja_de_c_lculo_de_Microsoft_Excel2.xlsx"/></Relationships>
</file>

<file path=ppt/charts/_rels/chart20.xml.rels><?xml version="1.0" encoding="UTF-8" standalone="yes"?>
<Relationships xmlns="http://schemas.openxmlformats.org/package/2006/relationships"><Relationship Id="rId1" Type="http://schemas.openxmlformats.org/officeDocument/2006/relationships/package" Target="../embeddings/Hoja_de_c_lculo_de_Microsoft_Excel20.xlsx"/></Relationships>
</file>

<file path=ppt/charts/_rels/chart21.xml.rels><?xml version="1.0" encoding="UTF-8" standalone="yes"?>
<Relationships xmlns="http://schemas.openxmlformats.org/package/2006/relationships"><Relationship Id="rId1" Type="http://schemas.openxmlformats.org/officeDocument/2006/relationships/package" Target="../embeddings/Hoja_de_c_lculo_de_Microsoft_Excel21.xlsx"/></Relationships>
</file>

<file path=ppt/charts/_rels/chart22.xml.rels><?xml version="1.0" encoding="UTF-8" standalone="yes"?>
<Relationships xmlns="http://schemas.openxmlformats.org/package/2006/relationships"><Relationship Id="rId1" Type="http://schemas.openxmlformats.org/officeDocument/2006/relationships/package" Target="../embeddings/Hoja_de_c_lculo_de_Microsoft_Excel22.xlsx"/></Relationships>
</file>

<file path=ppt/charts/_rels/chart23.xml.rels><?xml version="1.0" encoding="UTF-8" standalone="yes"?>
<Relationships xmlns="http://schemas.openxmlformats.org/package/2006/relationships"><Relationship Id="rId1" Type="http://schemas.openxmlformats.org/officeDocument/2006/relationships/package" Target="../embeddings/Hoja_de_c_lculo_de_Microsoft_Excel23.xlsx"/></Relationships>
</file>

<file path=ppt/charts/_rels/chart24.xml.rels><?xml version="1.0" encoding="UTF-8" standalone="yes"?>
<Relationships xmlns="http://schemas.openxmlformats.org/package/2006/relationships"><Relationship Id="rId1" Type="http://schemas.openxmlformats.org/officeDocument/2006/relationships/package" Target="../embeddings/Hoja_de_c_lculo_de_Microsoft_Excel24.xlsx"/></Relationships>
</file>

<file path=ppt/charts/_rels/chart25.xml.rels><?xml version="1.0" encoding="UTF-8" standalone="yes"?>
<Relationships xmlns="http://schemas.openxmlformats.org/package/2006/relationships"><Relationship Id="rId1" Type="http://schemas.openxmlformats.org/officeDocument/2006/relationships/package" Target="../embeddings/Hoja_de_c_lculo_de_Microsoft_Excel25.xlsx"/></Relationships>
</file>

<file path=ppt/charts/_rels/chart26.xml.rels><?xml version="1.0" encoding="UTF-8" standalone="yes"?>
<Relationships xmlns="http://schemas.openxmlformats.org/package/2006/relationships"><Relationship Id="rId1" Type="http://schemas.openxmlformats.org/officeDocument/2006/relationships/package" Target="../embeddings/Hoja_de_c_lculo_de_Microsoft_Excel26.xlsx"/></Relationships>
</file>

<file path=ppt/charts/_rels/chart27.xml.rels><?xml version="1.0" encoding="UTF-8" standalone="yes"?>
<Relationships xmlns="http://schemas.openxmlformats.org/package/2006/relationships"><Relationship Id="rId1" Type="http://schemas.openxmlformats.org/officeDocument/2006/relationships/package" Target="../embeddings/Hoja_de_c_lculo_de_Microsoft_Excel27.xlsx"/></Relationships>
</file>

<file path=ppt/charts/_rels/chart28.xml.rels><?xml version="1.0" encoding="UTF-8" standalone="yes"?>
<Relationships xmlns="http://schemas.openxmlformats.org/package/2006/relationships"><Relationship Id="rId1" Type="http://schemas.openxmlformats.org/officeDocument/2006/relationships/package" Target="../embeddings/Hoja_de_c_lculo_de_Microsoft_Excel28.xlsx"/></Relationships>
</file>

<file path=ppt/charts/_rels/chart29.xml.rels><?xml version="1.0" encoding="UTF-8" standalone="yes"?>
<Relationships xmlns="http://schemas.openxmlformats.org/package/2006/relationships"><Relationship Id="rId1" Type="http://schemas.openxmlformats.org/officeDocument/2006/relationships/package" Target="../embeddings/Hoja_de_c_lculo_de_Microsoft_Excel29.xlsx"/></Relationships>
</file>

<file path=ppt/charts/_rels/chart3.xml.rels><?xml version="1.0" encoding="UTF-8" standalone="yes"?>
<Relationships xmlns="http://schemas.openxmlformats.org/package/2006/relationships"><Relationship Id="rId1" Type="http://schemas.openxmlformats.org/officeDocument/2006/relationships/package" Target="../embeddings/Hoja_de_c_lculo_de_Microsoft_Excel3.xlsx"/></Relationships>
</file>

<file path=ppt/charts/_rels/chart4.xml.rels><?xml version="1.0" encoding="UTF-8" standalone="yes"?>
<Relationships xmlns="http://schemas.openxmlformats.org/package/2006/relationships"><Relationship Id="rId1" Type="http://schemas.openxmlformats.org/officeDocument/2006/relationships/package" Target="../embeddings/Hoja_de_c_lculo_de_Microsoft_Excel4.xlsx"/></Relationships>
</file>

<file path=ppt/charts/_rels/chart5.xml.rels><?xml version="1.0" encoding="UTF-8" standalone="yes"?>
<Relationships xmlns="http://schemas.openxmlformats.org/package/2006/relationships"><Relationship Id="rId1" Type="http://schemas.openxmlformats.org/officeDocument/2006/relationships/package" Target="../embeddings/Hoja_de_c_lculo_de_Microsoft_Excel5.xlsx"/></Relationships>
</file>

<file path=ppt/charts/_rels/chart6.xml.rels><?xml version="1.0" encoding="UTF-8" standalone="yes"?>
<Relationships xmlns="http://schemas.openxmlformats.org/package/2006/relationships"><Relationship Id="rId1" Type="http://schemas.openxmlformats.org/officeDocument/2006/relationships/package" Target="../embeddings/Hoja_de_c_lculo_de_Microsoft_Excel6.xlsx"/></Relationships>
</file>

<file path=ppt/charts/_rels/chart7.xml.rels><?xml version="1.0" encoding="UTF-8" standalone="yes"?>
<Relationships xmlns="http://schemas.openxmlformats.org/package/2006/relationships"><Relationship Id="rId1" Type="http://schemas.openxmlformats.org/officeDocument/2006/relationships/package" Target="../embeddings/Hoja_de_c_lculo_de_Microsoft_Excel7.xlsx"/></Relationships>
</file>

<file path=ppt/charts/_rels/chart8.xml.rels><?xml version="1.0" encoding="UTF-8" standalone="yes"?>
<Relationships xmlns="http://schemas.openxmlformats.org/package/2006/relationships"><Relationship Id="rId1" Type="http://schemas.openxmlformats.org/officeDocument/2006/relationships/package" Target="../embeddings/Hoja_de_c_lculo_de_Microsoft_Excel8.xlsx"/></Relationships>
</file>

<file path=ppt/charts/_rels/chart9.xml.rels><?xml version="1.0" encoding="UTF-8" standalone="yes"?>
<Relationships xmlns="http://schemas.openxmlformats.org/package/2006/relationships"><Relationship Id="rId1" Type="http://schemas.openxmlformats.org/officeDocument/2006/relationships/package" Target="../embeddings/Hoja_de_c_lculo_de_Microsoft_Excel9.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54869322979158341"/>
          <c:y val="3.6097883403061422E-2"/>
          <c:w val="0.38569892808618428"/>
          <c:h val="0.94093073624953572"/>
        </c:manualLayout>
      </c:layout>
      <c:barChart>
        <c:barDir val="bar"/>
        <c:grouping val="clustered"/>
        <c:varyColors val="0"/>
        <c:ser>
          <c:idx val="0"/>
          <c:order val="0"/>
          <c:tx>
            <c:strRef>
              <c:f>Hoja1!$B$1</c:f>
              <c:strCache>
                <c:ptCount val="1"/>
                <c:pt idx="0">
                  <c:v>Serie 1</c:v>
                </c:pt>
              </c:strCache>
            </c:strRef>
          </c:tx>
          <c:spPr>
            <a:solidFill>
              <a:schemeClr val="accent2">
                <a:lumMod val="75000"/>
              </a:schemeClr>
            </a:solidFill>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Hoja1!$A$2:$A$12</c:f>
              <c:strCache>
                <c:ptCount val="11"/>
                <c:pt idx="0">
                  <c:v>Inseguridad Pública/ Delincuencia/Robos/Asaltos</c:v>
                </c:pt>
                <c:pt idx="1">
                  <c:v>Desempleo / Empleo/ Falta de empleo</c:v>
                </c:pt>
                <c:pt idx="2">
                  <c:v>Crisis económica</c:v>
                </c:pt>
                <c:pt idx="3">
                  <c:v>Corrupción</c:v>
                </c:pt>
                <c:pt idx="4">
                  <c:v>Infraestructura/Drenaje/Luz/Agua potable</c:v>
                </c:pt>
                <c:pt idx="5">
                  <c:v>La pobreza/La miseria</c:v>
                </c:pt>
                <c:pt idx="6">
                  <c:v>Alza de precios / Inflación</c:v>
                </c:pt>
                <c:pt idx="7">
                  <c:v>Narcotráfico/Narcomenudeo/ Distribución de drogas</c:v>
                </c:pt>
                <c:pt idx="8">
                  <c:v>Bajos salarios/Sueldos bajos</c:v>
                </c:pt>
                <c:pt idx="9">
                  <c:v>Educación/Falta de escuelas/Calidad de la educación</c:v>
                </c:pt>
                <c:pt idx="10">
                  <c:v>Otros</c:v>
                </c:pt>
              </c:strCache>
            </c:strRef>
          </c:cat>
          <c:val>
            <c:numRef>
              <c:f>Hoja1!$B$2:$B$12</c:f>
              <c:numCache>
                <c:formatCode>0</c:formatCode>
                <c:ptCount val="11"/>
                <c:pt idx="0">
                  <c:v>48</c:v>
                </c:pt>
                <c:pt idx="1">
                  <c:v>22</c:v>
                </c:pt>
                <c:pt idx="2">
                  <c:v>6</c:v>
                </c:pt>
                <c:pt idx="3">
                  <c:v>6</c:v>
                </c:pt>
                <c:pt idx="4">
                  <c:v>5</c:v>
                </c:pt>
                <c:pt idx="5">
                  <c:v>3</c:v>
                </c:pt>
                <c:pt idx="6">
                  <c:v>3</c:v>
                </c:pt>
                <c:pt idx="7">
                  <c:v>2</c:v>
                </c:pt>
                <c:pt idx="8">
                  <c:v>2</c:v>
                </c:pt>
                <c:pt idx="9">
                  <c:v>1</c:v>
                </c:pt>
                <c:pt idx="10">
                  <c:v>2</c:v>
                </c:pt>
              </c:numCache>
            </c:numRef>
          </c:val>
        </c:ser>
        <c:dLbls>
          <c:showLegendKey val="0"/>
          <c:showVal val="0"/>
          <c:showCatName val="0"/>
          <c:showSerName val="0"/>
          <c:showPercent val="0"/>
          <c:showBubbleSize val="0"/>
        </c:dLbls>
        <c:gapWidth val="82"/>
        <c:axId val="116611128"/>
        <c:axId val="116611512"/>
      </c:barChart>
      <c:catAx>
        <c:axId val="116611128"/>
        <c:scaling>
          <c:orientation val="maxMin"/>
        </c:scaling>
        <c:delete val="0"/>
        <c:axPos val="l"/>
        <c:numFmt formatCode="General" sourceLinked="1"/>
        <c:majorTickMark val="out"/>
        <c:minorTickMark val="none"/>
        <c:tickLblPos val="nextTo"/>
        <c:txPr>
          <a:bodyPr/>
          <a:lstStyle/>
          <a:p>
            <a:pPr>
              <a:defRPr sz="1100"/>
            </a:pPr>
            <a:endParaRPr lang="es-MX"/>
          </a:p>
        </c:txPr>
        <c:crossAx val="116611512"/>
        <c:crosses val="autoZero"/>
        <c:auto val="1"/>
        <c:lblAlgn val="ctr"/>
        <c:lblOffset val="100"/>
        <c:noMultiLvlLbl val="0"/>
      </c:catAx>
      <c:valAx>
        <c:axId val="116611512"/>
        <c:scaling>
          <c:orientation val="minMax"/>
        </c:scaling>
        <c:delete val="1"/>
        <c:axPos val="t"/>
        <c:numFmt formatCode="0" sourceLinked="1"/>
        <c:majorTickMark val="out"/>
        <c:minorTickMark val="none"/>
        <c:tickLblPos val="none"/>
        <c:crossAx val="116611128"/>
        <c:crosses val="autoZero"/>
        <c:crossBetween val="between"/>
      </c:valAx>
    </c:plotArea>
    <c:plotVisOnly val="1"/>
    <c:dispBlanksAs val="gap"/>
    <c:showDLblsOverMax val="0"/>
  </c:chart>
  <c:txPr>
    <a:bodyPr/>
    <a:lstStyle/>
    <a:p>
      <a:pPr>
        <a:defRPr sz="1200">
          <a:latin typeface="Tw Cen MT" pitchFamily="34" charset="0"/>
        </a:defRPr>
      </a:pPr>
      <a:endParaRPr lang="es-MX"/>
    </a:p>
  </c:tx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4250238857041282E-2"/>
          <c:y val="0"/>
          <c:w val="0.95149952228591739"/>
          <c:h val="1"/>
        </c:manualLayout>
      </c:layout>
      <c:barChart>
        <c:barDir val="bar"/>
        <c:grouping val="percentStacked"/>
        <c:varyColors val="0"/>
        <c:ser>
          <c:idx val="0"/>
          <c:order val="0"/>
          <c:tx>
            <c:strRef>
              <c:f>Hoja1!$B$1</c:f>
              <c:strCache>
                <c:ptCount val="1"/>
                <c:pt idx="0">
                  <c:v>Sí</c:v>
                </c:pt>
              </c:strCache>
            </c:strRef>
          </c:tx>
          <c:spPr>
            <a:solidFill>
              <a:schemeClr val="accent1">
                <a:lumMod val="50000"/>
              </a:schemeClr>
            </a:solidFill>
          </c:spPr>
          <c:invertIfNegative val="0"/>
          <c:dLbls>
            <c:spPr>
              <a:noFill/>
              <a:ln>
                <a:noFill/>
              </a:ln>
              <a:effectLst/>
            </c:spPr>
            <c:showLegendKey val="0"/>
            <c:showVal val="1"/>
            <c:showCatName val="0"/>
            <c:showSerName val="1"/>
            <c:showPercent val="0"/>
            <c:showBubbleSize val="0"/>
            <c:showLeaderLines val="0"/>
            <c:extLst>
              <c:ext xmlns:c15="http://schemas.microsoft.com/office/drawing/2012/chart" uri="{CE6537A1-D6FC-4f65-9D91-7224C49458BB}">
                <c15:layout/>
                <c15:showLeaderLines val="0"/>
              </c:ext>
            </c:extLst>
          </c:dLbls>
          <c:cat>
            <c:numRef>
              <c:f>Hoja1!$A$2</c:f>
              <c:numCache>
                <c:formatCode>General</c:formatCode>
                <c:ptCount val="1"/>
              </c:numCache>
            </c:numRef>
          </c:cat>
          <c:val>
            <c:numRef>
              <c:f>Hoja1!$B$2</c:f>
              <c:numCache>
                <c:formatCode>0</c:formatCode>
                <c:ptCount val="1"/>
                <c:pt idx="0">
                  <c:v>30</c:v>
                </c:pt>
              </c:numCache>
            </c:numRef>
          </c:val>
        </c:ser>
        <c:ser>
          <c:idx val="1"/>
          <c:order val="1"/>
          <c:tx>
            <c:strRef>
              <c:f>Hoja1!$C$1</c:f>
              <c:strCache>
                <c:ptCount val="1"/>
                <c:pt idx="0">
                  <c:v>No/ Ns/Nc</c:v>
                </c:pt>
              </c:strCache>
            </c:strRef>
          </c:tx>
          <c:spPr>
            <a:solidFill>
              <a:schemeClr val="bg1">
                <a:lumMod val="65000"/>
              </a:schemeClr>
            </a:solidFill>
          </c:spPr>
          <c:invertIfNegative val="0"/>
          <c:dLbls>
            <c:spPr>
              <a:noFill/>
              <a:ln>
                <a:noFill/>
              </a:ln>
              <a:effectLst/>
            </c:spPr>
            <c:showLegendKey val="0"/>
            <c:showVal val="1"/>
            <c:showCatName val="0"/>
            <c:showSerName val="1"/>
            <c:showPercent val="0"/>
            <c:showBubbleSize val="0"/>
            <c:showLeaderLines val="0"/>
            <c:extLst>
              <c:ext xmlns:c15="http://schemas.microsoft.com/office/drawing/2012/chart" uri="{CE6537A1-D6FC-4f65-9D91-7224C49458BB}">
                <c15:layout/>
                <c15:showLeaderLines val="0"/>
              </c:ext>
            </c:extLst>
          </c:dLbls>
          <c:cat>
            <c:numRef>
              <c:f>Hoja1!$A$2</c:f>
              <c:numCache>
                <c:formatCode>General</c:formatCode>
                <c:ptCount val="1"/>
              </c:numCache>
            </c:numRef>
          </c:cat>
          <c:val>
            <c:numRef>
              <c:f>Hoja1!$C$2</c:f>
              <c:numCache>
                <c:formatCode>General</c:formatCode>
                <c:ptCount val="1"/>
                <c:pt idx="0">
                  <c:v>70</c:v>
                </c:pt>
              </c:numCache>
            </c:numRef>
          </c:val>
        </c:ser>
        <c:dLbls>
          <c:showLegendKey val="0"/>
          <c:showVal val="0"/>
          <c:showCatName val="0"/>
          <c:showSerName val="0"/>
          <c:showPercent val="0"/>
          <c:showBubbleSize val="0"/>
        </c:dLbls>
        <c:gapWidth val="82"/>
        <c:overlap val="100"/>
        <c:axId val="171484736"/>
        <c:axId val="171485128"/>
      </c:barChart>
      <c:catAx>
        <c:axId val="171484736"/>
        <c:scaling>
          <c:orientation val="maxMin"/>
        </c:scaling>
        <c:delete val="1"/>
        <c:axPos val="l"/>
        <c:numFmt formatCode="General" sourceLinked="1"/>
        <c:majorTickMark val="out"/>
        <c:minorTickMark val="none"/>
        <c:tickLblPos val="none"/>
        <c:crossAx val="171485128"/>
        <c:crosses val="autoZero"/>
        <c:auto val="1"/>
        <c:lblAlgn val="ctr"/>
        <c:lblOffset val="100"/>
        <c:noMultiLvlLbl val="0"/>
      </c:catAx>
      <c:valAx>
        <c:axId val="171485128"/>
        <c:scaling>
          <c:orientation val="minMax"/>
        </c:scaling>
        <c:delete val="1"/>
        <c:axPos val="t"/>
        <c:numFmt formatCode="0%" sourceLinked="1"/>
        <c:majorTickMark val="out"/>
        <c:minorTickMark val="none"/>
        <c:tickLblPos val="none"/>
        <c:crossAx val="171484736"/>
        <c:crosses val="autoZero"/>
        <c:crossBetween val="between"/>
      </c:valAx>
    </c:plotArea>
    <c:plotVisOnly val="1"/>
    <c:dispBlanksAs val="gap"/>
    <c:showDLblsOverMax val="0"/>
  </c:chart>
  <c:txPr>
    <a:bodyPr/>
    <a:lstStyle/>
    <a:p>
      <a:pPr>
        <a:defRPr sz="1200">
          <a:latin typeface="Tw Cen MT" pitchFamily="34" charset="0"/>
        </a:defRPr>
      </a:pPr>
      <a:endParaRPr lang="es-MX"/>
    </a:p>
  </c:txPr>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Hoja1!$B$1</c:f>
              <c:strCache>
                <c:ptCount val="1"/>
                <c:pt idx="0">
                  <c:v>Serie 1</c:v>
                </c:pt>
              </c:strCache>
            </c:strRef>
          </c:tx>
          <c:spPr>
            <a:solidFill>
              <a:schemeClr val="accent2">
                <a:lumMod val="75000"/>
              </a:schemeClr>
            </a:solidFill>
          </c:spPr>
          <c:invertIfNegative val="0"/>
          <c:dPt>
            <c:idx val="0"/>
            <c:invertIfNegative val="0"/>
            <c:bubble3D val="0"/>
            <c:spPr>
              <a:solidFill>
                <a:srgbClr val="003300"/>
              </a:solidFill>
            </c:spPr>
          </c:dPt>
          <c:dPt>
            <c:idx val="1"/>
            <c:invertIfNegative val="0"/>
            <c:bubble3D val="0"/>
            <c:spPr>
              <a:solidFill>
                <a:srgbClr val="669900"/>
              </a:solidFill>
            </c:spPr>
          </c:dPt>
          <c:dPt>
            <c:idx val="2"/>
            <c:invertIfNegative val="0"/>
            <c:bubble3D val="0"/>
            <c:spPr>
              <a:solidFill>
                <a:srgbClr val="FFC000"/>
              </a:solidFill>
            </c:spPr>
          </c:dPt>
          <c:dPt>
            <c:idx val="3"/>
            <c:invertIfNegative val="0"/>
            <c:bubble3D val="0"/>
            <c:spPr>
              <a:solidFill>
                <a:srgbClr val="C00000"/>
              </a:solidFill>
            </c:spPr>
          </c:dPt>
          <c:dPt>
            <c:idx val="4"/>
            <c:invertIfNegative val="0"/>
            <c:bubble3D val="0"/>
            <c:spPr>
              <a:solidFill>
                <a:schemeClr val="bg1">
                  <a:lumMod val="65000"/>
                </a:schemeClr>
              </a:solidFill>
            </c:spPr>
          </c:dPt>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Hoja1!$A$2:$A$5</c:f>
              <c:strCache>
                <c:ptCount val="4"/>
                <c:pt idx="0">
                  <c:v>Más positivo que negativo</c:v>
                </c:pt>
                <c:pt idx="1">
                  <c:v>Más negativo que positivo</c:v>
                </c:pt>
                <c:pt idx="2">
                  <c:v>Equilibrado</c:v>
                </c:pt>
                <c:pt idx="3">
                  <c:v>Ns/Nc</c:v>
                </c:pt>
              </c:strCache>
            </c:strRef>
          </c:cat>
          <c:val>
            <c:numRef>
              <c:f>Hoja1!$B$2:$B$5</c:f>
              <c:numCache>
                <c:formatCode>0</c:formatCode>
                <c:ptCount val="4"/>
                <c:pt idx="0">
                  <c:v>31</c:v>
                </c:pt>
                <c:pt idx="1">
                  <c:v>41</c:v>
                </c:pt>
                <c:pt idx="2">
                  <c:v>23</c:v>
                </c:pt>
                <c:pt idx="3">
                  <c:v>5</c:v>
                </c:pt>
              </c:numCache>
            </c:numRef>
          </c:val>
        </c:ser>
        <c:dLbls>
          <c:showLegendKey val="0"/>
          <c:showVal val="0"/>
          <c:showCatName val="0"/>
          <c:showSerName val="0"/>
          <c:showPercent val="0"/>
          <c:showBubbleSize val="0"/>
        </c:dLbls>
        <c:gapWidth val="82"/>
        <c:axId val="172207200"/>
        <c:axId val="172207592"/>
      </c:barChart>
      <c:catAx>
        <c:axId val="172207200"/>
        <c:scaling>
          <c:orientation val="maxMin"/>
        </c:scaling>
        <c:delete val="0"/>
        <c:axPos val="l"/>
        <c:numFmt formatCode="General" sourceLinked="1"/>
        <c:majorTickMark val="out"/>
        <c:minorTickMark val="none"/>
        <c:tickLblPos val="nextTo"/>
        <c:spPr>
          <a:ln>
            <a:noFill/>
          </a:ln>
        </c:spPr>
        <c:crossAx val="172207592"/>
        <c:crosses val="autoZero"/>
        <c:auto val="1"/>
        <c:lblAlgn val="ctr"/>
        <c:lblOffset val="100"/>
        <c:noMultiLvlLbl val="0"/>
      </c:catAx>
      <c:valAx>
        <c:axId val="172207592"/>
        <c:scaling>
          <c:orientation val="minMax"/>
        </c:scaling>
        <c:delete val="1"/>
        <c:axPos val="t"/>
        <c:numFmt formatCode="0" sourceLinked="1"/>
        <c:majorTickMark val="out"/>
        <c:minorTickMark val="none"/>
        <c:tickLblPos val="none"/>
        <c:crossAx val="172207200"/>
        <c:crosses val="autoZero"/>
        <c:crossBetween val="between"/>
      </c:valAx>
    </c:plotArea>
    <c:plotVisOnly val="1"/>
    <c:dispBlanksAs val="gap"/>
    <c:showDLblsOverMax val="0"/>
  </c:chart>
  <c:txPr>
    <a:bodyPr/>
    <a:lstStyle/>
    <a:p>
      <a:pPr>
        <a:defRPr sz="1200">
          <a:latin typeface="Tw Cen MT" pitchFamily="34" charset="0"/>
        </a:defRPr>
      </a:pPr>
      <a:endParaRPr lang="es-MX"/>
    </a:p>
  </c:txPr>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4250238857041279E-2"/>
          <c:y val="0"/>
          <c:w val="0.95149952228591761"/>
          <c:h val="1"/>
        </c:manualLayout>
      </c:layout>
      <c:barChart>
        <c:barDir val="bar"/>
        <c:grouping val="percentStacked"/>
        <c:varyColors val="0"/>
        <c:ser>
          <c:idx val="0"/>
          <c:order val="0"/>
          <c:tx>
            <c:strRef>
              <c:f>Hoja1!$B$1</c:f>
              <c:strCache>
                <c:ptCount val="1"/>
                <c:pt idx="0">
                  <c:v>Sí</c:v>
                </c:pt>
              </c:strCache>
            </c:strRef>
          </c:tx>
          <c:spPr>
            <a:solidFill>
              <a:schemeClr val="accent1">
                <a:lumMod val="50000"/>
              </a:schemeClr>
            </a:solidFill>
          </c:spPr>
          <c:invertIfNegative val="0"/>
          <c:dLbls>
            <c:spPr>
              <a:noFill/>
              <a:ln>
                <a:noFill/>
              </a:ln>
              <a:effectLst/>
            </c:spPr>
            <c:showLegendKey val="0"/>
            <c:showVal val="1"/>
            <c:showCatName val="0"/>
            <c:showSerName val="1"/>
            <c:showPercent val="0"/>
            <c:showBubbleSize val="0"/>
            <c:showLeaderLines val="0"/>
            <c:extLst>
              <c:ext xmlns:c15="http://schemas.microsoft.com/office/drawing/2012/chart" uri="{CE6537A1-D6FC-4f65-9D91-7224C49458BB}">
                <c15:layout/>
                <c15:showLeaderLines val="0"/>
              </c:ext>
            </c:extLst>
          </c:dLbls>
          <c:cat>
            <c:numRef>
              <c:f>Hoja1!$A$2</c:f>
              <c:numCache>
                <c:formatCode>General</c:formatCode>
                <c:ptCount val="1"/>
              </c:numCache>
            </c:numRef>
          </c:cat>
          <c:val>
            <c:numRef>
              <c:f>Hoja1!$B$2</c:f>
              <c:numCache>
                <c:formatCode>0</c:formatCode>
                <c:ptCount val="1"/>
                <c:pt idx="0">
                  <c:v>52</c:v>
                </c:pt>
              </c:numCache>
            </c:numRef>
          </c:val>
        </c:ser>
        <c:ser>
          <c:idx val="1"/>
          <c:order val="1"/>
          <c:tx>
            <c:strRef>
              <c:f>Hoja1!$C$1</c:f>
              <c:strCache>
                <c:ptCount val="1"/>
                <c:pt idx="0">
                  <c:v>No/ Ns/Nc</c:v>
                </c:pt>
              </c:strCache>
            </c:strRef>
          </c:tx>
          <c:spPr>
            <a:solidFill>
              <a:schemeClr val="bg1">
                <a:lumMod val="65000"/>
              </a:schemeClr>
            </a:solidFill>
          </c:spPr>
          <c:invertIfNegative val="0"/>
          <c:dLbls>
            <c:spPr>
              <a:noFill/>
              <a:ln>
                <a:noFill/>
              </a:ln>
              <a:effectLst/>
            </c:spPr>
            <c:showLegendKey val="0"/>
            <c:showVal val="1"/>
            <c:showCatName val="0"/>
            <c:showSerName val="1"/>
            <c:showPercent val="0"/>
            <c:showBubbleSize val="0"/>
            <c:showLeaderLines val="0"/>
            <c:extLst>
              <c:ext xmlns:c15="http://schemas.microsoft.com/office/drawing/2012/chart" uri="{CE6537A1-D6FC-4f65-9D91-7224C49458BB}">
                <c15:layout/>
                <c15:showLeaderLines val="0"/>
              </c:ext>
            </c:extLst>
          </c:dLbls>
          <c:cat>
            <c:numRef>
              <c:f>Hoja1!$A$2</c:f>
              <c:numCache>
                <c:formatCode>General</c:formatCode>
                <c:ptCount val="1"/>
              </c:numCache>
            </c:numRef>
          </c:cat>
          <c:val>
            <c:numRef>
              <c:f>Hoja1!$C$2</c:f>
              <c:numCache>
                <c:formatCode>General</c:formatCode>
                <c:ptCount val="1"/>
                <c:pt idx="0">
                  <c:v>48</c:v>
                </c:pt>
              </c:numCache>
            </c:numRef>
          </c:val>
        </c:ser>
        <c:dLbls>
          <c:showLegendKey val="0"/>
          <c:showVal val="0"/>
          <c:showCatName val="0"/>
          <c:showSerName val="0"/>
          <c:showPercent val="0"/>
          <c:showBubbleSize val="0"/>
        </c:dLbls>
        <c:gapWidth val="82"/>
        <c:overlap val="100"/>
        <c:axId val="172208768"/>
        <c:axId val="172209160"/>
      </c:barChart>
      <c:catAx>
        <c:axId val="172208768"/>
        <c:scaling>
          <c:orientation val="maxMin"/>
        </c:scaling>
        <c:delete val="1"/>
        <c:axPos val="l"/>
        <c:numFmt formatCode="General" sourceLinked="1"/>
        <c:majorTickMark val="out"/>
        <c:minorTickMark val="none"/>
        <c:tickLblPos val="none"/>
        <c:crossAx val="172209160"/>
        <c:crosses val="autoZero"/>
        <c:auto val="1"/>
        <c:lblAlgn val="ctr"/>
        <c:lblOffset val="100"/>
        <c:noMultiLvlLbl val="0"/>
      </c:catAx>
      <c:valAx>
        <c:axId val="172209160"/>
        <c:scaling>
          <c:orientation val="minMax"/>
        </c:scaling>
        <c:delete val="1"/>
        <c:axPos val="t"/>
        <c:numFmt formatCode="0%" sourceLinked="1"/>
        <c:majorTickMark val="out"/>
        <c:minorTickMark val="none"/>
        <c:tickLblPos val="none"/>
        <c:crossAx val="172208768"/>
        <c:crosses val="autoZero"/>
        <c:crossBetween val="between"/>
      </c:valAx>
    </c:plotArea>
    <c:plotVisOnly val="1"/>
    <c:dispBlanksAs val="gap"/>
    <c:showDLblsOverMax val="0"/>
  </c:chart>
  <c:txPr>
    <a:bodyPr/>
    <a:lstStyle/>
    <a:p>
      <a:pPr>
        <a:defRPr sz="1200">
          <a:latin typeface="Tw Cen MT" pitchFamily="34" charset="0"/>
        </a:defRPr>
      </a:pPr>
      <a:endParaRPr lang="es-MX"/>
    </a:p>
  </c:txPr>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Hoja1!$B$1</c:f>
              <c:strCache>
                <c:ptCount val="1"/>
                <c:pt idx="0">
                  <c:v>Serie 1</c:v>
                </c:pt>
              </c:strCache>
            </c:strRef>
          </c:tx>
          <c:spPr>
            <a:solidFill>
              <a:schemeClr val="accent2">
                <a:lumMod val="75000"/>
              </a:schemeClr>
            </a:solidFill>
          </c:spPr>
          <c:invertIfNegative val="0"/>
          <c:dPt>
            <c:idx val="0"/>
            <c:invertIfNegative val="0"/>
            <c:bubble3D val="0"/>
            <c:spPr>
              <a:solidFill>
                <a:schemeClr val="accent1">
                  <a:lumMod val="25000"/>
                </a:schemeClr>
              </a:solidFill>
            </c:spPr>
          </c:dPt>
          <c:dPt>
            <c:idx val="1"/>
            <c:invertIfNegative val="0"/>
            <c:bubble3D val="0"/>
            <c:spPr>
              <a:solidFill>
                <a:schemeClr val="accent1">
                  <a:lumMod val="50000"/>
                </a:schemeClr>
              </a:solidFill>
            </c:spPr>
          </c:dPt>
          <c:dPt>
            <c:idx val="2"/>
            <c:invertIfNegative val="0"/>
            <c:bubble3D val="0"/>
            <c:spPr>
              <a:solidFill>
                <a:srgbClr val="FFC000"/>
              </a:solidFill>
            </c:spPr>
          </c:dPt>
          <c:dPt>
            <c:idx val="3"/>
            <c:invertIfNegative val="0"/>
            <c:bubble3D val="0"/>
            <c:spPr>
              <a:solidFill>
                <a:srgbClr val="C00000"/>
              </a:solidFill>
            </c:spPr>
          </c:dPt>
          <c:dPt>
            <c:idx val="4"/>
            <c:invertIfNegative val="0"/>
            <c:bubble3D val="0"/>
            <c:spPr>
              <a:solidFill>
                <a:schemeClr val="bg1">
                  <a:lumMod val="65000"/>
                </a:schemeClr>
              </a:solidFill>
            </c:spPr>
          </c:dPt>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Hoja1!$A$2:$A$6</c:f>
              <c:strCache>
                <c:ptCount val="5"/>
                <c:pt idx="0">
                  <c:v>Favorable</c:v>
                </c:pt>
                <c:pt idx="1">
                  <c:v>Regular</c:v>
                </c:pt>
                <c:pt idx="2">
                  <c:v>Desfavorable</c:v>
                </c:pt>
                <c:pt idx="3">
                  <c:v>No cuenta con suficiente información</c:v>
                </c:pt>
                <c:pt idx="4">
                  <c:v>Ns/Nc</c:v>
                </c:pt>
              </c:strCache>
            </c:strRef>
          </c:cat>
          <c:val>
            <c:numRef>
              <c:f>Hoja1!$B$2:$B$6</c:f>
              <c:numCache>
                <c:formatCode>0</c:formatCode>
                <c:ptCount val="5"/>
                <c:pt idx="0">
                  <c:v>23</c:v>
                </c:pt>
                <c:pt idx="1">
                  <c:v>24</c:v>
                </c:pt>
                <c:pt idx="2">
                  <c:v>11</c:v>
                </c:pt>
                <c:pt idx="3">
                  <c:v>37</c:v>
                </c:pt>
                <c:pt idx="4">
                  <c:v>5</c:v>
                </c:pt>
              </c:numCache>
            </c:numRef>
          </c:val>
        </c:ser>
        <c:dLbls>
          <c:showLegendKey val="0"/>
          <c:showVal val="0"/>
          <c:showCatName val="0"/>
          <c:showSerName val="0"/>
          <c:showPercent val="0"/>
          <c:showBubbleSize val="0"/>
        </c:dLbls>
        <c:gapWidth val="82"/>
        <c:axId val="172209944"/>
        <c:axId val="172210336"/>
      </c:barChart>
      <c:catAx>
        <c:axId val="172209944"/>
        <c:scaling>
          <c:orientation val="maxMin"/>
        </c:scaling>
        <c:delete val="0"/>
        <c:axPos val="l"/>
        <c:numFmt formatCode="General" sourceLinked="1"/>
        <c:majorTickMark val="out"/>
        <c:minorTickMark val="none"/>
        <c:tickLblPos val="nextTo"/>
        <c:spPr>
          <a:ln>
            <a:noFill/>
          </a:ln>
        </c:spPr>
        <c:crossAx val="172210336"/>
        <c:crosses val="autoZero"/>
        <c:auto val="1"/>
        <c:lblAlgn val="ctr"/>
        <c:lblOffset val="100"/>
        <c:noMultiLvlLbl val="0"/>
      </c:catAx>
      <c:valAx>
        <c:axId val="172210336"/>
        <c:scaling>
          <c:orientation val="minMax"/>
        </c:scaling>
        <c:delete val="1"/>
        <c:axPos val="t"/>
        <c:numFmt formatCode="0" sourceLinked="1"/>
        <c:majorTickMark val="out"/>
        <c:minorTickMark val="none"/>
        <c:tickLblPos val="none"/>
        <c:crossAx val="172209944"/>
        <c:crosses val="autoZero"/>
        <c:crossBetween val="between"/>
      </c:valAx>
    </c:plotArea>
    <c:plotVisOnly val="1"/>
    <c:dispBlanksAs val="gap"/>
    <c:showDLblsOverMax val="0"/>
  </c:chart>
  <c:txPr>
    <a:bodyPr/>
    <a:lstStyle/>
    <a:p>
      <a:pPr>
        <a:defRPr sz="1200">
          <a:latin typeface="Tw Cen MT" pitchFamily="34" charset="0"/>
        </a:defRPr>
      </a:pPr>
      <a:endParaRPr lang="es-MX"/>
    </a:p>
  </c:txPr>
  <c:externalData r:id="rId1">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3237617700355955"/>
          <c:y val="0.12392426850258197"/>
          <c:w val="0.71957072390347965"/>
          <c:h val="0.79001721170395856"/>
        </c:manualLayout>
      </c:layout>
      <c:pieChart>
        <c:varyColors val="1"/>
        <c:ser>
          <c:idx val="0"/>
          <c:order val="0"/>
          <c:tx>
            <c:strRef>
              <c:f>Hoja1!$B$1</c:f>
              <c:strCache>
                <c:ptCount val="1"/>
                <c:pt idx="0">
                  <c:v>Columna1</c:v>
                </c:pt>
              </c:strCache>
            </c:strRef>
          </c:tx>
          <c:dPt>
            <c:idx val="0"/>
            <c:bubble3D val="0"/>
            <c:spPr>
              <a:solidFill>
                <a:schemeClr val="accent1">
                  <a:lumMod val="25000"/>
                </a:schemeClr>
              </a:solidFill>
            </c:spPr>
          </c:dPt>
          <c:dPt>
            <c:idx val="1"/>
            <c:bubble3D val="0"/>
            <c:spPr>
              <a:solidFill>
                <a:schemeClr val="bg1">
                  <a:lumMod val="65000"/>
                </a:schemeClr>
              </a:solidFill>
            </c:spPr>
          </c:dPt>
          <c:dLbls>
            <c:dLbl>
              <c:idx val="0"/>
              <c:layout>
                <c:manualLayout>
                  <c:x val="1.0744820587229201E-2"/>
                  <c:y val="1.6657405776085234E-2"/>
                </c:manualLayout>
              </c:layout>
              <c:showLegendKey val="0"/>
              <c:showVal val="0"/>
              <c:showCatName val="1"/>
              <c:showSerName val="0"/>
              <c:showPercent val="1"/>
              <c:showBubbleSize val="0"/>
              <c:extLst>
                <c:ext xmlns:c15="http://schemas.microsoft.com/office/drawing/2012/chart" uri="{CE6537A1-D6FC-4f65-9D91-7224C49458BB}">
                  <c15:layout/>
                </c:ext>
              </c:extLst>
            </c:dLbl>
            <c:dLbl>
              <c:idx val="1"/>
              <c:layout>
                <c:manualLayout>
                  <c:x val="-3.5437135513714517E-2"/>
                  <c:y val="-4.9531489286730734E-2"/>
                </c:manualLayout>
              </c:layout>
              <c:showLegendKey val="0"/>
              <c:showVal val="0"/>
              <c:showCatName val="1"/>
              <c:showSerName val="0"/>
              <c:showPercent val="1"/>
              <c:showBubbleSize val="0"/>
              <c:extLst>
                <c:ext xmlns:c15="http://schemas.microsoft.com/office/drawing/2012/chart" uri="{CE6537A1-D6FC-4f65-9D91-7224C49458BB}">
                  <c15:layout/>
                </c:ext>
              </c:extLst>
            </c:dLbl>
            <c:spPr>
              <a:noFill/>
              <a:ln>
                <a:noFill/>
              </a:ln>
              <a:effectLst/>
            </c:spPr>
            <c:txPr>
              <a:bodyPr/>
              <a:lstStyle/>
              <a:p>
                <a:pPr>
                  <a:defRPr sz="1200">
                    <a:solidFill>
                      <a:schemeClr val="tx1"/>
                    </a:solidFill>
                  </a:defRPr>
                </a:pPr>
                <a:endParaRPr lang="es-MX"/>
              </a:p>
            </c:txPr>
            <c:showLegendKey val="0"/>
            <c:showVal val="0"/>
            <c:showCatName val="1"/>
            <c:showSerName val="0"/>
            <c:showPercent val="1"/>
            <c:showBubbleSize val="0"/>
            <c:showLeaderLines val="1"/>
            <c:extLst>
              <c:ext xmlns:c15="http://schemas.microsoft.com/office/drawing/2012/chart" uri="{CE6537A1-D6FC-4f65-9D91-7224C49458BB}"/>
            </c:extLst>
          </c:dLbls>
          <c:cat>
            <c:strRef>
              <c:f>Hoja1!$A$2:$A$3</c:f>
              <c:strCache>
                <c:ptCount val="2"/>
                <c:pt idx="0">
                  <c:v>Sí</c:v>
                </c:pt>
                <c:pt idx="1">
                  <c:v>No/Ns/Nc</c:v>
                </c:pt>
              </c:strCache>
            </c:strRef>
          </c:cat>
          <c:val>
            <c:numRef>
              <c:f>Hoja1!$B$2:$B$3</c:f>
              <c:numCache>
                <c:formatCode>General</c:formatCode>
                <c:ptCount val="2"/>
                <c:pt idx="0">
                  <c:v>18</c:v>
                </c:pt>
                <c:pt idx="1">
                  <c:v>82</c:v>
                </c:pt>
              </c:numCache>
            </c:numRef>
          </c:val>
        </c:ser>
        <c:dLbls>
          <c:showLegendKey val="0"/>
          <c:showVal val="0"/>
          <c:showCatName val="0"/>
          <c:showSerName val="0"/>
          <c:showPercent val="0"/>
          <c:showBubbleSize val="0"/>
          <c:showLeaderLines val="1"/>
        </c:dLbls>
        <c:firstSliceAng val="0"/>
      </c:pieChart>
    </c:plotArea>
    <c:plotVisOnly val="1"/>
    <c:dispBlanksAs val="gap"/>
    <c:showDLblsOverMax val="0"/>
  </c:chart>
  <c:txPr>
    <a:bodyPr/>
    <a:lstStyle/>
    <a:p>
      <a:pPr>
        <a:defRPr sz="1400">
          <a:latin typeface="Tw Cen MT" pitchFamily="34" charset="0"/>
        </a:defRPr>
      </a:pPr>
      <a:endParaRPr lang="es-MX"/>
    </a:p>
  </c:txPr>
  <c:externalData r:id="rId1">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Hoja1!$B$1</c:f>
              <c:strCache>
                <c:ptCount val="1"/>
                <c:pt idx="0">
                  <c:v>Columna1</c:v>
                </c:pt>
              </c:strCache>
            </c:strRef>
          </c:tx>
          <c:spPr>
            <a:solidFill>
              <a:schemeClr val="accent2">
                <a:lumMod val="75000"/>
              </a:schemeClr>
            </a:solidFill>
          </c:spPr>
          <c:invertIfNegative val="0"/>
          <c:dPt>
            <c:idx val="0"/>
            <c:invertIfNegative val="0"/>
            <c:bubble3D val="0"/>
            <c:spPr>
              <a:solidFill>
                <a:srgbClr val="003300"/>
              </a:solidFill>
            </c:spPr>
          </c:dPt>
          <c:dPt>
            <c:idx val="1"/>
            <c:invertIfNegative val="0"/>
            <c:bubble3D val="0"/>
            <c:spPr>
              <a:solidFill>
                <a:srgbClr val="669900"/>
              </a:solidFill>
            </c:spPr>
          </c:dPt>
          <c:dPt>
            <c:idx val="2"/>
            <c:invertIfNegative val="0"/>
            <c:bubble3D val="0"/>
            <c:spPr>
              <a:solidFill>
                <a:srgbClr val="FFC000"/>
              </a:solidFill>
            </c:spPr>
          </c:dPt>
          <c:dPt>
            <c:idx val="3"/>
            <c:invertIfNegative val="0"/>
            <c:bubble3D val="0"/>
            <c:spPr>
              <a:solidFill>
                <a:srgbClr val="C00000"/>
              </a:solidFill>
            </c:spPr>
          </c:dPt>
          <c:dPt>
            <c:idx val="4"/>
            <c:invertIfNegative val="0"/>
            <c:bubble3D val="0"/>
            <c:spPr>
              <a:solidFill>
                <a:schemeClr val="bg1">
                  <a:lumMod val="65000"/>
                </a:schemeClr>
              </a:solidFill>
            </c:spPr>
          </c:dPt>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Hoja1!$A$2:$A$6</c:f>
              <c:strCache>
                <c:ptCount val="5"/>
                <c:pt idx="0">
                  <c:v>Favorable</c:v>
                </c:pt>
                <c:pt idx="1">
                  <c:v>Regular</c:v>
                </c:pt>
                <c:pt idx="2">
                  <c:v>Desfavorable</c:v>
                </c:pt>
                <c:pt idx="3">
                  <c:v>No cuenta con suficiente información</c:v>
                </c:pt>
                <c:pt idx="4">
                  <c:v>Ns/Nc</c:v>
                </c:pt>
              </c:strCache>
            </c:strRef>
          </c:cat>
          <c:val>
            <c:numRef>
              <c:f>Hoja1!$B$2:$B$6</c:f>
              <c:numCache>
                <c:formatCode>0</c:formatCode>
                <c:ptCount val="5"/>
                <c:pt idx="0">
                  <c:v>23</c:v>
                </c:pt>
                <c:pt idx="1">
                  <c:v>34</c:v>
                </c:pt>
                <c:pt idx="2">
                  <c:v>11</c:v>
                </c:pt>
                <c:pt idx="3">
                  <c:v>31</c:v>
                </c:pt>
                <c:pt idx="4">
                  <c:v>1</c:v>
                </c:pt>
              </c:numCache>
            </c:numRef>
          </c:val>
        </c:ser>
        <c:dLbls>
          <c:showLegendKey val="0"/>
          <c:showVal val="0"/>
          <c:showCatName val="0"/>
          <c:showSerName val="0"/>
          <c:showPercent val="0"/>
          <c:showBubbleSize val="0"/>
        </c:dLbls>
        <c:gapWidth val="82"/>
        <c:axId val="172613824"/>
        <c:axId val="172614216"/>
      </c:barChart>
      <c:catAx>
        <c:axId val="172613824"/>
        <c:scaling>
          <c:orientation val="maxMin"/>
        </c:scaling>
        <c:delete val="0"/>
        <c:axPos val="l"/>
        <c:numFmt formatCode="General" sourceLinked="1"/>
        <c:majorTickMark val="out"/>
        <c:minorTickMark val="none"/>
        <c:tickLblPos val="nextTo"/>
        <c:spPr>
          <a:ln>
            <a:noFill/>
          </a:ln>
        </c:spPr>
        <c:crossAx val="172614216"/>
        <c:crosses val="autoZero"/>
        <c:auto val="1"/>
        <c:lblAlgn val="ctr"/>
        <c:lblOffset val="100"/>
        <c:noMultiLvlLbl val="0"/>
      </c:catAx>
      <c:valAx>
        <c:axId val="172614216"/>
        <c:scaling>
          <c:orientation val="minMax"/>
        </c:scaling>
        <c:delete val="1"/>
        <c:axPos val="t"/>
        <c:numFmt formatCode="0" sourceLinked="1"/>
        <c:majorTickMark val="out"/>
        <c:minorTickMark val="none"/>
        <c:tickLblPos val="none"/>
        <c:crossAx val="172613824"/>
        <c:crosses val="autoZero"/>
        <c:crossBetween val="between"/>
      </c:valAx>
    </c:plotArea>
    <c:plotVisOnly val="1"/>
    <c:dispBlanksAs val="gap"/>
    <c:showDLblsOverMax val="0"/>
  </c:chart>
  <c:txPr>
    <a:bodyPr/>
    <a:lstStyle/>
    <a:p>
      <a:pPr>
        <a:defRPr sz="1200">
          <a:latin typeface="Tw Cen MT" pitchFamily="34" charset="0"/>
        </a:defRPr>
      </a:pPr>
      <a:endParaRPr lang="es-MX"/>
    </a:p>
  </c:txPr>
  <c:externalData r:id="rId1">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Hoja1!$B$1</c:f>
              <c:strCache>
                <c:ptCount val="1"/>
                <c:pt idx="0">
                  <c:v>Columna1</c:v>
                </c:pt>
              </c:strCache>
            </c:strRef>
          </c:tx>
          <c:spPr>
            <a:solidFill>
              <a:schemeClr val="accent1">
                <a:lumMod val="50000"/>
              </a:schemeClr>
            </a:solidFill>
          </c:spPr>
          <c:invertIfNegative val="0"/>
          <c:dPt>
            <c:idx val="0"/>
            <c:invertIfNegative val="0"/>
            <c:bubble3D val="0"/>
          </c:dPt>
          <c:dPt>
            <c:idx val="1"/>
            <c:invertIfNegative val="0"/>
            <c:bubble3D val="0"/>
          </c:dPt>
          <c:dPt>
            <c:idx val="2"/>
            <c:invertIfNegative val="0"/>
            <c:bubble3D val="0"/>
          </c:dPt>
          <c:dPt>
            <c:idx val="3"/>
            <c:invertIfNegative val="0"/>
            <c:bubble3D val="0"/>
          </c:dPt>
          <c:dPt>
            <c:idx val="4"/>
            <c:invertIfNegative val="0"/>
            <c:bubble3D val="0"/>
          </c:dPt>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Hoja1!$A$2:$A$8</c:f>
              <c:strCache>
                <c:ptCount val="7"/>
                <c:pt idx="0">
                  <c:v>Televisión</c:v>
                </c:pt>
                <c:pt idx="1">
                  <c:v>Radio</c:v>
                </c:pt>
                <c:pt idx="2">
                  <c:v>Internet</c:v>
                </c:pt>
                <c:pt idx="3">
                  <c:v>Amigos / conocidos / Compañeros de trabajo</c:v>
                </c:pt>
                <c:pt idx="4">
                  <c:v>Publicidad en vía pública o en transporte público</c:v>
                </c:pt>
                <c:pt idx="5">
                  <c:v>Periódicos o revistas</c:v>
                </c:pt>
                <c:pt idx="6">
                  <c:v>Otros</c:v>
                </c:pt>
              </c:strCache>
            </c:strRef>
          </c:cat>
          <c:val>
            <c:numRef>
              <c:f>Hoja1!$B$2:$B$8</c:f>
              <c:numCache>
                <c:formatCode>0</c:formatCode>
                <c:ptCount val="7"/>
                <c:pt idx="0">
                  <c:v>55</c:v>
                </c:pt>
                <c:pt idx="1">
                  <c:v>15</c:v>
                </c:pt>
                <c:pt idx="2">
                  <c:v>13</c:v>
                </c:pt>
                <c:pt idx="3">
                  <c:v>6</c:v>
                </c:pt>
                <c:pt idx="4">
                  <c:v>5</c:v>
                </c:pt>
                <c:pt idx="5">
                  <c:v>4</c:v>
                </c:pt>
                <c:pt idx="6">
                  <c:v>2</c:v>
                </c:pt>
              </c:numCache>
            </c:numRef>
          </c:val>
        </c:ser>
        <c:dLbls>
          <c:showLegendKey val="0"/>
          <c:showVal val="0"/>
          <c:showCatName val="0"/>
          <c:showSerName val="0"/>
          <c:showPercent val="0"/>
          <c:showBubbleSize val="0"/>
        </c:dLbls>
        <c:gapWidth val="82"/>
        <c:axId val="172615000"/>
        <c:axId val="172615392"/>
      </c:barChart>
      <c:catAx>
        <c:axId val="172615000"/>
        <c:scaling>
          <c:orientation val="maxMin"/>
        </c:scaling>
        <c:delete val="0"/>
        <c:axPos val="l"/>
        <c:numFmt formatCode="General" sourceLinked="1"/>
        <c:majorTickMark val="out"/>
        <c:minorTickMark val="none"/>
        <c:tickLblPos val="nextTo"/>
        <c:spPr>
          <a:ln>
            <a:noFill/>
          </a:ln>
        </c:spPr>
        <c:crossAx val="172615392"/>
        <c:crosses val="autoZero"/>
        <c:auto val="1"/>
        <c:lblAlgn val="ctr"/>
        <c:lblOffset val="100"/>
        <c:noMultiLvlLbl val="0"/>
      </c:catAx>
      <c:valAx>
        <c:axId val="172615392"/>
        <c:scaling>
          <c:orientation val="minMax"/>
        </c:scaling>
        <c:delete val="1"/>
        <c:axPos val="t"/>
        <c:numFmt formatCode="0" sourceLinked="1"/>
        <c:majorTickMark val="out"/>
        <c:minorTickMark val="none"/>
        <c:tickLblPos val="none"/>
        <c:crossAx val="172615000"/>
        <c:crosses val="autoZero"/>
        <c:crossBetween val="between"/>
      </c:valAx>
    </c:plotArea>
    <c:plotVisOnly val="1"/>
    <c:dispBlanksAs val="gap"/>
    <c:showDLblsOverMax val="0"/>
  </c:chart>
  <c:txPr>
    <a:bodyPr/>
    <a:lstStyle/>
    <a:p>
      <a:pPr>
        <a:defRPr sz="1200">
          <a:latin typeface="Tw Cen MT" pitchFamily="34" charset="0"/>
        </a:defRPr>
      </a:pPr>
      <a:endParaRPr lang="es-MX"/>
    </a:p>
  </c:txPr>
  <c:externalData r:id="rId1">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3237617700355944"/>
          <c:y val="0.12392426850258201"/>
          <c:w val="0.71957072390347965"/>
          <c:h val="0.79001721170395856"/>
        </c:manualLayout>
      </c:layout>
      <c:pieChart>
        <c:varyColors val="1"/>
        <c:ser>
          <c:idx val="0"/>
          <c:order val="0"/>
          <c:tx>
            <c:strRef>
              <c:f>Hoja1!$B$1</c:f>
              <c:strCache>
                <c:ptCount val="1"/>
                <c:pt idx="0">
                  <c:v>Columna1</c:v>
                </c:pt>
              </c:strCache>
            </c:strRef>
          </c:tx>
          <c:dPt>
            <c:idx val="0"/>
            <c:bubble3D val="0"/>
            <c:spPr>
              <a:solidFill>
                <a:schemeClr val="accent1">
                  <a:lumMod val="25000"/>
                </a:schemeClr>
              </a:solidFill>
            </c:spPr>
          </c:dPt>
          <c:dPt>
            <c:idx val="1"/>
            <c:bubble3D val="0"/>
            <c:spPr>
              <a:solidFill>
                <a:schemeClr val="bg1">
                  <a:lumMod val="65000"/>
                </a:schemeClr>
              </a:solidFill>
            </c:spPr>
          </c:dPt>
          <c:dLbls>
            <c:dLbl>
              <c:idx val="0"/>
              <c:layout>
                <c:manualLayout>
                  <c:x val="1.0744820587229201E-2"/>
                  <c:y val="1.6657405776085241E-2"/>
                </c:manualLayout>
              </c:layout>
              <c:showLegendKey val="0"/>
              <c:showVal val="0"/>
              <c:showCatName val="1"/>
              <c:showSerName val="0"/>
              <c:showPercent val="1"/>
              <c:showBubbleSize val="0"/>
              <c:extLst>
                <c:ext xmlns:c15="http://schemas.microsoft.com/office/drawing/2012/chart" uri="{CE6537A1-D6FC-4f65-9D91-7224C49458BB}">
                  <c15:layout/>
                </c:ext>
              </c:extLst>
            </c:dLbl>
            <c:dLbl>
              <c:idx val="1"/>
              <c:layout>
                <c:manualLayout>
                  <c:x val="-3.5437135513714545E-2"/>
                  <c:y val="-4.9531489286730734E-2"/>
                </c:manualLayout>
              </c:layout>
              <c:showLegendKey val="0"/>
              <c:showVal val="0"/>
              <c:showCatName val="1"/>
              <c:showSerName val="0"/>
              <c:showPercent val="1"/>
              <c:showBubbleSize val="0"/>
              <c:extLst>
                <c:ext xmlns:c15="http://schemas.microsoft.com/office/drawing/2012/chart" uri="{CE6537A1-D6FC-4f65-9D91-7224C49458BB}">
                  <c15:layout/>
                </c:ext>
              </c:extLst>
            </c:dLbl>
            <c:spPr>
              <a:noFill/>
              <a:ln>
                <a:noFill/>
              </a:ln>
              <a:effectLst/>
            </c:spPr>
            <c:txPr>
              <a:bodyPr/>
              <a:lstStyle/>
              <a:p>
                <a:pPr>
                  <a:defRPr sz="1200">
                    <a:solidFill>
                      <a:schemeClr val="tx1"/>
                    </a:solidFill>
                  </a:defRPr>
                </a:pPr>
                <a:endParaRPr lang="es-MX"/>
              </a:p>
            </c:txPr>
            <c:showLegendKey val="0"/>
            <c:showVal val="0"/>
            <c:showCatName val="1"/>
            <c:showSerName val="0"/>
            <c:showPercent val="1"/>
            <c:showBubbleSize val="0"/>
            <c:showLeaderLines val="1"/>
            <c:extLst>
              <c:ext xmlns:c15="http://schemas.microsoft.com/office/drawing/2012/chart" uri="{CE6537A1-D6FC-4f65-9D91-7224C49458BB}"/>
            </c:extLst>
          </c:dLbls>
          <c:cat>
            <c:strRef>
              <c:f>Hoja1!$A$2:$A$3</c:f>
              <c:strCache>
                <c:ptCount val="2"/>
                <c:pt idx="0">
                  <c:v>Sí</c:v>
                </c:pt>
                <c:pt idx="1">
                  <c:v>No</c:v>
                </c:pt>
              </c:strCache>
            </c:strRef>
          </c:cat>
          <c:val>
            <c:numRef>
              <c:f>Hoja1!$B$2:$B$3</c:f>
              <c:numCache>
                <c:formatCode>General</c:formatCode>
                <c:ptCount val="2"/>
                <c:pt idx="0">
                  <c:v>35</c:v>
                </c:pt>
                <c:pt idx="1">
                  <c:v>65</c:v>
                </c:pt>
              </c:numCache>
            </c:numRef>
          </c:val>
        </c:ser>
        <c:dLbls>
          <c:showLegendKey val="0"/>
          <c:showVal val="0"/>
          <c:showCatName val="0"/>
          <c:showSerName val="0"/>
          <c:showPercent val="0"/>
          <c:showBubbleSize val="0"/>
          <c:showLeaderLines val="1"/>
        </c:dLbls>
        <c:firstSliceAng val="0"/>
      </c:pieChart>
    </c:plotArea>
    <c:plotVisOnly val="1"/>
    <c:dispBlanksAs val="gap"/>
    <c:showDLblsOverMax val="0"/>
  </c:chart>
  <c:txPr>
    <a:bodyPr/>
    <a:lstStyle/>
    <a:p>
      <a:pPr>
        <a:defRPr sz="1400">
          <a:latin typeface="Tw Cen MT" pitchFamily="34" charset="0"/>
        </a:defRPr>
      </a:pPr>
      <a:endParaRPr lang="es-MX"/>
    </a:p>
  </c:txPr>
  <c:externalData r:id="rId1">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323761770035593"/>
          <c:y val="0.12392426850258206"/>
          <c:w val="0.71957072390347965"/>
          <c:h val="0.79001721170395856"/>
        </c:manualLayout>
      </c:layout>
      <c:pieChart>
        <c:varyColors val="1"/>
        <c:ser>
          <c:idx val="0"/>
          <c:order val="0"/>
          <c:tx>
            <c:strRef>
              <c:f>Hoja1!$B$1</c:f>
              <c:strCache>
                <c:ptCount val="1"/>
                <c:pt idx="0">
                  <c:v>Columna1</c:v>
                </c:pt>
              </c:strCache>
            </c:strRef>
          </c:tx>
          <c:dPt>
            <c:idx val="0"/>
            <c:bubble3D val="0"/>
            <c:spPr>
              <a:solidFill>
                <a:schemeClr val="accent1">
                  <a:lumMod val="25000"/>
                </a:schemeClr>
              </a:solidFill>
            </c:spPr>
          </c:dPt>
          <c:dPt>
            <c:idx val="1"/>
            <c:bubble3D val="0"/>
            <c:spPr>
              <a:solidFill>
                <a:schemeClr val="bg1">
                  <a:lumMod val="65000"/>
                </a:schemeClr>
              </a:solidFill>
            </c:spPr>
          </c:dPt>
          <c:dLbls>
            <c:dLbl>
              <c:idx val="0"/>
              <c:layout>
                <c:manualLayout>
                  <c:x val="1.0744820587229201E-2"/>
                  <c:y val="1.6657405776085241E-2"/>
                </c:manualLayout>
              </c:layout>
              <c:showLegendKey val="0"/>
              <c:showVal val="0"/>
              <c:showCatName val="1"/>
              <c:showSerName val="0"/>
              <c:showPercent val="1"/>
              <c:showBubbleSize val="0"/>
              <c:extLst>
                <c:ext xmlns:c15="http://schemas.microsoft.com/office/drawing/2012/chart" uri="{CE6537A1-D6FC-4f65-9D91-7224C49458BB}">
                  <c15:layout/>
                </c:ext>
              </c:extLst>
            </c:dLbl>
            <c:dLbl>
              <c:idx val="1"/>
              <c:layout>
                <c:manualLayout>
                  <c:x val="-3.5437135513714572E-2"/>
                  <c:y val="-4.9531489286730734E-2"/>
                </c:manualLayout>
              </c:layout>
              <c:showLegendKey val="0"/>
              <c:showVal val="0"/>
              <c:showCatName val="1"/>
              <c:showSerName val="0"/>
              <c:showPercent val="1"/>
              <c:showBubbleSize val="0"/>
              <c:extLst>
                <c:ext xmlns:c15="http://schemas.microsoft.com/office/drawing/2012/chart" uri="{CE6537A1-D6FC-4f65-9D91-7224C49458BB}">
                  <c15:layout/>
                </c:ext>
              </c:extLst>
            </c:dLbl>
            <c:spPr>
              <a:noFill/>
              <a:ln>
                <a:noFill/>
              </a:ln>
              <a:effectLst/>
            </c:spPr>
            <c:txPr>
              <a:bodyPr/>
              <a:lstStyle/>
              <a:p>
                <a:pPr>
                  <a:defRPr sz="1200">
                    <a:solidFill>
                      <a:schemeClr val="tx1"/>
                    </a:solidFill>
                  </a:defRPr>
                </a:pPr>
                <a:endParaRPr lang="es-MX"/>
              </a:p>
            </c:txPr>
            <c:showLegendKey val="0"/>
            <c:showVal val="0"/>
            <c:showCatName val="1"/>
            <c:showSerName val="0"/>
            <c:showPercent val="1"/>
            <c:showBubbleSize val="0"/>
            <c:showLeaderLines val="1"/>
            <c:extLst>
              <c:ext xmlns:c15="http://schemas.microsoft.com/office/drawing/2012/chart" uri="{CE6537A1-D6FC-4f65-9D91-7224C49458BB}"/>
            </c:extLst>
          </c:dLbls>
          <c:cat>
            <c:strRef>
              <c:f>Hoja1!$A$2:$A$3</c:f>
              <c:strCache>
                <c:ptCount val="2"/>
                <c:pt idx="0">
                  <c:v>Sí</c:v>
                </c:pt>
                <c:pt idx="1">
                  <c:v>No</c:v>
                </c:pt>
              </c:strCache>
            </c:strRef>
          </c:cat>
          <c:val>
            <c:numRef>
              <c:f>Hoja1!$B$2:$B$3</c:f>
              <c:numCache>
                <c:formatCode>General</c:formatCode>
                <c:ptCount val="2"/>
                <c:pt idx="0">
                  <c:v>31</c:v>
                </c:pt>
                <c:pt idx="1">
                  <c:v>69</c:v>
                </c:pt>
              </c:numCache>
            </c:numRef>
          </c:val>
        </c:ser>
        <c:dLbls>
          <c:showLegendKey val="0"/>
          <c:showVal val="0"/>
          <c:showCatName val="0"/>
          <c:showSerName val="0"/>
          <c:showPercent val="0"/>
          <c:showBubbleSize val="0"/>
          <c:showLeaderLines val="1"/>
        </c:dLbls>
        <c:firstSliceAng val="0"/>
      </c:pieChart>
    </c:plotArea>
    <c:plotVisOnly val="1"/>
    <c:dispBlanksAs val="gap"/>
    <c:showDLblsOverMax val="0"/>
  </c:chart>
  <c:txPr>
    <a:bodyPr/>
    <a:lstStyle/>
    <a:p>
      <a:pPr>
        <a:defRPr sz="1400">
          <a:latin typeface="Tw Cen MT" pitchFamily="34" charset="0"/>
        </a:defRPr>
      </a:pPr>
      <a:endParaRPr lang="es-MX"/>
    </a:p>
  </c:txPr>
  <c:externalData r:id="rId1">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Hoja1!$B$1</c:f>
              <c:strCache>
                <c:ptCount val="1"/>
                <c:pt idx="0">
                  <c:v>Columna1</c:v>
                </c:pt>
              </c:strCache>
            </c:strRef>
          </c:tx>
          <c:spPr>
            <a:solidFill>
              <a:schemeClr val="accent2">
                <a:lumMod val="75000"/>
              </a:schemeClr>
            </a:solidFill>
          </c:spPr>
          <c:invertIfNegative val="0"/>
          <c:dPt>
            <c:idx val="0"/>
            <c:invertIfNegative val="0"/>
            <c:bubble3D val="0"/>
            <c:spPr>
              <a:solidFill>
                <a:srgbClr val="003300"/>
              </a:solidFill>
            </c:spPr>
          </c:dPt>
          <c:dPt>
            <c:idx val="1"/>
            <c:invertIfNegative val="0"/>
            <c:bubble3D val="0"/>
            <c:spPr>
              <a:solidFill>
                <a:srgbClr val="669900"/>
              </a:solidFill>
            </c:spPr>
          </c:dPt>
          <c:dPt>
            <c:idx val="2"/>
            <c:invertIfNegative val="0"/>
            <c:bubble3D val="0"/>
            <c:spPr>
              <a:solidFill>
                <a:srgbClr val="FFC000"/>
              </a:solidFill>
            </c:spPr>
          </c:dPt>
          <c:dPt>
            <c:idx val="3"/>
            <c:invertIfNegative val="0"/>
            <c:bubble3D val="0"/>
            <c:spPr>
              <a:solidFill>
                <a:srgbClr val="C00000"/>
              </a:solidFill>
            </c:spPr>
          </c:dPt>
          <c:dPt>
            <c:idx val="4"/>
            <c:invertIfNegative val="0"/>
            <c:bubble3D val="0"/>
            <c:spPr>
              <a:solidFill>
                <a:schemeClr val="bg1">
                  <a:lumMod val="65000"/>
                </a:schemeClr>
              </a:solidFill>
            </c:spPr>
          </c:dPt>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Hoja1!$A$2:$A$6</c:f>
              <c:strCache>
                <c:ptCount val="5"/>
                <c:pt idx="0">
                  <c:v>Mucho</c:v>
                </c:pt>
                <c:pt idx="1">
                  <c:v>Algo</c:v>
                </c:pt>
                <c:pt idx="2">
                  <c:v>Poco</c:v>
                </c:pt>
                <c:pt idx="3">
                  <c:v>No confía</c:v>
                </c:pt>
                <c:pt idx="4">
                  <c:v>Ns/Nc</c:v>
                </c:pt>
              </c:strCache>
            </c:strRef>
          </c:cat>
          <c:val>
            <c:numRef>
              <c:f>Hoja1!$B$2:$B$6</c:f>
              <c:numCache>
                <c:formatCode>0</c:formatCode>
                <c:ptCount val="5"/>
                <c:pt idx="0">
                  <c:v>5</c:v>
                </c:pt>
                <c:pt idx="1">
                  <c:v>16</c:v>
                </c:pt>
                <c:pt idx="2">
                  <c:v>26</c:v>
                </c:pt>
                <c:pt idx="3">
                  <c:v>29</c:v>
                </c:pt>
                <c:pt idx="4">
                  <c:v>24</c:v>
                </c:pt>
              </c:numCache>
            </c:numRef>
          </c:val>
        </c:ser>
        <c:dLbls>
          <c:showLegendKey val="0"/>
          <c:showVal val="0"/>
          <c:showCatName val="0"/>
          <c:showSerName val="0"/>
          <c:showPercent val="0"/>
          <c:showBubbleSize val="0"/>
        </c:dLbls>
        <c:gapWidth val="82"/>
        <c:axId val="172616960"/>
        <c:axId val="172881800"/>
      </c:barChart>
      <c:catAx>
        <c:axId val="172616960"/>
        <c:scaling>
          <c:orientation val="maxMin"/>
        </c:scaling>
        <c:delete val="0"/>
        <c:axPos val="l"/>
        <c:numFmt formatCode="General" sourceLinked="1"/>
        <c:majorTickMark val="out"/>
        <c:minorTickMark val="none"/>
        <c:tickLblPos val="nextTo"/>
        <c:spPr>
          <a:ln>
            <a:noFill/>
          </a:ln>
        </c:spPr>
        <c:crossAx val="172881800"/>
        <c:crosses val="autoZero"/>
        <c:auto val="1"/>
        <c:lblAlgn val="ctr"/>
        <c:lblOffset val="100"/>
        <c:noMultiLvlLbl val="0"/>
      </c:catAx>
      <c:valAx>
        <c:axId val="172881800"/>
        <c:scaling>
          <c:orientation val="minMax"/>
        </c:scaling>
        <c:delete val="1"/>
        <c:axPos val="t"/>
        <c:numFmt formatCode="0" sourceLinked="1"/>
        <c:majorTickMark val="out"/>
        <c:minorTickMark val="none"/>
        <c:tickLblPos val="none"/>
        <c:crossAx val="172616960"/>
        <c:crosses val="autoZero"/>
        <c:crossBetween val="between"/>
      </c:valAx>
    </c:plotArea>
    <c:plotVisOnly val="1"/>
    <c:dispBlanksAs val="gap"/>
    <c:showDLblsOverMax val="0"/>
  </c:chart>
  <c:txPr>
    <a:bodyPr/>
    <a:lstStyle/>
    <a:p>
      <a:pPr>
        <a:defRPr sz="1200">
          <a:latin typeface="Tw Cen MT" pitchFamily="34" charset="0"/>
        </a:defRPr>
      </a:pPr>
      <a:endParaRPr lang="es-MX"/>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55256627721504747"/>
          <c:y val="3.4722283942387931E-2"/>
          <c:w val="0.42630013397740824"/>
          <c:h val="0.94093073624953594"/>
        </c:manualLayout>
      </c:layout>
      <c:barChart>
        <c:barDir val="bar"/>
        <c:grouping val="clustered"/>
        <c:varyColors val="0"/>
        <c:ser>
          <c:idx val="0"/>
          <c:order val="0"/>
          <c:tx>
            <c:strRef>
              <c:f>Hoja1!$B$1</c:f>
              <c:strCache>
                <c:ptCount val="1"/>
                <c:pt idx="0">
                  <c:v>Serie 1</c:v>
                </c:pt>
              </c:strCache>
            </c:strRef>
          </c:tx>
          <c:spPr>
            <a:solidFill>
              <a:schemeClr val="accent2">
                <a:lumMod val="75000"/>
              </a:schemeClr>
            </a:solidFill>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Hoja1!$A$2:$A$13</c:f>
              <c:strCache>
                <c:ptCount val="12"/>
                <c:pt idx="0">
                  <c:v>Inseguridad Pública/ Delincuencia/Robos/Asaltos</c:v>
                </c:pt>
                <c:pt idx="1">
                  <c:v>Desempleo / Empleo/ Falta de empleo</c:v>
                </c:pt>
                <c:pt idx="2">
                  <c:v>Crisis económica</c:v>
                </c:pt>
                <c:pt idx="3">
                  <c:v>Corrupción</c:v>
                </c:pt>
                <c:pt idx="4">
                  <c:v>Alza de precios / Inflación</c:v>
                </c:pt>
                <c:pt idx="5">
                  <c:v>Infraestructura/Drenaje/Luz/Agua potable</c:v>
                </c:pt>
                <c:pt idx="6">
                  <c:v>Bajos salarios/Sueldos bajos</c:v>
                </c:pt>
                <c:pt idx="7">
                  <c:v>Narcotráfico/Narcomenudeo/Distribución de drogas</c:v>
                </c:pt>
                <c:pt idx="8">
                  <c:v>Educación/Falta de escuelas/Calidad de la educación</c:v>
                </c:pt>
                <c:pt idx="9">
                  <c:v>La pobreza/La miseria</c:v>
                </c:pt>
                <c:pt idx="10">
                  <c:v>Otros</c:v>
                </c:pt>
                <c:pt idx="11">
                  <c:v>Salud/Servicios Médicos</c:v>
                </c:pt>
              </c:strCache>
            </c:strRef>
          </c:cat>
          <c:val>
            <c:numRef>
              <c:f>Hoja1!$B$2:$B$13</c:f>
              <c:numCache>
                <c:formatCode>0</c:formatCode>
                <c:ptCount val="12"/>
                <c:pt idx="0">
                  <c:v>70.899331016210411</c:v>
                </c:pt>
                <c:pt idx="1">
                  <c:v>45.644658286675089</c:v>
                </c:pt>
                <c:pt idx="2">
                  <c:v>24.942773437576683</c:v>
                </c:pt>
                <c:pt idx="3">
                  <c:v>23.813458469657345</c:v>
                </c:pt>
                <c:pt idx="4">
                  <c:v>22.524561939894117</c:v>
                </c:pt>
                <c:pt idx="5">
                  <c:v>21.314311995626223</c:v>
                </c:pt>
                <c:pt idx="6">
                  <c:v>13.906147392207085</c:v>
                </c:pt>
                <c:pt idx="7">
                  <c:v>13.549489484410076</c:v>
                </c:pt>
                <c:pt idx="8">
                  <c:v>12.013580328020305</c:v>
                </c:pt>
                <c:pt idx="9">
                  <c:v>11.676402818828249</c:v>
                </c:pt>
                <c:pt idx="10">
                  <c:v>10.367510122342948</c:v>
                </c:pt>
                <c:pt idx="11">
                  <c:v>5.8239087776573957</c:v>
                </c:pt>
              </c:numCache>
            </c:numRef>
          </c:val>
        </c:ser>
        <c:dLbls>
          <c:showLegendKey val="0"/>
          <c:showVal val="0"/>
          <c:showCatName val="0"/>
          <c:showSerName val="0"/>
          <c:showPercent val="0"/>
          <c:showBubbleSize val="0"/>
        </c:dLbls>
        <c:gapWidth val="82"/>
        <c:axId val="118002840"/>
        <c:axId val="118003224"/>
      </c:barChart>
      <c:catAx>
        <c:axId val="118002840"/>
        <c:scaling>
          <c:orientation val="maxMin"/>
        </c:scaling>
        <c:delete val="0"/>
        <c:axPos val="l"/>
        <c:numFmt formatCode="General" sourceLinked="1"/>
        <c:majorTickMark val="out"/>
        <c:minorTickMark val="none"/>
        <c:tickLblPos val="nextTo"/>
        <c:txPr>
          <a:bodyPr/>
          <a:lstStyle/>
          <a:p>
            <a:pPr>
              <a:defRPr sz="1100"/>
            </a:pPr>
            <a:endParaRPr lang="es-MX"/>
          </a:p>
        </c:txPr>
        <c:crossAx val="118003224"/>
        <c:crosses val="autoZero"/>
        <c:auto val="1"/>
        <c:lblAlgn val="ctr"/>
        <c:lblOffset val="100"/>
        <c:noMultiLvlLbl val="0"/>
      </c:catAx>
      <c:valAx>
        <c:axId val="118003224"/>
        <c:scaling>
          <c:orientation val="minMax"/>
        </c:scaling>
        <c:delete val="1"/>
        <c:axPos val="t"/>
        <c:numFmt formatCode="0" sourceLinked="1"/>
        <c:majorTickMark val="out"/>
        <c:minorTickMark val="none"/>
        <c:tickLblPos val="none"/>
        <c:crossAx val="118002840"/>
        <c:crosses val="autoZero"/>
        <c:crossBetween val="between"/>
      </c:valAx>
    </c:plotArea>
    <c:plotVisOnly val="1"/>
    <c:dispBlanksAs val="gap"/>
    <c:showDLblsOverMax val="0"/>
  </c:chart>
  <c:txPr>
    <a:bodyPr/>
    <a:lstStyle/>
    <a:p>
      <a:pPr>
        <a:defRPr sz="1200">
          <a:latin typeface="Tw Cen MT" pitchFamily="34" charset="0"/>
        </a:defRPr>
      </a:pPr>
      <a:endParaRPr lang="es-MX"/>
    </a:p>
  </c:txPr>
  <c:externalData r:id="rId1">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Hoja1!$B$1</c:f>
              <c:strCache>
                <c:ptCount val="1"/>
                <c:pt idx="0">
                  <c:v>Columna1</c:v>
                </c:pt>
              </c:strCache>
            </c:strRef>
          </c:tx>
          <c:spPr>
            <a:solidFill>
              <a:schemeClr val="accent2">
                <a:lumMod val="75000"/>
              </a:schemeClr>
            </a:solidFill>
          </c:spPr>
          <c:invertIfNegative val="0"/>
          <c:dPt>
            <c:idx val="0"/>
            <c:invertIfNegative val="0"/>
            <c:bubble3D val="0"/>
            <c:spPr>
              <a:solidFill>
                <a:srgbClr val="003300"/>
              </a:solidFill>
            </c:spPr>
          </c:dPt>
          <c:dPt>
            <c:idx val="1"/>
            <c:invertIfNegative val="0"/>
            <c:bubble3D val="0"/>
            <c:spPr>
              <a:solidFill>
                <a:srgbClr val="669900"/>
              </a:solidFill>
            </c:spPr>
          </c:dPt>
          <c:dPt>
            <c:idx val="2"/>
            <c:invertIfNegative val="0"/>
            <c:bubble3D val="0"/>
            <c:spPr>
              <a:solidFill>
                <a:srgbClr val="FFC000"/>
              </a:solidFill>
            </c:spPr>
          </c:dPt>
          <c:dPt>
            <c:idx val="3"/>
            <c:invertIfNegative val="0"/>
            <c:bubble3D val="0"/>
            <c:spPr>
              <a:solidFill>
                <a:srgbClr val="C00000"/>
              </a:solidFill>
            </c:spPr>
          </c:dPt>
          <c:dPt>
            <c:idx val="4"/>
            <c:invertIfNegative val="0"/>
            <c:bubble3D val="0"/>
            <c:spPr>
              <a:solidFill>
                <a:schemeClr val="bg1">
                  <a:lumMod val="65000"/>
                </a:schemeClr>
              </a:solidFill>
            </c:spPr>
          </c:dPt>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Hoja1!$A$2:$A$6</c:f>
              <c:strCache>
                <c:ptCount val="5"/>
                <c:pt idx="0">
                  <c:v>Muy importante</c:v>
                </c:pt>
                <c:pt idx="1">
                  <c:v>Algo importante</c:v>
                </c:pt>
                <c:pt idx="2">
                  <c:v>Poco importante</c:v>
                </c:pt>
                <c:pt idx="3">
                  <c:v>No es importante</c:v>
                </c:pt>
                <c:pt idx="4">
                  <c:v>Ns/Nc</c:v>
                </c:pt>
              </c:strCache>
            </c:strRef>
          </c:cat>
          <c:val>
            <c:numRef>
              <c:f>Hoja1!$B$2:$B$6</c:f>
              <c:numCache>
                <c:formatCode>0</c:formatCode>
                <c:ptCount val="5"/>
                <c:pt idx="0">
                  <c:v>44</c:v>
                </c:pt>
                <c:pt idx="1">
                  <c:v>23</c:v>
                </c:pt>
                <c:pt idx="2">
                  <c:v>15</c:v>
                </c:pt>
                <c:pt idx="3">
                  <c:v>10</c:v>
                </c:pt>
                <c:pt idx="4">
                  <c:v>8</c:v>
                </c:pt>
              </c:numCache>
            </c:numRef>
          </c:val>
        </c:ser>
        <c:dLbls>
          <c:showLegendKey val="0"/>
          <c:showVal val="0"/>
          <c:showCatName val="0"/>
          <c:showSerName val="0"/>
          <c:showPercent val="0"/>
          <c:showBubbleSize val="0"/>
        </c:dLbls>
        <c:gapWidth val="82"/>
        <c:axId val="172882584"/>
        <c:axId val="172882976"/>
      </c:barChart>
      <c:catAx>
        <c:axId val="172882584"/>
        <c:scaling>
          <c:orientation val="maxMin"/>
        </c:scaling>
        <c:delete val="0"/>
        <c:axPos val="l"/>
        <c:numFmt formatCode="General" sourceLinked="1"/>
        <c:majorTickMark val="out"/>
        <c:minorTickMark val="none"/>
        <c:tickLblPos val="nextTo"/>
        <c:spPr>
          <a:ln>
            <a:noFill/>
          </a:ln>
        </c:spPr>
        <c:crossAx val="172882976"/>
        <c:crosses val="autoZero"/>
        <c:auto val="1"/>
        <c:lblAlgn val="ctr"/>
        <c:lblOffset val="100"/>
        <c:noMultiLvlLbl val="0"/>
      </c:catAx>
      <c:valAx>
        <c:axId val="172882976"/>
        <c:scaling>
          <c:orientation val="minMax"/>
        </c:scaling>
        <c:delete val="1"/>
        <c:axPos val="t"/>
        <c:numFmt formatCode="0" sourceLinked="1"/>
        <c:majorTickMark val="out"/>
        <c:minorTickMark val="none"/>
        <c:tickLblPos val="none"/>
        <c:crossAx val="172882584"/>
        <c:crosses val="autoZero"/>
        <c:crossBetween val="between"/>
      </c:valAx>
    </c:plotArea>
    <c:plotVisOnly val="1"/>
    <c:dispBlanksAs val="gap"/>
    <c:showDLblsOverMax val="0"/>
  </c:chart>
  <c:txPr>
    <a:bodyPr/>
    <a:lstStyle/>
    <a:p>
      <a:pPr>
        <a:defRPr sz="1200">
          <a:latin typeface="Tw Cen MT" pitchFamily="34" charset="0"/>
        </a:defRPr>
      </a:pPr>
      <a:endParaRPr lang="es-MX"/>
    </a:p>
  </c:txPr>
  <c:externalData r:id="rId1">
    <c:autoUpdate val="0"/>
  </c:externalData>
</c:chartSpace>
</file>

<file path=ppt/charts/chart21.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Hoja1!$B$1</c:f>
              <c:strCache>
                <c:ptCount val="1"/>
                <c:pt idx="0">
                  <c:v>Columna1</c:v>
                </c:pt>
              </c:strCache>
            </c:strRef>
          </c:tx>
          <c:spPr>
            <a:solidFill>
              <a:schemeClr val="accent2">
                <a:lumMod val="75000"/>
              </a:schemeClr>
            </a:solidFill>
          </c:spPr>
          <c:invertIfNegative val="0"/>
          <c:dPt>
            <c:idx val="0"/>
            <c:invertIfNegative val="0"/>
            <c:bubble3D val="0"/>
            <c:spPr>
              <a:solidFill>
                <a:schemeClr val="accent1">
                  <a:lumMod val="50000"/>
                </a:schemeClr>
              </a:solidFill>
            </c:spPr>
          </c:dPt>
          <c:dPt>
            <c:idx val="1"/>
            <c:invertIfNegative val="0"/>
            <c:bubble3D val="0"/>
            <c:spPr>
              <a:solidFill>
                <a:schemeClr val="accent1">
                  <a:lumMod val="75000"/>
                </a:schemeClr>
              </a:solidFill>
            </c:spPr>
          </c:dPt>
          <c:dPt>
            <c:idx val="2"/>
            <c:invertIfNegative val="0"/>
            <c:bubble3D val="0"/>
            <c:spPr>
              <a:solidFill>
                <a:srgbClr val="C00000"/>
              </a:solidFill>
            </c:spPr>
          </c:dPt>
          <c:dPt>
            <c:idx val="3"/>
            <c:invertIfNegative val="0"/>
            <c:bubble3D val="0"/>
            <c:spPr>
              <a:solidFill>
                <a:schemeClr val="bg1">
                  <a:lumMod val="65000"/>
                </a:schemeClr>
              </a:solidFill>
            </c:spPr>
          </c:dPt>
          <c:dPt>
            <c:idx val="4"/>
            <c:invertIfNegative val="0"/>
            <c:bubble3D val="0"/>
            <c:spPr>
              <a:solidFill>
                <a:schemeClr val="bg1">
                  <a:lumMod val="65000"/>
                </a:schemeClr>
              </a:solidFill>
            </c:spPr>
          </c:dPt>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Hoja1!$A$2:$A$4</c:f>
              <c:strCache>
                <c:ptCount val="3"/>
                <c:pt idx="0">
                  <c:v>Muy satisfecho</c:v>
                </c:pt>
                <c:pt idx="1">
                  <c:v>Medianamente satisfecho</c:v>
                </c:pt>
                <c:pt idx="2">
                  <c:v>Nada satisfecho</c:v>
                </c:pt>
              </c:strCache>
            </c:strRef>
          </c:cat>
          <c:val>
            <c:numRef>
              <c:f>Hoja1!$B$2:$B$4</c:f>
              <c:numCache>
                <c:formatCode>0</c:formatCode>
                <c:ptCount val="3"/>
                <c:pt idx="0">
                  <c:v>9</c:v>
                </c:pt>
                <c:pt idx="1">
                  <c:v>31</c:v>
                </c:pt>
                <c:pt idx="2">
                  <c:v>60</c:v>
                </c:pt>
              </c:numCache>
            </c:numRef>
          </c:val>
        </c:ser>
        <c:dLbls>
          <c:showLegendKey val="0"/>
          <c:showVal val="0"/>
          <c:showCatName val="0"/>
          <c:showSerName val="0"/>
          <c:showPercent val="0"/>
          <c:showBubbleSize val="0"/>
        </c:dLbls>
        <c:gapWidth val="82"/>
        <c:axId val="172883760"/>
        <c:axId val="172884152"/>
      </c:barChart>
      <c:catAx>
        <c:axId val="172883760"/>
        <c:scaling>
          <c:orientation val="maxMin"/>
        </c:scaling>
        <c:delete val="0"/>
        <c:axPos val="l"/>
        <c:numFmt formatCode="General" sourceLinked="1"/>
        <c:majorTickMark val="out"/>
        <c:minorTickMark val="none"/>
        <c:tickLblPos val="nextTo"/>
        <c:spPr>
          <a:ln>
            <a:noFill/>
          </a:ln>
        </c:spPr>
        <c:crossAx val="172884152"/>
        <c:crosses val="autoZero"/>
        <c:auto val="1"/>
        <c:lblAlgn val="ctr"/>
        <c:lblOffset val="100"/>
        <c:noMultiLvlLbl val="0"/>
      </c:catAx>
      <c:valAx>
        <c:axId val="172884152"/>
        <c:scaling>
          <c:orientation val="minMax"/>
        </c:scaling>
        <c:delete val="1"/>
        <c:axPos val="t"/>
        <c:numFmt formatCode="0" sourceLinked="1"/>
        <c:majorTickMark val="out"/>
        <c:minorTickMark val="none"/>
        <c:tickLblPos val="none"/>
        <c:crossAx val="172883760"/>
        <c:crosses val="autoZero"/>
        <c:crossBetween val="between"/>
      </c:valAx>
    </c:plotArea>
    <c:plotVisOnly val="1"/>
    <c:dispBlanksAs val="gap"/>
    <c:showDLblsOverMax val="0"/>
  </c:chart>
  <c:txPr>
    <a:bodyPr/>
    <a:lstStyle/>
    <a:p>
      <a:pPr>
        <a:defRPr sz="1200">
          <a:latin typeface="Tw Cen MT" pitchFamily="34" charset="0"/>
        </a:defRPr>
      </a:pPr>
      <a:endParaRPr lang="es-MX"/>
    </a:p>
  </c:txPr>
  <c:externalData r:id="rId1">
    <c:autoUpdate val="0"/>
  </c:externalData>
</c:chartSpace>
</file>

<file path=ppt/charts/chart22.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323761770035593"/>
          <c:y val="0.12392426850258206"/>
          <c:w val="0.71957072390347965"/>
          <c:h val="0.79001721170395856"/>
        </c:manualLayout>
      </c:layout>
      <c:pieChart>
        <c:varyColors val="1"/>
        <c:ser>
          <c:idx val="0"/>
          <c:order val="0"/>
          <c:tx>
            <c:strRef>
              <c:f>Hoja1!$B$1</c:f>
              <c:strCache>
                <c:ptCount val="1"/>
                <c:pt idx="0">
                  <c:v>Columna1</c:v>
                </c:pt>
              </c:strCache>
            </c:strRef>
          </c:tx>
          <c:dPt>
            <c:idx val="0"/>
            <c:bubble3D val="0"/>
            <c:spPr>
              <a:solidFill>
                <a:schemeClr val="accent1">
                  <a:lumMod val="25000"/>
                </a:schemeClr>
              </a:solidFill>
            </c:spPr>
          </c:dPt>
          <c:dPt>
            <c:idx val="1"/>
            <c:bubble3D val="0"/>
            <c:spPr>
              <a:solidFill>
                <a:schemeClr val="bg1">
                  <a:lumMod val="65000"/>
                </a:schemeClr>
              </a:solidFill>
            </c:spPr>
          </c:dPt>
          <c:dLbls>
            <c:dLbl>
              <c:idx val="0"/>
              <c:layout>
                <c:manualLayout>
                  <c:x val="1.0744820587229201E-2"/>
                  <c:y val="1.6657405776085241E-2"/>
                </c:manualLayout>
              </c:layout>
              <c:showLegendKey val="0"/>
              <c:showVal val="0"/>
              <c:showCatName val="1"/>
              <c:showSerName val="0"/>
              <c:showPercent val="1"/>
              <c:showBubbleSize val="0"/>
              <c:extLst>
                <c:ext xmlns:c15="http://schemas.microsoft.com/office/drawing/2012/chart" uri="{CE6537A1-D6FC-4f65-9D91-7224C49458BB}">
                  <c15:layout/>
                </c:ext>
              </c:extLst>
            </c:dLbl>
            <c:dLbl>
              <c:idx val="1"/>
              <c:layout>
                <c:manualLayout>
                  <c:x val="-3.5437135513714572E-2"/>
                  <c:y val="-4.9531489286730734E-2"/>
                </c:manualLayout>
              </c:layout>
              <c:showLegendKey val="0"/>
              <c:showVal val="0"/>
              <c:showCatName val="1"/>
              <c:showSerName val="0"/>
              <c:showPercent val="1"/>
              <c:showBubbleSize val="0"/>
              <c:extLst>
                <c:ext xmlns:c15="http://schemas.microsoft.com/office/drawing/2012/chart" uri="{CE6537A1-D6FC-4f65-9D91-7224C49458BB}">
                  <c15:layout/>
                </c:ext>
              </c:extLst>
            </c:dLbl>
            <c:spPr>
              <a:noFill/>
              <a:ln>
                <a:noFill/>
              </a:ln>
              <a:effectLst/>
            </c:spPr>
            <c:txPr>
              <a:bodyPr/>
              <a:lstStyle/>
              <a:p>
                <a:pPr>
                  <a:defRPr sz="1200">
                    <a:solidFill>
                      <a:schemeClr val="tx1"/>
                    </a:solidFill>
                  </a:defRPr>
                </a:pPr>
                <a:endParaRPr lang="es-MX"/>
              </a:p>
            </c:txPr>
            <c:showLegendKey val="0"/>
            <c:showVal val="0"/>
            <c:showCatName val="1"/>
            <c:showSerName val="0"/>
            <c:showPercent val="1"/>
            <c:showBubbleSize val="0"/>
            <c:showLeaderLines val="1"/>
            <c:extLst>
              <c:ext xmlns:c15="http://schemas.microsoft.com/office/drawing/2012/chart" uri="{CE6537A1-D6FC-4f65-9D91-7224C49458BB}"/>
            </c:extLst>
          </c:dLbls>
          <c:cat>
            <c:strRef>
              <c:f>Hoja1!$A$2:$A$3</c:f>
              <c:strCache>
                <c:ptCount val="2"/>
                <c:pt idx="0">
                  <c:v>Sí</c:v>
                </c:pt>
                <c:pt idx="1">
                  <c:v>No</c:v>
                </c:pt>
              </c:strCache>
            </c:strRef>
          </c:cat>
          <c:val>
            <c:numRef>
              <c:f>Hoja1!$B$2:$B$3</c:f>
              <c:numCache>
                <c:formatCode>General</c:formatCode>
                <c:ptCount val="2"/>
                <c:pt idx="0">
                  <c:v>11</c:v>
                </c:pt>
                <c:pt idx="1">
                  <c:v>89</c:v>
                </c:pt>
              </c:numCache>
            </c:numRef>
          </c:val>
        </c:ser>
        <c:dLbls>
          <c:showLegendKey val="0"/>
          <c:showVal val="0"/>
          <c:showCatName val="0"/>
          <c:showSerName val="0"/>
          <c:showPercent val="0"/>
          <c:showBubbleSize val="0"/>
          <c:showLeaderLines val="1"/>
        </c:dLbls>
        <c:firstSliceAng val="0"/>
      </c:pieChart>
    </c:plotArea>
    <c:plotVisOnly val="1"/>
    <c:dispBlanksAs val="gap"/>
    <c:showDLblsOverMax val="0"/>
  </c:chart>
  <c:txPr>
    <a:bodyPr/>
    <a:lstStyle/>
    <a:p>
      <a:pPr>
        <a:defRPr sz="1400">
          <a:latin typeface="Tw Cen MT" pitchFamily="34" charset="0"/>
        </a:defRPr>
      </a:pPr>
      <a:endParaRPr lang="es-MX"/>
    </a:p>
  </c:txPr>
  <c:externalData r:id="rId1">
    <c:autoUpdate val="0"/>
  </c:externalData>
</c:chartSpace>
</file>

<file path=ppt/charts/chart23.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Hoja1!$B$1</c:f>
              <c:strCache>
                <c:ptCount val="1"/>
                <c:pt idx="0">
                  <c:v>Columna1</c:v>
                </c:pt>
              </c:strCache>
            </c:strRef>
          </c:tx>
          <c:spPr>
            <a:solidFill>
              <a:schemeClr val="accent2">
                <a:lumMod val="75000"/>
              </a:schemeClr>
            </a:solidFill>
          </c:spPr>
          <c:invertIfNegative val="0"/>
          <c:dPt>
            <c:idx val="0"/>
            <c:invertIfNegative val="0"/>
            <c:bubble3D val="0"/>
            <c:spPr>
              <a:solidFill>
                <a:schemeClr val="accent1">
                  <a:lumMod val="50000"/>
                </a:schemeClr>
              </a:solidFill>
            </c:spPr>
          </c:dPt>
          <c:dPt>
            <c:idx val="1"/>
            <c:invertIfNegative val="0"/>
            <c:bubble3D val="0"/>
            <c:spPr>
              <a:solidFill>
                <a:schemeClr val="accent1">
                  <a:lumMod val="75000"/>
                </a:schemeClr>
              </a:solidFill>
            </c:spPr>
          </c:dPt>
          <c:dPt>
            <c:idx val="2"/>
            <c:invertIfNegative val="0"/>
            <c:bubble3D val="0"/>
            <c:spPr>
              <a:solidFill>
                <a:srgbClr val="C00000"/>
              </a:solidFill>
            </c:spPr>
          </c:dPt>
          <c:dPt>
            <c:idx val="3"/>
            <c:invertIfNegative val="0"/>
            <c:bubble3D val="0"/>
            <c:spPr>
              <a:solidFill>
                <a:schemeClr val="bg1">
                  <a:lumMod val="65000"/>
                </a:schemeClr>
              </a:solidFill>
            </c:spPr>
          </c:dPt>
          <c:dPt>
            <c:idx val="4"/>
            <c:invertIfNegative val="0"/>
            <c:bubble3D val="0"/>
            <c:spPr>
              <a:solidFill>
                <a:schemeClr val="bg1">
                  <a:lumMod val="65000"/>
                </a:schemeClr>
              </a:solidFill>
            </c:spPr>
          </c:dPt>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Hoja1!$A$2:$A$5</c:f>
              <c:strCache>
                <c:ptCount val="4"/>
                <c:pt idx="0">
                  <c:v>Muy satisfecho</c:v>
                </c:pt>
                <c:pt idx="1">
                  <c:v>Medianamente satisfecho</c:v>
                </c:pt>
                <c:pt idx="2">
                  <c:v>Nada satisfecho</c:v>
                </c:pt>
                <c:pt idx="3">
                  <c:v>Ns/Nc</c:v>
                </c:pt>
              </c:strCache>
            </c:strRef>
          </c:cat>
          <c:val>
            <c:numRef>
              <c:f>Hoja1!$B$2:$B$5</c:f>
              <c:numCache>
                <c:formatCode>0</c:formatCode>
                <c:ptCount val="4"/>
                <c:pt idx="0">
                  <c:v>12</c:v>
                </c:pt>
                <c:pt idx="1">
                  <c:v>29</c:v>
                </c:pt>
                <c:pt idx="2">
                  <c:v>56</c:v>
                </c:pt>
                <c:pt idx="3">
                  <c:v>3</c:v>
                </c:pt>
              </c:numCache>
            </c:numRef>
          </c:val>
        </c:ser>
        <c:dLbls>
          <c:showLegendKey val="0"/>
          <c:showVal val="0"/>
          <c:showCatName val="0"/>
          <c:showSerName val="0"/>
          <c:showPercent val="0"/>
          <c:showBubbleSize val="0"/>
        </c:dLbls>
        <c:gapWidth val="82"/>
        <c:axId val="172885328"/>
        <c:axId val="172608136"/>
      </c:barChart>
      <c:catAx>
        <c:axId val="172885328"/>
        <c:scaling>
          <c:orientation val="maxMin"/>
        </c:scaling>
        <c:delete val="0"/>
        <c:axPos val="l"/>
        <c:numFmt formatCode="General" sourceLinked="1"/>
        <c:majorTickMark val="out"/>
        <c:minorTickMark val="none"/>
        <c:tickLblPos val="nextTo"/>
        <c:spPr>
          <a:ln>
            <a:noFill/>
          </a:ln>
        </c:spPr>
        <c:crossAx val="172608136"/>
        <c:crosses val="autoZero"/>
        <c:auto val="1"/>
        <c:lblAlgn val="ctr"/>
        <c:lblOffset val="100"/>
        <c:noMultiLvlLbl val="0"/>
      </c:catAx>
      <c:valAx>
        <c:axId val="172608136"/>
        <c:scaling>
          <c:orientation val="minMax"/>
        </c:scaling>
        <c:delete val="1"/>
        <c:axPos val="t"/>
        <c:numFmt formatCode="0" sourceLinked="1"/>
        <c:majorTickMark val="out"/>
        <c:minorTickMark val="none"/>
        <c:tickLblPos val="none"/>
        <c:crossAx val="172885328"/>
        <c:crosses val="autoZero"/>
        <c:crossBetween val="between"/>
      </c:valAx>
    </c:plotArea>
    <c:plotVisOnly val="1"/>
    <c:dispBlanksAs val="gap"/>
    <c:showDLblsOverMax val="0"/>
  </c:chart>
  <c:txPr>
    <a:bodyPr/>
    <a:lstStyle/>
    <a:p>
      <a:pPr>
        <a:defRPr sz="1200">
          <a:latin typeface="Tw Cen MT" pitchFamily="34" charset="0"/>
        </a:defRPr>
      </a:pPr>
      <a:endParaRPr lang="es-MX"/>
    </a:p>
  </c:txPr>
  <c:externalData r:id="rId1">
    <c:autoUpdate val="0"/>
  </c:externalData>
</c:chartSpace>
</file>

<file path=ppt/charts/chart24.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3237617700355919"/>
          <c:y val="0.12392426850258211"/>
          <c:w val="0.71957072390347965"/>
          <c:h val="0.79001721170395856"/>
        </c:manualLayout>
      </c:layout>
      <c:pieChart>
        <c:varyColors val="1"/>
        <c:ser>
          <c:idx val="0"/>
          <c:order val="0"/>
          <c:tx>
            <c:strRef>
              <c:f>Hoja1!$B$1</c:f>
              <c:strCache>
                <c:ptCount val="1"/>
                <c:pt idx="0">
                  <c:v>Columna1</c:v>
                </c:pt>
              </c:strCache>
            </c:strRef>
          </c:tx>
          <c:dPt>
            <c:idx val="0"/>
            <c:bubble3D val="0"/>
            <c:spPr>
              <a:solidFill>
                <a:schemeClr val="accent1">
                  <a:lumMod val="25000"/>
                </a:schemeClr>
              </a:solidFill>
            </c:spPr>
          </c:dPt>
          <c:dPt>
            <c:idx val="1"/>
            <c:bubble3D val="0"/>
            <c:spPr>
              <a:solidFill>
                <a:schemeClr val="bg1">
                  <a:lumMod val="65000"/>
                </a:schemeClr>
              </a:solidFill>
            </c:spPr>
          </c:dPt>
          <c:dLbls>
            <c:dLbl>
              <c:idx val="0"/>
              <c:layout>
                <c:manualLayout>
                  <c:x val="1.0744820587229201E-2"/>
                  <c:y val="1.6657405776085241E-2"/>
                </c:manualLayout>
              </c:layout>
              <c:showLegendKey val="0"/>
              <c:showVal val="0"/>
              <c:showCatName val="1"/>
              <c:showSerName val="0"/>
              <c:showPercent val="1"/>
              <c:showBubbleSize val="0"/>
              <c:extLst>
                <c:ext xmlns:c15="http://schemas.microsoft.com/office/drawing/2012/chart" uri="{CE6537A1-D6FC-4f65-9D91-7224C49458BB}">
                  <c15:layout/>
                </c:ext>
              </c:extLst>
            </c:dLbl>
            <c:dLbl>
              <c:idx val="1"/>
              <c:layout>
                <c:manualLayout>
                  <c:x val="-8.5827180714529105E-2"/>
                  <c:y val="-2.4861310412978753E-2"/>
                </c:manualLayout>
              </c:layout>
              <c:showLegendKey val="0"/>
              <c:showVal val="0"/>
              <c:showCatName val="1"/>
              <c:showSerName val="0"/>
              <c:showPercent val="1"/>
              <c:showBubbleSize val="0"/>
              <c:extLst>
                <c:ext xmlns:c15="http://schemas.microsoft.com/office/drawing/2012/chart" uri="{CE6537A1-D6FC-4f65-9D91-7224C49458BB}">
                  <c15:layout/>
                </c:ext>
              </c:extLst>
            </c:dLbl>
            <c:spPr>
              <a:noFill/>
              <a:ln>
                <a:noFill/>
              </a:ln>
              <a:effectLst/>
            </c:spPr>
            <c:txPr>
              <a:bodyPr/>
              <a:lstStyle/>
              <a:p>
                <a:pPr>
                  <a:defRPr sz="1200">
                    <a:solidFill>
                      <a:schemeClr val="tx1"/>
                    </a:solidFill>
                  </a:defRPr>
                </a:pPr>
                <a:endParaRPr lang="es-MX"/>
              </a:p>
            </c:txPr>
            <c:showLegendKey val="0"/>
            <c:showVal val="0"/>
            <c:showCatName val="1"/>
            <c:showSerName val="0"/>
            <c:showPercent val="1"/>
            <c:showBubbleSize val="0"/>
            <c:showLeaderLines val="1"/>
            <c:extLst>
              <c:ext xmlns:c15="http://schemas.microsoft.com/office/drawing/2012/chart" uri="{CE6537A1-D6FC-4f65-9D91-7224C49458BB}"/>
            </c:extLst>
          </c:dLbls>
          <c:cat>
            <c:strRef>
              <c:f>Hoja1!$A$2:$A$3</c:f>
              <c:strCache>
                <c:ptCount val="2"/>
                <c:pt idx="0">
                  <c:v>Sí</c:v>
                </c:pt>
                <c:pt idx="1">
                  <c:v>No</c:v>
                </c:pt>
              </c:strCache>
            </c:strRef>
          </c:cat>
          <c:val>
            <c:numRef>
              <c:f>Hoja1!$B$2:$B$3</c:f>
              <c:numCache>
                <c:formatCode>General</c:formatCode>
                <c:ptCount val="2"/>
                <c:pt idx="0">
                  <c:v>7</c:v>
                </c:pt>
                <c:pt idx="1">
                  <c:v>93</c:v>
                </c:pt>
              </c:numCache>
            </c:numRef>
          </c:val>
        </c:ser>
        <c:dLbls>
          <c:showLegendKey val="0"/>
          <c:showVal val="0"/>
          <c:showCatName val="0"/>
          <c:showSerName val="0"/>
          <c:showPercent val="0"/>
          <c:showBubbleSize val="0"/>
          <c:showLeaderLines val="1"/>
        </c:dLbls>
        <c:firstSliceAng val="0"/>
      </c:pieChart>
    </c:plotArea>
    <c:plotVisOnly val="1"/>
    <c:dispBlanksAs val="gap"/>
    <c:showDLblsOverMax val="0"/>
  </c:chart>
  <c:txPr>
    <a:bodyPr/>
    <a:lstStyle/>
    <a:p>
      <a:pPr>
        <a:defRPr sz="1400">
          <a:latin typeface="Tw Cen MT" pitchFamily="34" charset="0"/>
        </a:defRPr>
      </a:pPr>
      <a:endParaRPr lang="es-MX"/>
    </a:p>
  </c:txPr>
  <c:externalData r:id="rId1">
    <c:autoUpdate val="0"/>
  </c:externalData>
</c:chartSpace>
</file>

<file path=ppt/charts/chart25.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40775930730603438"/>
          <c:y val="8.1708449396471677E-2"/>
          <c:w val="0.48991001444007709"/>
          <c:h val="0.91829155060352829"/>
        </c:manualLayout>
      </c:layout>
      <c:barChart>
        <c:barDir val="bar"/>
        <c:grouping val="clustered"/>
        <c:varyColors val="0"/>
        <c:ser>
          <c:idx val="0"/>
          <c:order val="0"/>
          <c:tx>
            <c:strRef>
              <c:f>Hoja1!$B$1</c:f>
              <c:strCache>
                <c:ptCount val="1"/>
                <c:pt idx="0">
                  <c:v>Columna1</c:v>
                </c:pt>
              </c:strCache>
            </c:strRef>
          </c:tx>
          <c:spPr>
            <a:solidFill>
              <a:schemeClr val="accent2">
                <a:lumMod val="75000"/>
              </a:schemeClr>
            </a:solidFill>
          </c:spPr>
          <c:invertIfNegative val="0"/>
          <c:dPt>
            <c:idx val="0"/>
            <c:invertIfNegative val="0"/>
            <c:bubble3D val="0"/>
            <c:spPr>
              <a:solidFill>
                <a:schemeClr val="accent1">
                  <a:lumMod val="25000"/>
                </a:schemeClr>
              </a:solidFill>
            </c:spPr>
          </c:dPt>
          <c:dPt>
            <c:idx val="1"/>
            <c:invertIfNegative val="0"/>
            <c:bubble3D val="0"/>
            <c:spPr>
              <a:solidFill>
                <a:schemeClr val="accent1">
                  <a:lumMod val="50000"/>
                </a:schemeClr>
              </a:solidFill>
            </c:spPr>
          </c:dPt>
          <c:dPt>
            <c:idx val="2"/>
            <c:invertIfNegative val="0"/>
            <c:bubble3D val="0"/>
            <c:spPr>
              <a:solidFill>
                <a:srgbClr val="FFC000"/>
              </a:solidFill>
            </c:spPr>
          </c:dPt>
          <c:dPt>
            <c:idx val="3"/>
            <c:invertIfNegative val="0"/>
            <c:bubble3D val="0"/>
            <c:spPr>
              <a:solidFill>
                <a:srgbClr val="C00000"/>
              </a:solidFill>
            </c:spPr>
          </c:dPt>
          <c:dPt>
            <c:idx val="4"/>
            <c:invertIfNegative val="0"/>
            <c:bubble3D val="0"/>
            <c:spPr>
              <a:solidFill>
                <a:schemeClr val="bg1">
                  <a:lumMod val="65000"/>
                </a:schemeClr>
              </a:solidFill>
            </c:spPr>
          </c:dPt>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Hoja1!$A$2:$A$6</c:f>
              <c:strCache>
                <c:ptCount val="5"/>
                <c:pt idx="0">
                  <c:v>Muy probable</c:v>
                </c:pt>
                <c:pt idx="1">
                  <c:v>Algo probable</c:v>
                </c:pt>
                <c:pt idx="2">
                  <c:v>Poco probable</c:v>
                </c:pt>
                <c:pt idx="3">
                  <c:v>Nada probable</c:v>
                </c:pt>
                <c:pt idx="4">
                  <c:v>Ns/Nc</c:v>
                </c:pt>
              </c:strCache>
            </c:strRef>
          </c:cat>
          <c:val>
            <c:numRef>
              <c:f>Hoja1!$B$2:$B$6</c:f>
              <c:numCache>
                <c:formatCode>0</c:formatCode>
                <c:ptCount val="5"/>
                <c:pt idx="0">
                  <c:v>15</c:v>
                </c:pt>
                <c:pt idx="1">
                  <c:v>28</c:v>
                </c:pt>
                <c:pt idx="2">
                  <c:v>27</c:v>
                </c:pt>
                <c:pt idx="3">
                  <c:v>24</c:v>
                </c:pt>
                <c:pt idx="4">
                  <c:v>6</c:v>
                </c:pt>
              </c:numCache>
            </c:numRef>
          </c:val>
        </c:ser>
        <c:dLbls>
          <c:showLegendKey val="0"/>
          <c:showVal val="0"/>
          <c:showCatName val="0"/>
          <c:showSerName val="0"/>
          <c:showPercent val="0"/>
          <c:showBubbleSize val="0"/>
        </c:dLbls>
        <c:gapWidth val="82"/>
        <c:axId val="172609312"/>
        <c:axId val="172609704"/>
      </c:barChart>
      <c:catAx>
        <c:axId val="172609312"/>
        <c:scaling>
          <c:orientation val="maxMin"/>
        </c:scaling>
        <c:delete val="0"/>
        <c:axPos val="l"/>
        <c:numFmt formatCode="General" sourceLinked="1"/>
        <c:majorTickMark val="out"/>
        <c:minorTickMark val="none"/>
        <c:tickLblPos val="nextTo"/>
        <c:spPr>
          <a:ln>
            <a:noFill/>
          </a:ln>
        </c:spPr>
        <c:crossAx val="172609704"/>
        <c:crosses val="autoZero"/>
        <c:auto val="1"/>
        <c:lblAlgn val="ctr"/>
        <c:lblOffset val="100"/>
        <c:noMultiLvlLbl val="0"/>
      </c:catAx>
      <c:valAx>
        <c:axId val="172609704"/>
        <c:scaling>
          <c:orientation val="minMax"/>
        </c:scaling>
        <c:delete val="1"/>
        <c:axPos val="t"/>
        <c:numFmt formatCode="0" sourceLinked="1"/>
        <c:majorTickMark val="out"/>
        <c:minorTickMark val="none"/>
        <c:tickLblPos val="none"/>
        <c:crossAx val="172609312"/>
        <c:crosses val="autoZero"/>
        <c:crossBetween val="between"/>
      </c:valAx>
    </c:plotArea>
    <c:plotVisOnly val="1"/>
    <c:dispBlanksAs val="gap"/>
    <c:showDLblsOverMax val="0"/>
  </c:chart>
  <c:txPr>
    <a:bodyPr/>
    <a:lstStyle/>
    <a:p>
      <a:pPr>
        <a:defRPr sz="1200">
          <a:latin typeface="Tw Cen MT" pitchFamily="34" charset="0"/>
        </a:defRPr>
      </a:pPr>
      <a:endParaRPr lang="es-MX"/>
    </a:p>
  </c:txPr>
  <c:externalData r:id="rId1">
    <c:autoUpdate val="0"/>
  </c:externalData>
</c:chartSpace>
</file>

<file path=ppt/charts/chart26.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38938580799046"/>
          <c:y val="8.7779690189328713E-2"/>
          <c:w val="0.71957072390347965"/>
          <c:h val="0.79001721170395856"/>
        </c:manualLayout>
      </c:layout>
      <c:pieChart>
        <c:varyColors val="1"/>
        <c:ser>
          <c:idx val="0"/>
          <c:order val="0"/>
          <c:tx>
            <c:strRef>
              <c:f>Hoja1!$B$1</c:f>
              <c:strCache>
                <c:ptCount val="1"/>
                <c:pt idx="0">
                  <c:v>Columna1</c:v>
                </c:pt>
              </c:strCache>
            </c:strRef>
          </c:tx>
          <c:dPt>
            <c:idx val="0"/>
            <c:bubble3D val="0"/>
            <c:spPr>
              <a:solidFill>
                <a:schemeClr val="accent6">
                  <a:lumMod val="75000"/>
                </a:schemeClr>
              </a:solidFill>
            </c:spPr>
          </c:dPt>
          <c:dPt>
            <c:idx val="1"/>
            <c:bubble3D val="0"/>
            <c:spPr>
              <a:solidFill>
                <a:srgbClr val="FF0000"/>
              </a:solidFill>
            </c:spPr>
          </c:dPt>
          <c:dPt>
            <c:idx val="2"/>
            <c:bubble3D val="0"/>
            <c:spPr>
              <a:solidFill>
                <a:schemeClr val="bg1">
                  <a:lumMod val="75000"/>
                </a:schemeClr>
              </a:solidFill>
            </c:spPr>
          </c:dPt>
          <c:dPt>
            <c:idx val="3"/>
            <c:bubble3D val="0"/>
            <c:spPr>
              <a:solidFill>
                <a:schemeClr val="bg1">
                  <a:lumMod val="50000"/>
                </a:schemeClr>
              </a:solidFill>
            </c:spPr>
          </c:dPt>
          <c:dLbls>
            <c:dLbl>
              <c:idx val="0"/>
              <c:layout>
                <c:manualLayout>
                  <c:x val="-1.8786125674199409E-2"/>
                  <c:y val="-7.4389797660834606E-3"/>
                </c:manualLayout>
              </c:layout>
              <c:showLegendKey val="0"/>
              <c:showVal val="0"/>
              <c:showCatName val="1"/>
              <c:showSerName val="0"/>
              <c:showPercent val="1"/>
              <c:showBubbleSize val="0"/>
              <c:extLst>
                <c:ext xmlns:c15="http://schemas.microsoft.com/office/drawing/2012/chart" uri="{CE6537A1-D6FC-4f65-9D91-7224C49458BB}">
                  <c15:layout/>
                </c:ext>
              </c:extLst>
            </c:dLbl>
            <c:dLbl>
              <c:idx val="1"/>
              <c:layout>
                <c:manualLayout>
                  <c:x val="7.1481425215656046E-3"/>
                  <c:y val="1.9315055497580891E-2"/>
                </c:manualLayout>
              </c:layout>
              <c:showLegendKey val="0"/>
              <c:showVal val="0"/>
              <c:showCatName val="1"/>
              <c:showSerName val="0"/>
              <c:showPercent val="1"/>
              <c:showBubbleSize val="0"/>
              <c:extLst>
                <c:ext xmlns:c15="http://schemas.microsoft.com/office/drawing/2012/chart" uri="{CE6537A1-D6FC-4f65-9D91-7224C49458BB}">
                  <c15:layout/>
                </c:ext>
              </c:extLst>
            </c:dLbl>
            <c:dLbl>
              <c:idx val="2"/>
              <c:layout>
                <c:manualLayout>
                  <c:x val="3.9407407177751014E-2"/>
                  <c:y val="-6.6789542873405888E-3"/>
                </c:manualLayout>
              </c:layout>
              <c:showLegendKey val="0"/>
              <c:showVal val="0"/>
              <c:showCatName val="1"/>
              <c:showSerName val="0"/>
              <c:showPercent val="1"/>
              <c:showBubbleSize val="0"/>
              <c:extLst>
                <c:ext xmlns:c15="http://schemas.microsoft.com/office/drawing/2012/chart" uri="{CE6537A1-D6FC-4f65-9D91-7224C49458BB}"/>
              </c:extLst>
            </c:dLbl>
            <c:dLbl>
              <c:idx val="3"/>
              <c:layout>
                <c:manualLayout>
                  <c:x val="2.1014381544992966E-2"/>
                  <c:y val="8.6058519793459848E-4"/>
                </c:manualLayout>
              </c:layout>
              <c:showLegendKey val="0"/>
              <c:showVal val="0"/>
              <c:showCatName val="1"/>
              <c:showSerName val="0"/>
              <c:showPercent val="1"/>
              <c:showBubbleSize val="0"/>
              <c:extLst>
                <c:ext xmlns:c15="http://schemas.microsoft.com/office/drawing/2012/chart" uri="{CE6537A1-D6FC-4f65-9D91-7224C49458BB}"/>
              </c:extLst>
            </c:dLbl>
            <c:spPr>
              <a:noFill/>
              <a:ln>
                <a:noFill/>
              </a:ln>
              <a:effectLst/>
            </c:spPr>
            <c:txPr>
              <a:bodyPr/>
              <a:lstStyle/>
              <a:p>
                <a:pPr>
                  <a:defRPr sz="1200">
                    <a:solidFill>
                      <a:schemeClr val="tx1"/>
                    </a:solidFill>
                  </a:defRPr>
                </a:pPr>
                <a:endParaRPr lang="es-MX"/>
              </a:p>
            </c:txPr>
            <c:showLegendKey val="0"/>
            <c:showVal val="0"/>
            <c:showCatName val="1"/>
            <c:showSerName val="0"/>
            <c:showPercent val="1"/>
            <c:showBubbleSize val="0"/>
            <c:showLeaderLines val="1"/>
            <c:extLst>
              <c:ext xmlns:c15="http://schemas.microsoft.com/office/drawing/2012/chart" uri="{CE6537A1-D6FC-4f65-9D91-7224C49458BB}"/>
            </c:extLst>
          </c:dLbls>
          <c:cat>
            <c:strRef>
              <c:f>Hoja1!$A$2:$A$3</c:f>
              <c:strCache>
                <c:ptCount val="2"/>
                <c:pt idx="0">
                  <c:v>Sí</c:v>
                </c:pt>
                <c:pt idx="1">
                  <c:v>No/Ns/Nc</c:v>
                </c:pt>
              </c:strCache>
            </c:strRef>
          </c:cat>
          <c:val>
            <c:numRef>
              <c:f>Hoja1!$B$2:$B$3</c:f>
              <c:numCache>
                <c:formatCode>General</c:formatCode>
                <c:ptCount val="2"/>
                <c:pt idx="0">
                  <c:v>65</c:v>
                </c:pt>
                <c:pt idx="1">
                  <c:v>35</c:v>
                </c:pt>
              </c:numCache>
            </c:numRef>
          </c:val>
        </c:ser>
        <c:dLbls>
          <c:showLegendKey val="0"/>
          <c:showVal val="0"/>
          <c:showCatName val="0"/>
          <c:showSerName val="0"/>
          <c:showPercent val="0"/>
          <c:showBubbleSize val="0"/>
          <c:showLeaderLines val="1"/>
        </c:dLbls>
        <c:firstSliceAng val="0"/>
      </c:pieChart>
    </c:plotArea>
    <c:plotVisOnly val="1"/>
    <c:dispBlanksAs val="gap"/>
    <c:showDLblsOverMax val="0"/>
  </c:chart>
  <c:txPr>
    <a:bodyPr/>
    <a:lstStyle/>
    <a:p>
      <a:pPr>
        <a:defRPr sz="1400">
          <a:latin typeface="Tw Cen MT" pitchFamily="34" charset="0"/>
        </a:defRPr>
      </a:pPr>
      <a:endParaRPr lang="es-MX"/>
    </a:p>
  </c:txPr>
  <c:externalData r:id="rId1">
    <c:autoUpdate val="0"/>
  </c:externalData>
</c:chartSpace>
</file>

<file path=ppt/charts/chart27.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3893858079904606"/>
          <c:y val="8.7779690189328713E-2"/>
          <c:w val="0.71957072390347965"/>
          <c:h val="0.79001721170395856"/>
        </c:manualLayout>
      </c:layout>
      <c:pieChart>
        <c:varyColors val="1"/>
        <c:ser>
          <c:idx val="0"/>
          <c:order val="0"/>
          <c:tx>
            <c:strRef>
              <c:f>Hoja1!$B$1</c:f>
              <c:strCache>
                <c:ptCount val="1"/>
                <c:pt idx="0">
                  <c:v>Columna1</c:v>
                </c:pt>
              </c:strCache>
            </c:strRef>
          </c:tx>
          <c:dPt>
            <c:idx val="0"/>
            <c:bubble3D val="0"/>
            <c:spPr>
              <a:solidFill>
                <a:schemeClr val="accent6">
                  <a:lumMod val="75000"/>
                </a:schemeClr>
              </a:solidFill>
            </c:spPr>
          </c:dPt>
          <c:dPt>
            <c:idx val="1"/>
            <c:bubble3D val="0"/>
            <c:spPr>
              <a:solidFill>
                <a:srgbClr val="FF0000"/>
              </a:solidFill>
            </c:spPr>
          </c:dPt>
          <c:dPt>
            <c:idx val="2"/>
            <c:bubble3D val="0"/>
            <c:spPr>
              <a:solidFill>
                <a:schemeClr val="bg1">
                  <a:lumMod val="75000"/>
                </a:schemeClr>
              </a:solidFill>
            </c:spPr>
          </c:dPt>
          <c:dPt>
            <c:idx val="3"/>
            <c:bubble3D val="0"/>
            <c:spPr>
              <a:solidFill>
                <a:schemeClr val="bg1">
                  <a:lumMod val="50000"/>
                </a:schemeClr>
              </a:solidFill>
            </c:spPr>
          </c:dPt>
          <c:dLbls>
            <c:dLbl>
              <c:idx val="0"/>
              <c:layout>
                <c:manualLayout>
                  <c:x val="-1.8786125674199416E-2"/>
                  <c:y val="-7.4389797660834632E-3"/>
                </c:manualLayout>
              </c:layout>
              <c:showLegendKey val="0"/>
              <c:showVal val="0"/>
              <c:showCatName val="1"/>
              <c:showSerName val="0"/>
              <c:showPercent val="1"/>
              <c:showBubbleSize val="0"/>
              <c:extLst>
                <c:ext xmlns:c15="http://schemas.microsoft.com/office/drawing/2012/chart" uri="{CE6537A1-D6FC-4f65-9D91-7224C49458BB}">
                  <c15:layout/>
                </c:ext>
              </c:extLst>
            </c:dLbl>
            <c:dLbl>
              <c:idx val="1"/>
              <c:layout>
                <c:manualLayout>
                  <c:x val="-2.69550623224397E-3"/>
                  <c:y val="-2.5435645845474145E-2"/>
                </c:manualLayout>
              </c:layout>
              <c:showLegendKey val="0"/>
              <c:showVal val="0"/>
              <c:showCatName val="1"/>
              <c:showSerName val="0"/>
              <c:showPercent val="1"/>
              <c:showBubbleSize val="0"/>
              <c:extLst>
                <c:ext xmlns:c15="http://schemas.microsoft.com/office/drawing/2012/chart" uri="{CE6537A1-D6FC-4f65-9D91-7224C49458BB}">
                  <c15:layout/>
                </c:ext>
              </c:extLst>
            </c:dLbl>
            <c:dLbl>
              <c:idx val="2"/>
              <c:layout>
                <c:manualLayout>
                  <c:x val="3.9407407177751028E-2"/>
                  <c:y val="-6.6789542873405888E-3"/>
                </c:manualLayout>
              </c:layout>
              <c:showLegendKey val="0"/>
              <c:showVal val="0"/>
              <c:showCatName val="1"/>
              <c:showSerName val="0"/>
              <c:showPercent val="1"/>
              <c:showBubbleSize val="0"/>
              <c:extLst>
                <c:ext xmlns:c15="http://schemas.microsoft.com/office/drawing/2012/chart" uri="{CE6537A1-D6FC-4f65-9D91-7224C49458BB}"/>
              </c:extLst>
            </c:dLbl>
            <c:dLbl>
              <c:idx val="3"/>
              <c:layout>
                <c:manualLayout>
                  <c:x val="2.1014381544992966E-2"/>
                  <c:y val="8.6058519793459902E-4"/>
                </c:manualLayout>
              </c:layout>
              <c:showLegendKey val="0"/>
              <c:showVal val="0"/>
              <c:showCatName val="1"/>
              <c:showSerName val="0"/>
              <c:showPercent val="1"/>
              <c:showBubbleSize val="0"/>
              <c:extLst>
                <c:ext xmlns:c15="http://schemas.microsoft.com/office/drawing/2012/chart" uri="{CE6537A1-D6FC-4f65-9D91-7224C49458BB}"/>
              </c:extLst>
            </c:dLbl>
            <c:spPr>
              <a:noFill/>
              <a:ln>
                <a:noFill/>
              </a:ln>
              <a:effectLst/>
            </c:spPr>
            <c:txPr>
              <a:bodyPr/>
              <a:lstStyle/>
              <a:p>
                <a:pPr>
                  <a:defRPr sz="1200">
                    <a:solidFill>
                      <a:schemeClr val="tx1"/>
                    </a:solidFill>
                  </a:defRPr>
                </a:pPr>
                <a:endParaRPr lang="es-MX"/>
              </a:p>
            </c:txPr>
            <c:showLegendKey val="0"/>
            <c:showVal val="0"/>
            <c:showCatName val="1"/>
            <c:showSerName val="0"/>
            <c:showPercent val="1"/>
            <c:showBubbleSize val="0"/>
            <c:showLeaderLines val="1"/>
            <c:extLst>
              <c:ext xmlns:c15="http://schemas.microsoft.com/office/drawing/2012/chart" uri="{CE6537A1-D6FC-4f65-9D91-7224C49458BB}"/>
            </c:extLst>
          </c:dLbls>
          <c:cat>
            <c:strRef>
              <c:f>Hoja1!$A$2:$A$3</c:f>
              <c:strCache>
                <c:ptCount val="2"/>
                <c:pt idx="0">
                  <c:v>Sí</c:v>
                </c:pt>
                <c:pt idx="1">
                  <c:v>No/Ns/Nc</c:v>
                </c:pt>
              </c:strCache>
            </c:strRef>
          </c:cat>
          <c:val>
            <c:numRef>
              <c:f>Hoja1!$B$2:$B$3</c:f>
              <c:numCache>
                <c:formatCode>General</c:formatCode>
                <c:ptCount val="2"/>
                <c:pt idx="0">
                  <c:v>18</c:v>
                </c:pt>
                <c:pt idx="1">
                  <c:v>82</c:v>
                </c:pt>
              </c:numCache>
            </c:numRef>
          </c:val>
        </c:ser>
        <c:dLbls>
          <c:showLegendKey val="0"/>
          <c:showVal val="0"/>
          <c:showCatName val="0"/>
          <c:showSerName val="0"/>
          <c:showPercent val="0"/>
          <c:showBubbleSize val="0"/>
          <c:showLeaderLines val="1"/>
        </c:dLbls>
        <c:firstSliceAng val="0"/>
      </c:pieChart>
    </c:plotArea>
    <c:plotVisOnly val="1"/>
    <c:dispBlanksAs val="gap"/>
    <c:showDLblsOverMax val="0"/>
  </c:chart>
  <c:txPr>
    <a:bodyPr/>
    <a:lstStyle/>
    <a:p>
      <a:pPr>
        <a:defRPr sz="1400">
          <a:latin typeface="Tw Cen MT" pitchFamily="34" charset="0"/>
        </a:defRPr>
      </a:pPr>
      <a:endParaRPr lang="es-MX"/>
    </a:p>
  </c:txPr>
  <c:externalData r:id="rId1">
    <c:autoUpdate val="0"/>
  </c:externalData>
</c:chartSpace>
</file>

<file path=ppt/charts/chart28.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3893858079904606"/>
          <c:y val="8.7779690189328713E-2"/>
          <c:w val="0.71957072390347965"/>
          <c:h val="0.79001721170395856"/>
        </c:manualLayout>
      </c:layout>
      <c:pieChart>
        <c:varyColors val="1"/>
        <c:dLbls>
          <c:showLegendKey val="0"/>
          <c:showVal val="0"/>
          <c:showCatName val="0"/>
          <c:showSerName val="0"/>
          <c:showPercent val="0"/>
          <c:showBubbleSize val="0"/>
          <c:showLeaderLines val="0"/>
        </c:dLbls>
        <c:firstSliceAng val="0"/>
      </c:pieChart>
    </c:plotArea>
    <c:plotVisOnly val="1"/>
    <c:dispBlanksAs val="gap"/>
    <c:showDLblsOverMax val="0"/>
  </c:chart>
  <c:txPr>
    <a:bodyPr/>
    <a:lstStyle/>
    <a:p>
      <a:pPr>
        <a:defRPr sz="1400">
          <a:latin typeface="Tw Cen MT" pitchFamily="34" charset="0"/>
        </a:defRPr>
      </a:pPr>
      <a:endParaRPr lang="es-MX"/>
    </a:p>
  </c:txPr>
  <c:externalData r:id="rId1">
    <c:autoUpdate val="0"/>
  </c:externalData>
</c:chartSpace>
</file>

<file path=ppt/charts/chart29.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3893858079904606"/>
          <c:y val="8.7779690189328713E-2"/>
          <c:w val="0.71957072390347965"/>
          <c:h val="0.79001721170395856"/>
        </c:manualLayout>
      </c:layout>
      <c:pieChart>
        <c:varyColors val="1"/>
        <c:dLbls>
          <c:showLegendKey val="0"/>
          <c:showVal val="0"/>
          <c:showCatName val="0"/>
          <c:showSerName val="0"/>
          <c:showPercent val="0"/>
          <c:showBubbleSize val="0"/>
          <c:showLeaderLines val="0"/>
        </c:dLbls>
        <c:firstSliceAng val="0"/>
      </c:pieChart>
    </c:plotArea>
    <c:plotVisOnly val="1"/>
    <c:dispBlanksAs val="gap"/>
    <c:showDLblsOverMax val="0"/>
  </c:chart>
  <c:txPr>
    <a:bodyPr/>
    <a:lstStyle/>
    <a:p>
      <a:pPr>
        <a:defRPr sz="1400">
          <a:latin typeface="Tw Cen MT" pitchFamily="34" charset="0"/>
        </a:defRPr>
      </a:pPr>
      <a:endParaRPr lang="es-MX"/>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Hoja1!$B$1</c:f>
              <c:strCache>
                <c:ptCount val="1"/>
                <c:pt idx="0">
                  <c:v>Serie 1</c:v>
                </c:pt>
              </c:strCache>
            </c:strRef>
          </c:tx>
          <c:spPr>
            <a:solidFill>
              <a:schemeClr val="accent1">
                <a:lumMod val="25000"/>
              </a:schemeClr>
            </a:solidFill>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Hoja1!$A$2:$A$11</c:f>
              <c:strCache>
                <c:ptCount val="10"/>
                <c:pt idx="0">
                  <c:v>Claridad / Algo claro</c:v>
                </c:pt>
                <c:pt idx="1">
                  <c:v>Honestidad / Sinceridad</c:v>
                </c:pt>
                <c:pt idx="2">
                  <c:v>Cuentas claras / Información clara</c:v>
                </c:pt>
                <c:pt idx="3">
                  <c:v>Mentiras</c:v>
                </c:pt>
                <c:pt idx="4">
                  <c:v>Limpieza / Algo limpio</c:v>
                </c:pt>
                <c:pt idx="5">
                  <c:v>Corrupción / Combatir la corrupción</c:v>
                </c:pt>
                <c:pt idx="6">
                  <c:v>No hay transparencia</c:v>
                </c:pt>
                <c:pt idx="7">
                  <c:v>Veracidad / Verídico</c:v>
                </c:pt>
                <c:pt idx="8">
                  <c:v>Gobierno</c:v>
                </c:pt>
                <c:pt idx="9">
                  <c:v>Nada/No sabe/Nc</c:v>
                </c:pt>
              </c:strCache>
            </c:strRef>
          </c:cat>
          <c:val>
            <c:numRef>
              <c:f>Hoja1!$B$2:$B$11</c:f>
              <c:numCache>
                <c:formatCode>0</c:formatCode>
                <c:ptCount val="10"/>
                <c:pt idx="0">
                  <c:v>24</c:v>
                </c:pt>
                <c:pt idx="1">
                  <c:v>16</c:v>
                </c:pt>
                <c:pt idx="2">
                  <c:v>13</c:v>
                </c:pt>
                <c:pt idx="3">
                  <c:v>12</c:v>
                </c:pt>
                <c:pt idx="4">
                  <c:v>11</c:v>
                </c:pt>
                <c:pt idx="5">
                  <c:v>10</c:v>
                </c:pt>
                <c:pt idx="6">
                  <c:v>7</c:v>
                </c:pt>
                <c:pt idx="7">
                  <c:v>3</c:v>
                </c:pt>
                <c:pt idx="8">
                  <c:v>1</c:v>
                </c:pt>
                <c:pt idx="9">
                  <c:v>3</c:v>
                </c:pt>
              </c:numCache>
            </c:numRef>
          </c:val>
        </c:ser>
        <c:dLbls>
          <c:showLegendKey val="0"/>
          <c:showVal val="0"/>
          <c:showCatName val="0"/>
          <c:showSerName val="0"/>
          <c:showPercent val="0"/>
          <c:showBubbleSize val="0"/>
        </c:dLbls>
        <c:gapWidth val="82"/>
        <c:axId val="171458984"/>
        <c:axId val="171185416"/>
      </c:barChart>
      <c:catAx>
        <c:axId val="171458984"/>
        <c:scaling>
          <c:orientation val="maxMin"/>
        </c:scaling>
        <c:delete val="0"/>
        <c:axPos val="l"/>
        <c:numFmt formatCode="General" sourceLinked="1"/>
        <c:majorTickMark val="out"/>
        <c:minorTickMark val="none"/>
        <c:tickLblPos val="nextTo"/>
        <c:crossAx val="171185416"/>
        <c:crosses val="autoZero"/>
        <c:auto val="1"/>
        <c:lblAlgn val="ctr"/>
        <c:lblOffset val="100"/>
        <c:noMultiLvlLbl val="0"/>
      </c:catAx>
      <c:valAx>
        <c:axId val="171185416"/>
        <c:scaling>
          <c:orientation val="minMax"/>
        </c:scaling>
        <c:delete val="1"/>
        <c:axPos val="t"/>
        <c:numFmt formatCode="0" sourceLinked="1"/>
        <c:majorTickMark val="out"/>
        <c:minorTickMark val="none"/>
        <c:tickLblPos val="none"/>
        <c:crossAx val="171458984"/>
        <c:crosses val="autoZero"/>
        <c:crossBetween val="between"/>
      </c:valAx>
    </c:plotArea>
    <c:plotVisOnly val="1"/>
    <c:dispBlanksAs val="gap"/>
    <c:showDLblsOverMax val="0"/>
  </c:chart>
  <c:txPr>
    <a:bodyPr/>
    <a:lstStyle/>
    <a:p>
      <a:pPr>
        <a:defRPr sz="1200">
          <a:latin typeface="Tw Cen MT" pitchFamily="34" charset="0"/>
        </a:defRPr>
      </a:pPr>
      <a:endParaRPr lang="es-MX"/>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2625607472062403"/>
          <c:y val="0.13596872669019675"/>
          <c:w val="0.71957072390347965"/>
          <c:h val="0.79001721170395856"/>
        </c:manualLayout>
      </c:layout>
      <c:pieChart>
        <c:varyColors val="1"/>
        <c:ser>
          <c:idx val="0"/>
          <c:order val="0"/>
          <c:tx>
            <c:strRef>
              <c:f>Hoja1!$B$1</c:f>
              <c:strCache>
                <c:ptCount val="1"/>
                <c:pt idx="0">
                  <c:v>Columna1</c:v>
                </c:pt>
              </c:strCache>
            </c:strRef>
          </c:tx>
          <c:dPt>
            <c:idx val="0"/>
            <c:bubble3D val="0"/>
            <c:spPr>
              <a:solidFill>
                <a:srgbClr val="003300"/>
              </a:solidFill>
            </c:spPr>
          </c:dPt>
          <c:dPt>
            <c:idx val="1"/>
            <c:bubble3D val="0"/>
            <c:spPr>
              <a:solidFill>
                <a:srgbClr val="669900"/>
              </a:solidFill>
            </c:spPr>
          </c:dPt>
          <c:dPt>
            <c:idx val="2"/>
            <c:bubble3D val="0"/>
            <c:spPr>
              <a:solidFill>
                <a:srgbClr val="FF9933"/>
              </a:solidFill>
            </c:spPr>
          </c:dPt>
          <c:dPt>
            <c:idx val="3"/>
            <c:bubble3D val="0"/>
            <c:spPr>
              <a:solidFill>
                <a:srgbClr val="FF0000"/>
              </a:solidFill>
            </c:spPr>
          </c:dPt>
          <c:dPt>
            <c:idx val="4"/>
            <c:bubble3D val="0"/>
            <c:spPr>
              <a:solidFill>
                <a:schemeClr val="bg1">
                  <a:lumMod val="65000"/>
                </a:schemeClr>
              </a:solidFill>
            </c:spPr>
          </c:dPt>
          <c:dLbls>
            <c:dLbl>
              <c:idx val="0"/>
              <c:layout>
                <c:manualLayout>
                  <c:x val="-2.8961681513625898E-2"/>
                  <c:y val="-5.5323911699781424E-2"/>
                </c:manualLayout>
              </c:layout>
              <c:showLegendKey val="0"/>
              <c:showVal val="0"/>
              <c:showCatName val="1"/>
              <c:showSerName val="0"/>
              <c:showPercent val="1"/>
              <c:showBubbleSize val="0"/>
              <c:extLst>
                <c:ext xmlns:c15="http://schemas.microsoft.com/office/drawing/2012/chart" uri="{CE6537A1-D6FC-4f65-9D91-7224C49458BB}">
                  <c15:layout/>
                </c:ext>
              </c:extLst>
            </c:dLbl>
            <c:dLbl>
              <c:idx val="1"/>
              <c:layout>
                <c:manualLayout>
                  <c:x val="3.3910834360662022E-2"/>
                  <c:y val="1.3008654165055319E-3"/>
                </c:manualLayout>
              </c:layout>
              <c:showLegendKey val="0"/>
              <c:showVal val="0"/>
              <c:showCatName val="1"/>
              <c:showSerName val="0"/>
              <c:showPercent val="1"/>
              <c:showBubbleSize val="0"/>
              <c:extLst>
                <c:ext xmlns:c15="http://schemas.microsoft.com/office/drawing/2012/chart" uri="{CE6537A1-D6FC-4f65-9D91-7224C49458BB}">
                  <c15:layout/>
                </c:ext>
              </c:extLst>
            </c:dLbl>
            <c:dLbl>
              <c:idx val="2"/>
              <c:layout>
                <c:manualLayout>
                  <c:x val="1.1203749612411228E-2"/>
                  <c:y val="-3.3159185764339259E-2"/>
                </c:manualLayout>
              </c:layout>
              <c:showLegendKey val="0"/>
              <c:showVal val="0"/>
              <c:showCatName val="1"/>
              <c:showSerName val="0"/>
              <c:showPercent val="1"/>
              <c:showBubbleSize val="0"/>
              <c:extLst>
                <c:ext xmlns:c15="http://schemas.microsoft.com/office/drawing/2012/chart" uri="{CE6537A1-D6FC-4f65-9D91-7224C49458BB}">
                  <c15:layout/>
                </c:ext>
              </c:extLst>
            </c:dLbl>
            <c:dLbl>
              <c:idx val="3"/>
              <c:layout>
                <c:manualLayout>
                  <c:x val="2.1014381544992966E-2"/>
                  <c:y val="8.6058519793459653E-4"/>
                </c:manualLayout>
              </c:layout>
              <c:showLegendKey val="0"/>
              <c:showVal val="0"/>
              <c:showCatName val="1"/>
              <c:showSerName val="0"/>
              <c:showPercent val="1"/>
              <c:showBubbleSize val="0"/>
              <c:extLst>
                <c:ext xmlns:c15="http://schemas.microsoft.com/office/drawing/2012/chart" uri="{CE6537A1-D6FC-4f65-9D91-7224C49458BB}">
                  <c15:layout/>
                </c:ext>
              </c:extLst>
            </c:dLbl>
            <c:spPr>
              <a:noFill/>
              <a:ln>
                <a:noFill/>
              </a:ln>
              <a:effectLst/>
            </c:spPr>
            <c:txPr>
              <a:bodyPr/>
              <a:lstStyle/>
              <a:p>
                <a:pPr>
                  <a:defRPr sz="1200">
                    <a:solidFill>
                      <a:schemeClr val="tx1"/>
                    </a:solidFill>
                  </a:defRPr>
                </a:pPr>
                <a:endParaRPr lang="es-MX"/>
              </a:p>
            </c:txPr>
            <c:showLegendKey val="0"/>
            <c:showVal val="0"/>
            <c:showCatName val="1"/>
            <c:showSerName val="0"/>
            <c:showPercent val="1"/>
            <c:showBubbleSize val="0"/>
            <c:showLeaderLines val="1"/>
            <c:extLst>
              <c:ext xmlns:c15="http://schemas.microsoft.com/office/drawing/2012/chart" uri="{CE6537A1-D6FC-4f65-9D91-7224C49458BB}"/>
            </c:extLst>
          </c:dLbls>
          <c:cat>
            <c:strRef>
              <c:f>Hoja1!$A$2:$A$5</c:f>
              <c:strCache>
                <c:ptCount val="4"/>
                <c:pt idx="0">
                  <c:v>Mucho</c:v>
                </c:pt>
                <c:pt idx="1">
                  <c:v>Algo</c:v>
                </c:pt>
                <c:pt idx="2">
                  <c:v>Poco</c:v>
                </c:pt>
                <c:pt idx="3">
                  <c:v>Nada</c:v>
                </c:pt>
              </c:strCache>
            </c:strRef>
          </c:cat>
          <c:val>
            <c:numRef>
              <c:f>Hoja1!$B$2:$B$5</c:f>
              <c:numCache>
                <c:formatCode>General</c:formatCode>
                <c:ptCount val="4"/>
                <c:pt idx="0">
                  <c:v>47</c:v>
                </c:pt>
                <c:pt idx="1">
                  <c:v>25</c:v>
                </c:pt>
                <c:pt idx="2">
                  <c:v>18</c:v>
                </c:pt>
                <c:pt idx="3">
                  <c:v>10</c:v>
                </c:pt>
              </c:numCache>
            </c:numRef>
          </c:val>
        </c:ser>
        <c:dLbls>
          <c:showLegendKey val="0"/>
          <c:showVal val="0"/>
          <c:showCatName val="0"/>
          <c:showSerName val="0"/>
          <c:showPercent val="0"/>
          <c:showBubbleSize val="0"/>
          <c:showLeaderLines val="1"/>
        </c:dLbls>
        <c:firstSliceAng val="0"/>
      </c:pieChart>
    </c:plotArea>
    <c:plotVisOnly val="1"/>
    <c:dispBlanksAs val="gap"/>
    <c:showDLblsOverMax val="0"/>
  </c:chart>
  <c:txPr>
    <a:bodyPr/>
    <a:lstStyle/>
    <a:p>
      <a:pPr>
        <a:defRPr sz="1400">
          <a:latin typeface="Tw Cen MT" pitchFamily="34" charset="0"/>
        </a:defRPr>
      </a:pPr>
      <a:endParaRPr lang="es-MX"/>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3135831889081457"/>
          <c:y val="4.084251948936618E-2"/>
          <c:w val="0.59658394753715382"/>
          <c:h val="0.91831496102126764"/>
        </c:manualLayout>
      </c:layout>
      <c:barChart>
        <c:barDir val="bar"/>
        <c:grouping val="clustered"/>
        <c:varyColors val="0"/>
        <c:ser>
          <c:idx val="0"/>
          <c:order val="0"/>
          <c:tx>
            <c:strRef>
              <c:f>Hoja1!$B$1</c:f>
              <c:strCache>
                <c:ptCount val="1"/>
                <c:pt idx="0">
                  <c:v>Serie 1</c:v>
                </c:pt>
              </c:strCache>
            </c:strRef>
          </c:tx>
          <c:spPr>
            <a:solidFill>
              <a:schemeClr val="accent2">
                <a:lumMod val="75000"/>
              </a:schemeClr>
            </a:solidFill>
          </c:spPr>
          <c:invertIfNegative val="0"/>
          <c:dPt>
            <c:idx val="0"/>
            <c:invertIfNegative val="0"/>
            <c:bubble3D val="0"/>
            <c:spPr>
              <a:solidFill>
                <a:srgbClr val="003300"/>
              </a:solidFill>
            </c:spPr>
          </c:dPt>
          <c:dPt>
            <c:idx val="1"/>
            <c:invertIfNegative val="0"/>
            <c:bubble3D val="0"/>
            <c:spPr>
              <a:solidFill>
                <a:srgbClr val="669900"/>
              </a:solidFill>
            </c:spPr>
          </c:dPt>
          <c:dPt>
            <c:idx val="2"/>
            <c:invertIfNegative val="0"/>
            <c:bubble3D val="0"/>
            <c:spPr>
              <a:solidFill>
                <a:srgbClr val="FFC000"/>
              </a:solidFill>
            </c:spPr>
          </c:dPt>
          <c:dPt>
            <c:idx val="3"/>
            <c:invertIfNegative val="0"/>
            <c:bubble3D val="0"/>
            <c:spPr>
              <a:solidFill>
                <a:srgbClr val="C00000"/>
              </a:solidFill>
            </c:spPr>
          </c:dPt>
          <c:dPt>
            <c:idx val="4"/>
            <c:invertIfNegative val="0"/>
            <c:bubble3D val="0"/>
            <c:spPr>
              <a:solidFill>
                <a:schemeClr val="bg1">
                  <a:lumMod val="65000"/>
                </a:schemeClr>
              </a:solidFill>
            </c:spPr>
          </c:dPt>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Hoja1!$A$2:$A$5</c:f>
              <c:strCache>
                <c:ptCount val="4"/>
                <c:pt idx="0">
                  <c:v>Muy importante</c:v>
                </c:pt>
                <c:pt idx="1">
                  <c:v>Algo importante</c:v>
                </c:pt>
                <c:pt idx="2">
                  <c:v>Poco importante</c:v>
                </c:pt>
                <c:pt idx="3">
                  <c:v>No es importante</c:v>
                </c:pt>
              </c:strCache>
            </c:strRef>
          </c:cat>
          <c:val>
            <c:numRef>
              <c:f>Hoja1!$B$2:$B$5</c:f>
              <c:numCache>
                <c:formatCode>0</c:formatCode>
                <c:ptCount val="4"/>
                <c:pt idx="0">
                  <c:v>57</c:v>
                </c:pt>
                <c:pt idx="1">
                  <c:v>23</c:v>
                </c:pt>
                <c:pt idx="2">
                  <c:v>13</c:v>
                </c:pt>
                <c:pt idx="3">
                  <c:v>7</c:v>
                </c:pt>
              </c:numCache>
            </c:numRef>
          </c:val>
        </c:ser>
        <c:dLbls>
          <c:showLegendKey val="0"/>
          <c:showVal val="0"/>
          <c:showCatName val="0"/>
          <c:showSerName val="0"/>
          <c:showPercent val="0"/>
          <c:showBubbleSize val="0"/>
        </c:dLbls>
        <c:gapWidth val="82"/>
        <c:axId val="171400280"/>
        <c:axId val="171780512"/>
      </c:barChart>
      <c:catAx>
        <c:axId val="171400280"/>
        <c:scaling>
          <c:orientation val="maxMin"/>
        </c:scaling>
        <c:delete val="0"/>
        <c:axPos val="l"/>
        <c:numFmt formatCode="General" sourceLinked="1"/>
        <c:majorTickMark val="out"/>
        <c:minorTickMark val="none"/>
        <c:tickLblPos val="nextTo"/>
        <c:spPr>
          <a:ln>
            <a:noFill/>
          </a:ln>
        </c:spPr>
        <c:crossAx val="171780512"/>
        <c:crosses val="autoZero"/>
        <c:auto val="1"/>
        <c:lblAlgn val="ctr"/>
        <c:lblOffset val="100"/>
        <c:noMultiLvlLbl val="0"/>
      </c:catAx>
      <c:valAx>
        <c:axId val="171780512"/>
        <c:scaling>
          <c:orientation val="minMax"/>
        </c:scaling>
        <c:delete val="1"/>
        <c:axPos val="t"/>
        <c:numFmt formatCode="0" sourceLinked="1"/>
        <c:majorTickMark val="out"/>
        <c:minorTickMark val="none"/>
        <c:tickLblPos val="none"/>
        <c:crossAx val="171400280"/>
        <c:crosses val="autoZero"/>
        <c:crossBetween val="between"/>
      </c:valAx>
    </c:plotArea>
    <c:plotVisOnly val="1"/>
    <c:dispBlanksAs val="gap"/>
    <c:showDLblsOverMax val="0"/>
  </c:chart>
  <c:txPr>
    <a:bodyPr/>
    <a:lstStyle/>
    <a:p>
      <a:pPr>
        <a:defRPr sz="1200">
          <a:latin typeface="Tw Cen MT" pitchFamily="34" charset="0"/>
        </a:defRPr>
      </a:pPr>
      <a:endParaRPr lang="es-MX"/>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303184575389948"/>
          <c:y val="4.084251948936618E-2"/>
          <c:w val="0.69560808558858822"/>
          <c:h val="0.91831496102126764"/>
        </c:manualLayout>
      </c:layout>
      <c:barChart>
        <c:barDir val="bar"/>
        <c:grouping val="clustered"/>
        <c:varyColors val="0"/>
        <c:ser>
          <c:idx val="0"/>
          <c:order val="0"/>
          <c:tx>
            <c:strRef>
              <c:f>Hoja1!$B$1</c:f>
              <c:strCache>
                <c:ptCount val="1"/>
                <c:pt idx="0">
                  <c:v>Serie 1</c:v>
                </c:pt>
              </c:strCache>
            </c:strRef>
          </c:tx>
          <c:spPr>
            <a:solidFill>
              <a:schemeClr val="accent2">
                <a:lumMod val="75000"/>
              </a:schemeClr>
            </a:solidFill>
          </c:spPr>
          <c:invertIfNegative val="0"/>
          <c:dPt>
            <c:idx val="0"/>
            <c:invertIfNegative val="0"/>
            <c:bubble3D val="0"/>
            <c:spPr>
              <a:solidFill>
                <a:srgbClr val="003300"/>
              </a:solidFill>
            </c:spPr>
          </c:dPt>
          <c:dPt>
            <c:idx val="1"/>
            <c:invertIfNegative val="0"/>
            <c:bubble3D val="0"/>
            <c:spPr>
              <a:solidFill>
                <a:srgbClr val="669900"/>
              </a:solidFill>
            </c:spPr>
          </c:dPt>
          <c:dPt>
            <c:idx val="2"/>
            <c:invertIfNegative val="0"/>
            <c:bubble3D val="0"/>
            <c:spPr>
              <a:solidFill>
                <a:srgbClr val="FFC000"/>
              </a:solidFill>
            </c:spPr>
          </c:dPt>
          <c:dPt>
            <c:idx val="3"/>
            <c:invertIfNegative val="0"/>
            <c:bubble3D val="0"/>
            <c:spPr>
              <a:solidFill>
                <a:srgbClr val="C00000"/>
              </a:solidFill>
            </c:spPr>
          </c:dPt>
          <c:dPt>
            <c:idx val="4"/>
            <c:invertIfNegative val="0"/>
            <c:bubble3D val="0"/>
            <c:spPr>
              <a:solidFill>
                <a:schemeClr val="bg1">
                  <a:lumMod val="65000"/>
                </a:schemeClr>
              </a:solidFill>
            </c:spPr>
          </c:dPt>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Hoja1!$A$2:$A$5</c:f>
              <c:strCache>
                <c:ptCount val="4"/>
                <c:pt idx="0">
                  <c:v>Mucho</c:v>
                </c:pt>
                <c:pt idx="1">
                  <c:v>Algo</c:v>
                </c:pt>
                <c:pt idx="2">
                  <c:v>Poco</c:v>
                </c:pt>
                <c:pt idx="3">
                  <c:v>No influye</c:v>
                </c:pt>
              </c:strCache>
            </c:strRef>
          </c:cat>
          <c:val>
            <c:numRef>
              <c:f>Hoja1!$B$2:$B$5</c:f>
              <c:numCache>
                <c:formatCode>0</c:formatCode>
                <c:ptCount val="4"/>
                <c:pt idx="0">
                  <c:v>49</c:v>
                </c:pt>
                <c:pt idx="1">
                  <c:v>26</c:v>
                </c:pt>
                <c:pt idx="2">
                  <c:v>15</c:v>
                </c:pt>
                <c:pt idx="3">
                  <c:v>10</c:v>
                </c:pt>
              </c:numCache>
            </c:numRef>
          </c:val>
        </c:ser>
        <c:dLbls>
          <c:showLegendKey val="0"/>
          <c:showVal val="0"/>
          <c:showCatName val="0"/>
          <c:showSerName val="0"/>
          <c:showPercent val="0"/>
          <c:showBubbleSize val="0"/>
        </c:dLbls>
        <c:gapWidth val="82"/>
        <c:axId val="171481416"/>
        <c:axId val="171481992"/>
      </c:barChart>
      <c:catAx>
        <c:axId val="171481416"/>
        <c:scaling>
          <c:orientation val="maxMin"/>
        </c:scaling>
        <c:delete val="0"/>
        <c:axPos val="l"/>
        <c:numFmt formatCode="General" sourceLinked="1"/>
        <c:majorTickMark val="out"/>
        <c:minorTickMark val="none"/>
        <c:tickLblPos val="nextTo"/>
        <c:spPr>
          <a:ln>
            <a:noFill/>
          </a:ln>
        </c:spPr>
        <c:crossAx val="171481992"/>
        <c:crosses val="autoZero"/>
        <c:auto val="1"/>
        <c:lblAlgn val="ctr"/>
        <c:lblOffset val="100"/>
        <c:noMultiLvlLbl val="0"/>
      </c:catAx>
      <c:valAx>
        <c:axId val="171481992"/>
        <c:scaling>
          <c:orientation val="minMax"/>
        </c:scaling>
        <c:delete val="1"/>
        <c:axPos val="t"/>
        <c:numFmt formatCode="0" sourceLinked="1"/>
        <c:majorTickMark val="out"/>
        <c:minorTickMark val="none"/>
        <c:tickLblPos val="none"/>
        <c:crossAx val="171481416"/>
        <c:crosses val="autoZero"/>
        <c:crossBetween val="between"/>
      </c:valAx>
    </c:plotArea>
    <c:plotVisOnly val="1"/>
    <c:dispBlanksAs val="gap"/>
    <c:showDLblsOverMax val="0"/>
  </c:chart>
  <c:txPr>
    <a:bodyPr/>
    <a:lstStyle/>
    <a:p>
      <a:pPr>
        <a:defRPr sz="1200">
          <a:latin typeface="Tw Cen MT" pitchFamily="34" charset="0"/>
        </a:defRPr>
      </a:pPr>
      <a:endParaRPr lang="es-MX"/>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4250238857041279E-2"/>
          <c:y val="0"/>
          <c:w val="0.95149952228591761"/>
          <c:h val="1"/>
        </c:manualLayout>
      </c:layout>
      <c:barChart>
        <c:barDir val="bar"/>
        <c:grouping val="percentStacked"/>
        <c:varyColors val="0"/>
        <c:ser>
          <c:idx val="0"/>
          <c:order val="0"/>
          <c:tx>
            <c:strRef>
              <c:f>Hoja1!$B$1</c:f>
              <c:strCache>
                <c:ptCount val="1"/>
                <c:pt idx="0">
                  <c:v>Sí</c:v>
                </c:pt>
              </c:strCache>
            </c:strRef>
          </c:tx>
          <c:spPr>
            <a:solidFill>
              <a:schemeClr val="accent1">
                <a:lumMod val="50000"/>
              </a:schemeClr>
            </a:solidFill>
          </c:spPr>
          <c:invertIfNegative val="0"/>
          <c:dLbls>
            <c:spPr>
              <a:noFill/>
              <a:ln>
                <a:noFill/>
              </a:ln>
              <a:effectLst/>
            </c:spPr>
            <c:showLegendKey val="0"/>
            <c:showVal val="1"/>
            <c:showCatName val="0"/>
            <c:showSerName val="1"/>
            <c:showPercent val="0"/>
            <c:showBubbleSize val="0"/>
            <c:showLeaderLines val="0"/>
            <c:extLst>
              <c:ext xmlns:c15="http://schemas.microsoft.com/office/drawing/2012/chart" uri="{CE6537A1-D6FC-4f65-9D91-7224C49458BB}">
                <c15:layout/>
                <c15:showLeaderLines val="0"/>
              </c:ext>
            </c:extLst>
          </c:dLbls>
          <c:cat>
            <c:numRef>
              <c:f>Hoja1!$A$2</c:f>
              <c:numCache>
                <c:formatCode>General</c:formatCode>
                <c:ptCount val="1"/>
              </c:numCache>
            </c:numRef>
          </c:cat>
          <c:val>
            <c:numRef>
              <c:f>Hoja1!$B$2</c:f>
              <c:numCache>
                <c:formatCode>0</c:formatCode>
                <c:ptCount val="1"/>
                <c:pt idx="0">
                  <c:v>52</c:v>
                </c:pt>
              </c:numCache>
            </c:numRef>
          </c:val>
        </c:ser>
        <c:ser>
          <c:idx val="1"/>
          <c:order val="1"/>
          <c:tx>
            <c:strRef>
              <c:f>Hoja1!$C$1</c:f>
              <c:strCache>
                <c:ptCount val="1"/>
                <c:pt idx="0">
                  <c:v>No/ Ns/Nc</c:v>
                </c:pt>
              </c:strCache>
            </c:strRef>
          </c:tx>
          <c:spPr>
            <a:solidFill>
              <a:schemeClr val="bg1">
                <a:lumMod val="65000"/>
              </a:schemeClr>
            </a:solidFill>
          </c:spPr>
          <c:invertIfNegative val="0"/>
          <c:dLbls>
            <c:spPr>
              <a:noFill/>
              <a:ln>
                <a:noFill/>
              </a:ln>
              <a:effectLst/>
            </c:spPr>
            <c:showLegendKey val="0"/>
            <c:showVal val="1"/>
            <c:showCatName val="0"/>
            <c:showSerName val="1"/>
            <c:showPercent val="0"/>
            <c:showBubbleSize val="0"/>
            <c:showLeaderLines val="0"/>
            <c:extLst>
              <c:ext xmlns:c15="http://schemas.microsoft.com/office/drawing/2012/chart" uri="{CE6537A1-D6FC-4f65-9D91-7224C49458BB}">
                <c15:layout/>
                <c15:showLeaderLines val="0"/>
              </c:ext>
            </c:extLst>
          </c:dLbls>
          <c:cat>
            <c:numRef>
              <c:f>Hoja1!$A$2</c:f>
              <c:numCache>
                <c:formatCode>General</c:formatCode>
                <c:ptCount val="1"/>
              </c:numCache>
            </c:numRef>
          </c:cat>
          <c:val>
            <c:numRef>
              <c:f>Hoja1!$C$2</c:f>
              <c:numCache>
                <c:formatCode>General</c:formatCode>
                <c:ptCount val="1"/>
                <c:pt idx="0">
                  <c:v>48</c:v>
                </c:pt>
              </c:numCache>
            </c:numRef>
          </c:val>
        </c:ser>
        <c:dLbls>
          <c:showLegendKey val="0"/>
          <c:showVal val="0"/>
          <c:showCatName val="0"/>
          <c:showSerName val="0"/>
          <c:showPercent val="0"/>
          <c:showBubbleSize val="0"/>
        </c:dLbls>
        <c:gapWidth val="82"/>
        <c:overlap val="100"/>
        <c:axId val="171482776"/>
        <c:axId val="171483168"/>
      </c:barChart>
      <c:catAx>
        <c:axId val="171482776"/>
        <c:scaling>
          <c:orientation val="maxMin"/>
        </c:scaling>
        <c:delete val="1"/>
        <c:axPos val="l"/>
        <c:numFmt formatCode="General" sourceLinked="1"/>
        <c:majorTickMark val="out"/>
        <c:minorTickMark val="none"/>
        <c:tickLblPos val="none"/>
        <c:crossAx val="171483168"/>
        <c:crosses val="autoZero"/>
        <c:auto val="1"/>
        <c:lblAlgn val="ctr"/>
        <c:lblOffset val="100"/>
        <c:noMultiLvlLbl val="0"/>
      </c:catAx>
      <c:valAx>
        <c:axId val="171483168"/>
        <c:scaling>
          <c:orientation val="minMax"/>
        </c:scaling>
        <c:delete val="1"/>
        <c:axPos val="t"/>
        <c:numFmt formatCode="0%" sourceLinked="1"/>
        <c:majorTickMark val="out"/>
        <c:minorTickMark val="none"/>
        <c:tickLblPos val="none"/>
        <c:crossAx val="171482776"/>
        <c:crosses val="autoZero"/>
        <c:crossBetween val="between"/>
      </c:valAx>
    </c:plotArea>
    <c:plotVisOnly val="1"/>
    <c:dispBlanksAs val="gap"/>
    <c:showDLblsOverMax val="0"/>
  </c:chart>
  <c:txPr>
    <a:bodyPr/>
    <a:lstStyle/>
    <a:p>
      <a:pPr>
        <a:defRPr sz="1200">
          <a:latin typeface="Tw Cen MT" pitchFamily="34" charset="0"/>
        </a:defRPr>
      </a:pPr>
      <a:endParaRPr lang="es-MX"/>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2625607472062403"/>
          <c:y val="0.1359687266901968"/>
          <c:w val="0.71957072390347965"/>
          <c:h val="0.79001721170395856"/>
        </c:manualLayout>
      </c:layout>
      <c:pieChart>
        <c:varyColors val="1"/>
        <c:ser>
          <c:idx val="0"/>
          <c:order val="0"/>
          <c:tx>
            <c:strRef>
              <c:f>Hoja1!$B$1</c:f>
              <c:strCache>
                <c:ptCount val="1"/>
                <c:pt idx="0">
                  <c:v>Columna1</c:v>
                </c:pt>
              </c:strCache>
            </c:strRef>
          </c:tx>
          <c:dPt>
            <c:idx val="0"/>
            <c:bubble3D val="0"/>
            <c:spPr>
              <a:solidFill>
                <a:schemeClr val="accent1">
                  <a:lumMod val="50000"/>
                </a:schemeClr>
              </a:solidFill>
            </c:spPr>
          </c:dPt>
          <c:dPt>
            <c:idx val="1"/>
            <c:bubble3D val="0"/>
            <c:spPr>
              <a:solidFill>
                <a:srgbClr val="FFC000"/>
              </a:solidFill>
            </c:spPr>
          </c:dPt>
          <c:dPt>
            <c:idx val="2"/>
            <c:bubble3D val="0"/>
            <c:spPr>
              <a:solidFill>
                <a:schemeClr val="bg1">
                  <a:lumMod val="65000"/>
                </a:schemeClr>
              </a:solidFill>
            </c:spPr>
          </c:dPt>
          <c:dPt>
            <c:idx val="3"/>
            <c:bubble3D val="0"/>
            <c:spPr>
              <a:solidFill>
                <a:srgbClr val="FF0000"/>
              </a:solidFill>
            </c:spPr>
          </c:dPt>
          <c:dPt>
            <c:idx val="4"/>
            <c:bubble3D val="0"/>
            <c:spPr>
              <a:solidFill>
                <a:schemeClr val="bg1">
                  <a:lumMod val="65000"/>
                </a:schemeClr>
              </a:solidFill>
            </c:spPr>
          </c:dPt>
          <c:dLbls>
            <c:dLbl>
              <c:idx val="0"/>
              <c:layout>
                <c:manualLayout>
                  <c:x val="2.4938747243189164E-2"/>
                  <c:y val="-3.9965616737768009E-3"/>
                </c:manualLayout>
              </c:layout>
              <c:showLegendKey val="0"/>
              <c:showVal val="0"/>
              <c:showCatName val="1"/>
              <c:showSerName val="0"/>
              <c:showPercent val="1"/>
              <c:showBubbleSize val="0"/>
              <c:extLst>
                <c:ext xmlns:c15="http://schemas.microsoft.com/office/drawing/2012/chart" uri="{CE6537A1-D6FC-4f65-9D91-7224C49458BB}">
                  <c15:layout/>
                </c:ext>
              </c:extLst>
            </c:dLbl>
            <c:dLbl>
              <c:idx val="1"/>
              <c:layout>
                <c:manualLayout>
                  <c:x val="3.3910834360662008E-2"/>
                  <c:y val="1.3008654165055321E-3"/>
                </c:manualLayout>
              </c:layout>
              <c:showLegendKey val="0"/>
              <c:showVal val="0"/>
              <c:showCatName val="1"/>
              <c:showSerName val="0"/>
              <c:showPercent val="1"/>
              <c:showBubbleSize val="0"/>
              <c:extLst>
                <c:ext xmlns:c15="http://schemas.microsoft.com/office/drawing/2012/chart" uri="{CE6537A1-D6FC-4f65-9D91-7224C49458BB}">
                  <c15:layout/>
                </c:ext>
              </c:extLst>
            </c:dLbl>
            <c:dLbl>
              <c:idx val="2"/>
              <c:layout>
                <c:manualLayout>
                  <c:x val="4.608049763152678E-2"/>
                  <c:y val="-1.71193888812128E-2"/>
                </c:manualLayout>
              </c:layout>
              <c:showLegendKey val="0"/>
              <c:showVal val="0"/>
              <c:showCatName val="1"/>
              <c:showSerName val="0"/>
              <c:showPercent val="1"/>
              <c:showBubbleSize val="0"/>
              <c:extLst>
                <c:ext xmlns:c15="http://schemas.microsoft.com/office/drawing/2012/chart" uri="{CE6537A1-D6FC-4f65-9D91-7224C49458BB}">
                  <c15:layout/>
                </c:ext>
              </c:extLst>
            </c:dLbl>
            <c:dLbl>
              <c:idx val="3"/>
              <c:layout>
                <c:manualLayout>
                  <c:x val="2.1014381544992966E-2"/>
                  <c:y val="8.6058519793459729E-4"/>
                </c:manualLayout>
              </c:layout>
              <c:showLegendKey val="0"/>
              <c:showVal val="0"/>
              <c:showCatName val="1"/>
              <c:showSerName val="0"/>
              <c:showPercent val="1"/>
              <c:showBubbleSize val="0"/>
              <c:extLst>
                <c:ext xmlns:c15="http://schemas.microsoft.com/office/drawing/2012/chart" uri="{CE6537A1-D6FC-4f65-9D91-7224C49458BB}"/>
              </c:extLst>
            </c:dLbl>
            <c:spPr>
              <a:noFill/>
              <a:ln>
                <a:noFill/>
              </a:ln>
              <a:effectLst/>
            </c:spPr>
            <c:txPr>
              <a:bodyPr/>
              <a:lstStyle/>
              <a:p>
                <a:pPr>
                  <a:defRPr sz="1200">
                    <a:solidFill>
                      <a:schemeClr val="tx1"/>
                    </a:solidFill>
                  </a:defRPr>
                </a:pPr>
                <a:endParaRPr lang="es-MX"/>
              </a:p>
            </c:txPr>
            <c:showLegendKey val="0"/>
            <c:showVal val="0"/>
            <c:showCatName val="1"/>
            <c:showSerName val="0"/>
            <c:showPercent val="1"/>
            <c:showBubbleSize val="0"/>
            <c:showLeaderLines val="1"/>
            <c:extLst>
              <c:ext xmlns:c15="http://schemas.microsoft.com/office/drawing/2012/chart" uri="{CE6537A1-D6FC-4f65-9D91-7224C49458BB}"/>
            </c:extLst>
          </c:dLbls>
          <c:cat>
            <c:strRef>
              <c:f>Hoja1!$A$2:$A$4</c:f>
              <c:strCache>
                <c:ptCount val="3"/>
                <c:pt idx="0">
                  <c:v>Sí</c:v>
                </c:pt>
                <c:pt idx="1">
                  <c:v>No</c:v>
                </c:pt>
                <c:pt idx="2">
                  <c:v>Ns/Nc</c:v>
                </c:pt>
              </c:strCache>
            </c:strRef>
          </c:cat>
          <c:val>
            <c:numRef>
              <c:f>Hoja1!$B$2:$B$4</c:f>
              <c:numCache>
                <c:formatCode>General</c:formatCode>
                <c:ptCount val="3"/>
                <c:pt idx="0">
                  <c:v>48</c:v>
                </c:pt>
                <c:pt idx="1">
                  <c:v>49</c:v>
                </c:pt>
                <c:pt idx="2">
                  <c:v>2</c:v>
                </c:pt>
              </c:numCache>
            </c:numRef>
          </c:val>
        </c:ser>
        <c:dLbls>
          <c:showLegendKey val="0"/>
          <c:showVal val="0"/>
          <c:showCatName val="0"/>
          <c:showSerName val="0"/>
          <c:showPercent val="0"/>
          <c:showBubbleSize val="0"/>
          <c:showLeaderLines val="1"/>
        </c:dLbls>
        <c:firstSliceAng val="0"/>
      </c:pieChart>
    </c:plotArea>
    <c:plotVisOnly val="1"/>
    <c:dispBlanksAs val="gap"/>
    <c:showDLblsOverMax val="0"/>
  </c:chart>
  <c:txPr>
    <a:bodyPr/>
    <a:lstStyle/>
    <a:p>
      <a:pPr>
        <a:defRPr sz="1400">
          <a:latin typeface="Tw Cen MT" pitchFamily="34" charset="0"/>
        </a:defRPr>
      </a:pPr>
      <a:endParaRPr lang="es-MX"/>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3237617700355966"/>
          <c:y val="0.12392426850258191"/>
          <c:w val="0.71957072390347965"/>
          <c:h val="0.79001721170395856"/>
        </c:manualLayout>
      </c:layout>
      <c:pieChart>
        <c:varyColors val="1"/>
        <c:ser>
          <c:idx val="0"/>
          <c:order val="0"/>
          <c:tx>
            <c:strRef>
              <c:f>Hoja1!$B$1</c:f>
              <c:strCache>
                <c:ptCount val="1"/>
                <c:pt idx="0">
                  <c:v>Columna1</c:v>
                </c:pt>
              </c:strCache>
            </c:strRef>
          </c:tx>
          <c:dPt>
            <c:idx val="0"/>
            <c:bubble3D val="0"/>
            <c:spPr>
              <a:solidFill>
                <a:schemeClr val="accent1">
                  <a:lumMod val="25000"/>
                </a:schemeClr>
              </a:solidFill>
            </c:spPr>
          </c:dPt>
          <c:dPt>
            <c:idx val="1"/>
            <c:bubble3D val="0"/>
            <c:spPr>
              <a:solidFill>
                <a:srgbClr val="FFC000"/>
              </a:solidFill>
            </c:spPr>
          </c:dPt>
          <c:dLbls>
            <c:dLbl>
              <c:idx val="0"/>
              <c:layout>
                <c:manualLayout>
                  <c:x val="1.0744820587229201E-2"/>
                  <c:y val="1.6657405776085227E-2"/>
                </c:manualLayout>
              </c:layout>
              <c:showLegendKey val="0"/>
              <c:showVal val="0"/>
              <c:showCatName val="1"/>
              <c:showSerName val="0"/>
              <c:showPercent val="1"/>
              <c:showBubbleSize val="0"/>
              <c:extLst>
                <c:ext xmlns:c15="http://schemas.microsoft.com/office/drawing/2012/chart" uri="{CE6537A1-D6FC-4f65-9D91-7224C49458BB}">
                  <c15:layout/>
                </c:ext>
              </c:extLst>
            </c:dLbl>
            <c:dLbl>
              <c:idx val="1"/>
              <c:layout>
                <c:manualLayout>
                  <c:x val="1.3781108255333397E-2"/>
                  <c:y val="1.9315326548036919E-2"/>
                </c:manualLayout>
              </c:layout>
              <c:showLegendKey val="0"/>
              <c:showVal val="0"/>
              <c:showCatName val="1"/>
              <c:showSerName val="0"/>
              <c:showPercent val="1"/>
              <c:showBubbleSize val="0"/>
              <c:extLst>
                <c:ext xmlns:c15="http://schemas.microsoft.com/office/drawing/2012/chart" uri="{CE6537A1-D6FC-4f65-9D91-7224C49458BB}">
                  <c15:layout/>
                </c:ext>
              </c:extLst>
            </c:dLbl>
            <c:spPr>
              <a:noFill/>
              <a:ln>
                <a:noFill/>
              </a:ln>
              <a:effectLst/>
            </c:spPr>
            <c:txPr>
              <a:bodyPr/>
              <a:lstStyle/>
              <a:p>
                <a:pPr>
                  <a:defRPr sz="1200">
                    <a:solidFill>
                      <a:schemeClr val="tx1"/>
                    </a:solidFill>
                  </a:defRPr>
                </a:pPr>
                <a:endParaRPr lang="es-MX"/>
              </a:p>
            </c:txPr>
            <c:showLegendKey val="0"/>
            <c:showVal val="0"/>
            <c:showCatName val="1"/>
            <c:showSerName val="0"/>
            <c:showPercent val="1"/>
            <c:showBubbleSize val="0"/>
            <c:showLeaderLines val="1"/>
            <c:extLst>
              <c:ext xmlns:c15="http://schemas.microsoft.com/office/drawing/2012/chart" uri="{CE6537A1-D6FC-4f65-9D91-7224C49458BB}"/>
            </c:extLst>
          </c:dLbls>
          <c:cat>
            <c:strRef>
              <c:f>Hoja1!$A$2:$A$3</c:f>
              <c:strCache>
                <c:ptCount val="2"/>
                <c:pt idx="0">
                  <c:v>Sí</c:v>
                </c:pt>
                <c:pt idx="1">
                  <c:v>No</c:v>
                </c:pt>
              </c:strCache>
            </c:strRef>
          </c:cat>
          <c:val>
            <c:numRef>
              <c:f>Hoja1!$B$2:$B$3</c:f>
              <c:numCache>
                <c:formatCode>General</c:formatCode>
                <c:ptCount val="2"/>
                <c:pt idx="0">
                  <c:v>32</c:v>
                </c:pt>
                <c:pt idx="1">
                  <c:v>68</c:v>
                </c:pt>
              </c:numCache>
            </c:numRef>
          </c:val>
        </c:ser>
        <c:dLbls>
          <c:showLegendKey val="0"/>
          <c:showVal val="0"/>
          <c:showCatName val="0"/>
          <c:showSerName val="0"/>
          <c:showPercent val="0"/>
          <c:showBubbleSize val="0"/>
          <c:showLeaderLines val="1"/>
        </c:dLbls>
        <c:firstSliceAng val="0"/>
      </c:pieChart>
    </c:plotArea>
    <c:plotVisOnly val="1"/>
    <c:dispBlanksAs val="gap"/>
    <c:showDLblsOverMax val="0"/>
  </c:chart>
  <c:txPr>
    <a:bodyPr/>
    <a:lstStyle/>
    <a:p>
      <a:pPr>
        <a:defRPr sz="1400">
          <a:latin typeface="Tw Cen MT" pitchFamily="34" charset="0"/>
        </a:defRPr>
      </a:pPr>
      <a:endParaRPr lang="es-MX"/>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571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Times New Roman" pitchFamily="18" charset="0"/>
              </a:defRPr>
            </a:lvl1pPr>
          </a:lstStyle>
          <a:p>
            <a:pPr>
              <a:defRPr/>
            </a:pPr>
            <a:endParaRPr lang="es-ES" altLang="es-MX"/>
          </a:p>
        </p:txBody>
      </p:sp>
      <p:sp>
        <p:nvSpPr>
          <p:cNvPr id="115715"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Times New Roman" pitchFamily="18" charset="0"/>
              </a:defRPr>
            </a:lvl1pPr>
          </a:lstStyle>
          <a:p>
            <a:pPr>
              <a:defRPr/>
            </a:pPr>
            <a:endParaRPr lang="es-ES" altLang="es-MX"/>
          </a:p>
        </p:txBody>
      </p:sp>
      <p:sp>
        <p:nvSpPr>
          <p:cNvPr id="2867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115717"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s-ES" altLang="es-MX" noProof="0" smtClean="0"/>
              <a:t>Haga clic para modificar el estilo de texto del patrón</a:t>
            </a:r>
          </a:p>
          <a:p>
            <a:pPr lvl="1"/>
            <a:r>
              <a:rPr lang="es-ES" altLang="es-MX" noProof="0" smtClean="0"/>
              <a:t>Segundo nivel</a:t>
            </a:r>
          </a:p>
          <a:p>
            <a:pPr lvl="2"/>
            <a:r>
              <a:rPr lang="es-ES" altLang="es-MX" noProof="0" smtClean="0"/>
              <a:t>Tercer nivel</a:t>
            </a:r>
          </a:p>
          <a:p>
            <a:pPr lvl="3"/>
            <a:r>
              <a:rPr lang="es-ES" altLang="es-MX" noProof="0" smtClean="0"/>
              <a:t>Cuarto nivel</a:t>
            </a:r>
          </a:p>
          <a:p>
            <a:pPr lvl="4"/>
            <a:r>
              <a:rPr lang="es-ES" altLang="es-MX" noProof="0" smtClean="0"/>
              <a:t>Quinto nivel</a:t>
            </a:r>
          </a:p>
        </p:txBody>
      </p:sp>
      <p:sp>
        <p:nvSpPr>
          <p:cNvPr id="115718"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Times New Roman" pitchFamily="18" charset="0"/>
              </a:defRPr>
            </a:lvl1pPr>
          </a:lstStyle>
          <a:p>
            <a:pPr>
              <a:defRPr/>
            </a:pPr>
            <a:endParaRPr lang="es-ES" altLang="es-MX"/>
          </a:p>
        </p:txBody>
      </p:sp>
      <p:sp>
        <p:nvSpPr>
          <p:cNvPr id="115719"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Times New Roman" pitchFamily="18" charset="0"/>
              </a:defRPr>
            </a:lvl1pPr>
          </a:lstStyle>
          <a:p>
            <a:pPr>
              <a:defRPr/>
            </a:pPr>
            <a:fld id="{F947E24C-B2C9-43A8-B737-EF13BFC5D240}" type="slidenum">
              <a:rPr lang="es-ES" altLang="es-MX"/>
              <a:pPr>
                <a:defRPr/>
              </a:pPr>
              <a:t>‹Nº›</a:t>
            </a:fld>
            <a:endParaRPr lang="es-ES" altLang="es-MX"/>
          </a:p>
        </p:txBody>
      </p:sp>
    </p:spTree>
    <p:extLst>
      <p:ext uri="{BB962C8B-B14F-4D97-AF65-F5344CB8AC3E}">
        <p14:creationId xmlns:p14="http://schemas.microsoft.com/office/powerpoint/2010/main" val="8036959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a:ln>
            <a:miter lim="800000"/>
            <a:headEnd/>
            <a:tailEnd/>
          </a:ln>
        </p:spPr>
        <p:txBody>
          <a:bodyPr/>
          <a:lstStyle/>
          <a:p>
            <a:fld id="{C4571805-2B22-41AF-B85E-8B4B1A96ED3F}" type="slidenum">
              <a:rPr lang="es-ES" altLang="es-MX" smtClean="0"/>
              <a:pPr/>
              <a:t>1</a:t>
            </a:fld>
            <a:endParaRPr lang="es-ES" altLang="es-MX" smtClean="0"/>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p:spPr>
        <p:txBody>
          <a:bodyPr/>
          <a:lstStyle/>
          <a:p>
            <a:pPr eaLnBrk="1" hangingPunct="1"/>
            <a:endParaRPr lang="en-US" altLang="es-MX" smtClean="0"/>
          </a:p>
        </p:txBody>
      </p:sp>
    </p:spTree>
    <p:extLst>
      <p:ext uri="{BB962C8B-B14F-4D97-AF65-F5344CB8AC3E}">
        <p14:creationId xmlns:p14="http://schemas.microsoft.com/office/powerpoint/2010/main" val="387193566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n-US"/>
          </a:p>
        </p:txBody>
      </p:sp>
      <p:sp>
        <p:nvSpPr>
          <p:cNvPr id="4" name="3 Marcador de número de diapositiva"/>
          <p:cNvSpPr>
            <a:spLocks noGrp="1"/>
          </p:cNvSpPr>
          <p:nvPr>
            <p:ph type="sldNum" sz="quarter" idx="10"/>
          </p:nvPr>
        </p:nvSpPr>
        <p:spPr/>
        <p:txBody>
          <a:bodyPr/>
          <a:lstStyle/>
          <a:p>
            <a:pPr>
              <a:defRPr/>
            </a:pPr>
            <a:fld id="{F947E24C-B2C9-43A8-B737-EF13BFC5D240}" type="slidenum">
              <a:rPr lang="es-ES" altLang="es-MX" smtClean="0"/>
              <a:pPr>
                <a:defRPr/>
              </a:pPr>
              <a:t>10</a:t>
            </a:fld>
            <a:endParaRPr lang="es-ES" altLang="es-MX"/>
          </a:p>
        </p:txBody>
      </p:sp>
    </p:spTree>
    <p:extLst>
      <p:ext uri="{BB962C8B-B14F-4D97-AF65-F5344CB8AC3E}">
        <p14:creationId xmlns:p14="http://schemas.microsoft.com/office/powerpoint/2010/main" val="173904783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n-US"/>
          </a:p>
        </p:txBody>
      </p:sp>
      <p:sp>
        <p:nvSpPr>
          <p:cNvPr id="4" name="3 Marcador de número de diapositiva"/>
          <p:cNvSpPr>
            <a:spLocks noGrp="1"/>
          </p:cNvSpPr>
          <p:nvPr>
            <p:ph type="sldNum" sz="quarter" idx="10"/>
          </p:nvPr>
        </p:nvSpPr>
        <p:spPr/>
        <p:txBody>
          <a:bodyPr/>
          <a:lstStyle/>
          <a:p>
            <a:pPr>
              <a:defRPr/>
            </a:pPr>
            <a:fld id="{F947E24C-B2C9-43A8-B737-EF13BFC5D240}" type="slidenum">
              <a:rPr lang="es-ES" altLang="es-MX" smtClean="0"/>
              <a:pPr>
                <a:defRPr/>
              </a:pPr>
              <a:t>11</a:t>
            </a:fld>
            <a:endParaRPr lang="es-ES" altLang="es-MX"/>
          </a:p>
        </p:txBody>
      </p:sp>
    </p:spTree>
    <p:extLst>
      <p:ext uri="{BB962C8B-B14F-4D97-AF65-F5344CB8AC3E}">
        <p14:creationId xmlns:p14="http://schemas.microsoft.com/office/powerpoint/2010/main" val="9481902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n-US"/>
          </a:p>
        </p:txBody>
      </p:sp>
      <p:sp>
        <p:nvSpPr>
          <p:cNvPr id="4" name="3 Marcador de número de diapositiva"/>
          <p:cNvSpPr>
            <a:spLocks noGrp="1"/>
          </p:cNvSpPr>
          <p:nvPr>
            <p:ph type="sldNum" sz="quarter" idx="10"/>
          </p:nvPr>
        </p:nvSpPr>
        <p:spPr/>
        <p:txBody>
          <a:bodyPr/>
          <a:lstStyle/>
          <a:p>
            <a:pPr>
              <a:defRPr/>
            </a:pPr>
            <a:fld id="{F947E24C-B2C9-43A8-B737-EF13BFC5D240}" type="slidenum">
              <a:rPr lang="es-ES" altLang="es-MX" smtClean="0"/>
              <a:pPr>
                <a:defRPr/>
              </a:pPr>
              <a:t>12</a:t>
            </a:fld>
            <a:endParaRPr lang="es-ES" altLang="es-MX"/>
          </a:p>
        </p:txBody>
      </p:sp>
    </p:spTree>
    <p:extLst>
      <p:ext uri="{BB962C8B-B14F-4D97-AF65-F5344CB8AC3E}">
        <p14:creationId xmlns:p14="http://schemas.microsoft.com/office/powerpoint/2010/main" val="291444622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n-US"/>
          </a:p>
        </p:txBody>
      </p:sp>
      <p:sp>
        <p:nvSpPr>
          <p:cNvPr id="4" name="3 Marcador de número de diapositiva"/>
          <p:cNvSpPr>
            <a:spLocks noGrp="1"/>
          </p:cNvSpPr>
          <p:nvPr>
            <p:ph type="sldNum" sz="quarter" idx="10"/>
          </p:nvPr>
        </p:nvSpPr>
        <p:spPr/>
        <p:txBody>
          <a:bodyPr/>
          <a:lstStyle/>
          <a:p>
            <a:pPr>
              <a:defRPr/>
            </a:pPr>
            <a:fld id="{F947E24C-B2C9-43A8-B737-EF13BFC5D240}" type="slidenum">
              <a:rPr lang="es-ES" altLang="es-MX" smtClean="0"/>
              <a:pPr>
                <a:defRPr/>
              </a:pPr>
              <a:t>13</a:t>
            </a:fld>
            <a:endParaRPr lang="es-ES" altLang="es-MX"/>
          </a:p>
        </p:txBody>
      </p:sp>
    </p:spTree>
    <p:extLst>
      <p:ext uri="{BB962C8B-B14F-4D97-AF65-F5344CB8AC3E}">
        <p14:creationId xmlns:p14="http://schemas.microsoft.com/office/powerpoint/2010/main" val="173146040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n-US"/>
          </a:p>
        </p:txBody>
      </p:sp>
      <p:sp>
        <p:nvSpPr>
          <p:cNvPr id="4" name="3 Marcador de número de diapositiva"/>
          <p:cNvSpPr>
            <a:spLocks noGrp="1"/>
          </p:cNvSpPr>
          <p:nvPr>
            <p:ph type="sldNum" sz="quarter" idx="10"/>
          </p:nvPr>
        </p:nvSpPr>
        <p:spPr/>
        <p:txBody>
          <a:bodyPr/>
          <a:lstStyle/>
          <a:p>
            <a:pPr>
              <a:defRPr/>
            </a:pPr>
            <a:fld id="{F947E24C-B2C9-43A8-B737-EF13BFC5D240}" type="slidenum">
              <a:rPr lang="es-ES" altLang="es-MX" smtClean="0"/>
              <a:pPr>
                <a:defRPr/>
              </a:pPr>
              <a:t>14</a:t>
            </a:fld>
            <a:endParaRPr lang="es-ES" altLang="es-MX"/>
          </a:p>
        </p:txBody>
      </p:sp>
    </p:spTree>
    <p:extLst>
      <p:ext uri="{BB962C8B-B14F-4D97-AF65-F5344CB8AC3E}">
        <p14:creationId xmlns:p14="http://schemas.microsoft.com/office/powerpoint/2010/main" val="165419156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n-US"/>
          </a:p>
        </p:txBody>
      </p:sp>
      <p:sp>
        <p:nvSpPr>
          <p:cNvPr id="4" name="3 Marcador de número de diapositiva"/>
          <p:cNvSpPr>
            <a:spLocks noGrp="1"/>
          </p:cNvSpPr>
          <p:nvPr>
            <p:ph type="sldNum" sz="quarter" idx="10"/>
          </p:nvPr>
        </p:nvSpPr>
        <p:spPr/>
        <p:txBody>
          <a:bodyPr/>
          <a:lstStyle/>
          <a:p>
            <a:pPr>
              <a:defRPr/>
            </a:pPr>
            <a:fld id="{F947E24C-B2C9-43A8-B737-EF13BFC5D240}" type="slidenum">
              <a:rPr lang="es-ES" altLang="es-MX" smtClean="0"/>
              <a:pPr>
                <a:defRPr/>
              </a:pPr>
              <a:t>15</a:t>
            </a:fld>
            <a:endParaRPr lang="es-ES" altLang="es-MX"/>
          </a:p>
        </p:txBody>
      </p:sp>
    </p:spTree>
    <p:extLst>
      <p:ext uri="{BB962C8B-B14F-4D97-AF65-F5344CB8AC3E}">
        <p14:creationId xmlns:p14="http://schemas.microsoft.com/office/powerpoint/2010/main" val="176823533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n-US"/>
          </a:p>
        </p:txBody>
      </p:sp>
      <p:sp>
        <p:nvSpPr>
          <p:cNvPr id="4" name="3 Marcador de número de diapositiva"/>
          <p:cNvSpPr>
            <a:spLocks noGrp="1"/>
          </p:cNvSpPr>
          <p:nvPr>
            <p:ph type="sldNum" sz="quarter" idx="10"/>
          </p:nvPr>
        </p:nvSpPr>
        <p:spPr/>
        <p:txBody>
          <a:bodyPr/>
          <a:lstStyle/>
          <a:p>
            <a:pPr>
              <a:defRPr/>
            </a:pPr>
            <a:fld id="{F947E24C-B2C9-43A8-B737-EF13BFC5D240}" type="slidenum">
              <a:rPr lang="es-ES" altLang="es-MX" smtClean="0"/>
              <a:pPr>
                <a:defRPr/>
              </a:pPr>
              <a:t>16</a:t>
            </a:fld>
            <a:endParaRPr lang="es-ES" altLang="es-MX"/>
          </a:p>
        </p:txBody>
      </p:sp>
    </p:spTree>
    <p:extLst>
      <p:ext uri="{BB962C8B-B14F-4D97-AF65-F5344CB8AC3E}">
        <p14:creationId xmlns:p14="http://schemas.microsoft.com/office/powerpoint/2010/main" val="45969988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n-US"/>
          </a:p>
        </p:txBody>
      </p:sp>
      <p:sp>
        <p:nvSpPr>
          <p:cNvPr id="4" name="3 Marcador de número de diapositiva"/>
          <p:cNvSpPr>
            <a:spLocks noGrp="1"/>
          </p:cNvSpPr>
          <p:nvPr>
            <p:ph type="sldNum" sz="quarter" idx="10"/>
          </p:nvPr>
        </p:nvSpPr>
        <p:spPr/>
        <p:txBody>
          <a:bodyPr/>
          <a:lstStyle/>
          <a:p>
            <a:pPr>
              <a:defRPr/>
            </a:pPr>
            <a:fld id="{F947E24C-B2C9-43A8-B737-EF13BFC5D240}" type="slidenum">
              <a:rPr lang="es-ES" altLang="es-MX" smtClean="0"/>
              <a:pPr>
                <a:defRPr/>
              </a:pPr>
              <a:t>17</a:t>
            </a:fld>
            <a:endParaRPr lang="es-ES" altLang="es-MX"/>
          </a:p>
        </p:txBody>
      </p:sp>
    </p:spTree>
    <p:extLst>
      <p:ext uri="{BB962C8B-B14F-4D97-AF65-F5344CB8AC3E}">
        <p14:creationId xmlns:p14="http://schemas.microsoft.com/office/powerpoint/2010/main" val="125749869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n-US"/>
          </a:p>
        </p:txBody>
      </p:sp>
      <p:sp>
        <p:nvSpPr>
          <p:cNvPr id="4" name="3 Marcador de número de diapositiva"/>
          <p:cNvSpPr>
            <a:spLocks noGrp="1"/>
          </p:cNvSpPr>
          <p:nvPr>
            <p:ph type="sldNum" sz="quarter" idx="10"/>
          </p:nvPr>
        </p:nvSpPr>
        <p:spPr/>
        <p:txBody>
          <a:bodyPr/>
          <a:lstStyle/>
          <a:p>
            <a:pPr>
              <a:defRPr/>
            </a:pPr>
            <a:fld id="{F947E24C-B2C9-43A8-B737-EF13BFC5D240}" type="slidenum">
              <a:rPr lang="es-ES" altLang="es-MX" smtClean="0"/>
              <a:pPr>
                <a:defRPr/>
              </a:pPr>
              <a:t>18</a:t>
            </a:fld>
            <a:endParaRPr lang="es-ES" altLang="es-MX"/>
          </a:p>
        </p:txBody>
      </p:sp>
    </p:spTree>
    <p:extLst>
      <p:ext uri="{BB962C8B-B14F-4D97-AF65-F5344CB8AC3E}">
        <p14:creationId xmlns:p14="http://schemas.microsoft.com/office/powerpoint/2010/main" val="237595426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n-US"/>
          </a:p>
        </p:txBody>
      </p:sp>
      <p:sp>
        <p:nvSpPr>
          <p:cNvPr id="4" name="3 Marcador de número de diapositiva"/>
          <p:cNvSpPr>
            <a:spLocks noGrp="1"/>
          </p:cNvSpPr>
          <p:nvPr>
            <p:ph type="sldNum" sz="quarter" idx="10"/>
          </p:nvPr>
        </p:nvSpPr>
        <p:spPr/>
        <p:txBody>
          <a:bodyPr/>
          <a:lstStyle/>
          <a:p>
            <a:pPr>
              <a:defRPr/>
            </a:pPr>
            <a:fld id="{F947E24C-B2C9-43A8-B737-EF13BFC5D240}" type="slidenum">
              <a:rPr lang="es-ES" altLang="es-MX" smtClean="0"/>
              <a:pPr>
                <a:defRPr/>
              </a:pPr>
              <a:t>19</a:t>
            </a:fld>
            <a:endParaRPr lang="es-ES" altLang="es-MX"/>
          </a:p>
        </p:txBody>
      </p:sp>
    </p:spTree>
    <p:extLst>
      <p:ext uri="{BB962C8B-B14F-4D97-AF65-F5344CB8AC3E}">
        <p14:creationId xmlns:p14="http://schemas.microsoft.com/office/powerpoint/2010/main" val="6381470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n-US"/>
          </a:p>
        </p:txBody>
      </p:sp>
      <p:sp>
        <p:nvSpPr>
          <p:cNvPr id="4" name="3 Marcador de número de diapositiva"/>
          <p:cNvSpPr>
            <a:spLocks noGrp="1"/>
          </p:cNvSpPr>
          <p:nvPr>
            <p:ph type="sldNum" sz="quarter" idx="10"/>
          </p:nvPr>
        </p:nvSpPr>
        <p:spPr/>
        <p:txBody>
          <a:bodyPr/>
          <a:lstStyle/>
          <a:p>
            <a:pPr>
              <a:defRPr/>
            </a:pPr>
            <a:fld id="{F947E24C-B2C9-43A8-B737-EF13BFC5D240}" type="slidenum">
              <a:rPr lang="es-ES" altLang="es-MX" smtClean="0"/>
              <a:pPr>
                <a:defRPr/>
              </a:pPr>
              <a:t>2</a:t>
            </a:fld>
            <a:endParaRPr lang="es-ES" altLang="es-MX"/>
          </a:p>
        </p:txBody>
      </p:sp>
    </p:spTree>
    <p:extLst>
      <p:ext uri="{BB962C8B-B14F-4D97-AF65-F5344CB8AC3E}">
        <p14:creationId xmlns:p14="http://schemas.microsoft.com/office/powerpoint/2010/main" val="179430764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n-US"/>
          </a:p>
        </p:txBody>
      </p:sp>
      <p:sp>
        <p:nvSpPr>
          <p:cNvPr id="4" name="3 Marcador de número de diapositiva"/>
          <p:cNvSpPr>
            <a:spLocks noGrp="1"/>
          </p:cNvSpPr>
          <p:nvPr>
            <p:ph type="sldNum" sz="quarter" idx="10"/>
          </p:nvPr>
        </p:nvSpPr>
        <p:spPr/>
        <p:txBody>
          <a:bodyPr/>
          <a:lstStyle/>
          <a:p>
            <a:pPr>
              <a:defRPr/>
            </a:pPr>
            <a:fld id="{F947E24C-B2C9-43A8-B737-EF13BFC5D240}" type="slidenum">
              <a:rPr lang="es-ES" altLang="es-MX" smtClean="0"/>
              <a:pPr>
                <a:defRPr/>
              </a:pPr>
              <a:t>20</a:t>
            </a:fld>
            <a:endParaRPr lang="es-ES" altLang="es-MX"/>
          </a:p>
        </p:txBody>
      </p:sp>
    </p:spTree>
    <p:extLst>
      <p:ext uri="{BB962C8B-B14F-4D97-AF65-F5344CB8AC3E}">
        <p14:creationId xmlns:p14="http://schemas.microsoft.com/office/powerpoint/2010/main" val="357644558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n-US"/>
          </a:p>
        </p:txBody>
      </p:sp>
      <p:sp>
        <p:nvSpPr>
          <p:cNvPr id="4" name="3 Marcador de número de diapositiva"/>
          <p:cNvSpPr>
            <a:spLocks noGrp="1"/>
          </p:cNvSpPr>
          <p:nvPr>
            <p:ph type="sldNum" sz="quarter" idx="10"/>
          </p:nvPr>
        </p:nvSpPr>
        <p:spPr/>
        <p:txBody>
          <a:bodyPr/>
          <a:lstStyle/>
          <a:p>
            <a:pPr>
              <a:defRPr/>
            </a:pPr>
            <a:fld id="{F947E24C-B2C9-43A8-B737-EF13BFC5D240}" type="slidenum">
              <a:rPr lang="es-ES" altLang="es-MX" smtClean="0"/>
              <a:pPr>
                <a:defRPr/>
              </a:pPr>
              <a:t>21</a:t>
            </a:fld>
            <a:endParaRPr lang="es-ES" altLang="es-MX"/>
          </a:p>
        </p:txBody>
      </p:sp>
    </p:spTree>
    <p:extLst>
      <p:ext uri="{BB962C8B-B14F-4D97-AF65-F5344CB8AC3E}">
        <p14:creationId xmlns:p14="http://schemas.microsoft.com/office/powerpoint/2010/main" val="44755611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n-US"/>
          </a:p>
        </p:txBody>
      </p:sp>
      <p:sp>
        <p:nvSpPr>
          <p:cNvPr id="4" name="3 Marcador de número de diapositiva"/>
          <p:cNvSpPr>
            <a:spLocks noGrp="1"/>
          </p:cNvSpPr>
          <p:nvPr>
            <p:ph type="sldNum" sz="quarter" idx="10"/>
          </p:nvPr>
        </p:nvSpPr>
        <p:spPr/>
        <p:txBody>
          <a:bodyPr/>
          <a:lstStyle/>
          <a:p>
            <a:pPr>
              <a:defRPr/>
            </a:pPr>
            <a:fld id="{F947E24C-B2C9-43A8-B737-EF13BFC5D240}" type="slidenum">
              <a:rPr lang="es-ES" altLang="es-MX" smtClean="0"/>
              <a:pPr>
                <a:defRPr/>
              </a:pPr>
              <a:t>22</a:t>
            </a:fld>
            <a:endParaRPr lang="es-ES" altLang="es-MX"/>
          </a:p>
        </p:txBody>
      </p:sp>
    </p:spTree>
    <p:extLst>
      <p:ext uri="{BB962C8B-B14F-4D97-AF65-F5344CB8AC3E}">
        <p14:creationId xmlns:p14="http://schemas.microsoft.com/office/powerpoint/2010/main" val="16956328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n-US"/>
          </a:p>
        </p:txBody>
      </p:sp>
      <p:sp>
        <p:nvSpPr>
          <p:cNvPr id="4" name="3 Marcador de número de diapositiva"/>
          <p:cNvSpPr>
            <a:spLocks noGrp="1"/>
          </p:cNvSpPr>
          <p:nvPr>
            <p:ph type="sldNum" sz="quarter" idx="10"/>
          </p:nvPr>
        </p:nvSpPr>
        <p:spPr/>
        <p:txBody>
          <a:bodyPr/>
          <a:lstStyle/>
          <a:p>
            <a:pPr>
              <a:defRPr/>
            </a:pPr>
            <a:fld id="{F947E24C-B2C9-43A8-B737-EF13BFC5D240}" type="slidenum">
              <a:rPr lang="es-ES" altLang="es-MX" smtClean="0"/>
              <a:pPr>
                <a:defRPr/>
              </a:pPr>
              <a:t>3</a:t>
            </a:fld>
            <a:endParaRPr lang="es-ES" altLang="es-MX"/>
          </a:p>
        </p:txBody>
      </p:sp>
    </p:spTree>
    <p:extLst>
      <p:ext uri="{BB962C8B-B14F-4D97-AF65-F5344CB8AC3E}">
        <p14:creationId xmlns:p14="http://schemas.microsoft.com/office/powerpoint/2010/main" val="12263285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n-US"/>
          </a:p>
        </p:txBody>
      </p:sp>
      <p:sp>
        <p:nvSpPr>
          <p:cNvPr id="4" name="3 Marcador de número de diapositiva"/>
          <p:cNvSpPr>
            <a:spLocks noGrp="1"/>
          </p:cNvSpPr>
          <p:nvPr>
            <p:ph type="sldNum" sz="quarter" idx="10"/>
          </p:nvPr>
        </p:nvSpPr>
        <p:spPr/>
        <p:txBody>
          <a:bodyPr/>
          <a:lstStyle/>
          <a:p>
            <a:pPr>
              <a:defRPr/>
            </a:pPr>
            <a:fld id="{F947E24C-B2C9-43A8-B737-EF13BFC5D240}" type="slidenum">
              <a:rPr lang="es-ES" altLang="es-MX" smtClean="0"/>
              <a:pPr>
                <a:defRPr/>
              </a:pPr>
              <a:t>4</a:t>
            </a:fld>
            <a:endParaRPr lang="es-ES" altLang="es-MX"/>
          </a:p>
        </p:txBody>
      </p:sp>
    </p:spTree>
    <p:extLst>
      <p:ext uri="{BB962C8B-B14F-4D97-AF65-F5344CB8AC3E}">
        <p14:creationId xmlns:p14="http://schemas.microsoft.com/office/powerpoint/2010/main" val="3306999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n-US"/>
          </a:p>
        </p:txBody>
      </p:sp>
      <p:sp>
        <p:nvSpPr>
          <p:cNvPr id="4" name="3 Marcador de número de diapositiva"/>
          <p:cNvSpPr>
            <a:spLocks noGrp="1"/>
          </p:cNvSpPr>
          <p:nvPr>
            <p:ph type="sldNum" sz="quarter" idx="10"/>
          </p:nvPr>
        </p:nvSpPr>
        <p:spPr/>
        <p:txBody>
          <a:bodyPr/>
          <a:lstStyle/>
          <a:p>
            <a:pPr>
              <a:defRPr/>
            </a:pPr>
            <a:fld id="{F947E24C-B2C9-43A8-B737-EF13BFC5D240}" type="slidenum">
              <a:rPr lang="es-ES" altLang="es-MX" smtClean="0"/>
              <a:pPr>
                <a:defRPr/>
              </a:pPr>
              <a:t>5</a:t>
            </a:fld>
            <a:endParaRPr lang="es-ES" altLang="es-MX"/>
          </a:p>
        </p:txBody>
      </p:sp>
    </p:spTree>
    <p:extLst>
      <p:ext uri="{BB962C8B-B14F-4D97-AF65-F5344CB8AC3E}">
        <p14:creationId xmlns:p14="http://schemas.microsoft.com/office/powerpoint/2010/main" val="14206711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n-US"/>
          </a:p>
        </p:txBody>
      </p:sp>
      <p:sp>
        <p:nvSpPr>
          <p:cNvPr id="4" name="3 Marcador de número de diapositiva"/>
          <p:cNvSpPr>
            <a:spLocks noGrp="1"/>
          </p:cNvSpPr>
          <p:nvPr>
            <p:ph type="sldNum" sz="quarter" idx="10"/>
          </p:nvPr>
        </p:nvSpPr>
        <p:spPr/>
        <p:txBody>
          <a:bodyPr/>
          <a:lstStyle/>
          <a:p>
            <a:pPr>
              <a:defRPr/>
            </a:pPr>
            <a:fld id="{F947E24C-B2C9-43A8-B737-EF13BFC5D240}" type="slidenum">
              <a:rPr lang="es-ES" altLang="es-MX" smtClean="0"/>
              <a:pPr>
                <a:defRPr/>
              </a:pPr>
              <a:t>6</a:t>
            </a:fld>
            <a:endParaRPr lang="es-ES" altLang="es-MX"/>
          </a:p>
        </p:txBody>
      </p:sp>
    </p:spTree>
    <p:extLst>
      <p:ext uri="{BB962C8B-B14F-4D97-AF65-F5344CB8AC3E}">
        <p14:creationId xmlns:p14="http://schemas.microsoft.com/office/powerpoint/2010/main" val="181779038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n-US"/>
          </a:p>
        </p:txBody>
      </p:sp>
      <p:sp>
        <p:nvSpPr>
          <p:cNvPr id="4" name="3 Marcador de número de diapositiva"/>
          <p:cNvSpPr>
            <a:spLocks noGrp="1"/>
          </p:cNvSpPr>
          <p:nvPr>
            <p:ph type="sldNum" sz="quarter" idx="10"/>
          </p:nvPr>
        </p:nvSpPr>
        <p:spPr/>
        <p:txBody>
          <a:bodyPr/>
          <a:lstStyle/>
          <a:p>
            <a:pPr>
              <a:defRPr/>
            </a:pPr>
            <a:fld id="{F947E24C-B2C9-43A8-B737-EF13BFC5D240}" type="slidenum">
              <a:rPr lang="es-ES" altLang="es-MX" smtClean="0"/>
              <a:pPr>
                <a:defRPr/>
              </a:pPr>
              <a:t>7</a:t>
            </a:fld>
            <a:endParaRPr lang="es-ES" altLang="es-MX"/>
          </a:p>
        </p:txBody>
      </p:sp>
    </p:spTree>
    <p:extLst>
      <p:ext uri="{BB962C8B-B14F-4D97-AF65-F5344CB8AC3E}">
        <p14:creationId xmlns:p14="http://schemas.microsoft.com/office/powerpoint/2010/main" val="310089339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n-US"/>
          </a:p>
        </p:txBody>
      </p:sp>
      <p:sp>
        <p:nvSpPr>
          <p:cNvPr id="4" name="3 Marcador de número de diapositiva"/>
          <p:cNvSpPr>
            <a:spLocks noGrp="1"/>
          </p:cNvSpPr>
          <p:nvPr>
            <p:ph type="sldNum" sz="quarter" idx="10"/>
          </p:nvPr>
        </p:nvSpPr>
        <p:spPr/>
        <p:txBody>
          <a:bodyPr/>
          <a:lstStyle/>
          <a:p>
            <a:pPr>
              <a:defRPr/>
            </a:pPr>
            <a:fld id="{F947E24C-B2C9-43A8-B737-EF13BFC5D240}" type="slidenum">
              <a:rPr lang="es-ES" altLang="es-MX" smtClean="0"/>
              <a:pPr>
                <a:defRPr/>
              </a:pPr>
              <a:t>8</a:t>
            </a:fld>
            <a:endParaRPr lang="es-ES" altLang="es-MX"/>
          </a:p>
        </p:txBody>
      </p:sp>
    </p:spTree>
    <p:extLst>
      <p:ext uri="{BB962C8B-B14F-4D97-AF65-F5344CB8AC3E}">
        <p14:creationId xmlns:p14="http://schemas.microsoft.com/office/powerpoint/2010/main" val="381802798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n-US"/>
          </a:p>
        </p:txBody>
      </p:sp>
      <p:sp>
        <p:nvSpPr>
          <p:cNvPr id="4" name="3 Marcador de número de diapositiva"/>
          <p:cNvSpPr>
            <a:spLocks noGrp="1"/>
          </p:cNvSpPr>
          <p:nvPr>
            <p:ph type="sldNum" sz="quarter" idx="10"/>
          </p:nvPr>
        </p:nvSpPr>
        <p:spPr/>
        <p:txBody>
          <a:bodyPr/>
          <a:lstStyle/>
          <a:p>
            <a:pPr>
              <a:defRPr/>
            </a:pPr>
            <a:fld id="{F947E24C-B2C9-43A8-B737-EF13BFC5D240}" type="slidenum">
              <a:rPr lang="es-ES" altLang="es-MX" smtClean="0"/>
              <a:pPr>
                <a:defRPr/>
              </a:pPr>
              <a:t>9</a:t>
            </a:fld>
            <a:endParaRPr lang="es-ES" altLang="es-MX"/>
          </a:p>
        </p:txBody>
      </p:sp>
    </p:spTree>
    <p:extLst>
      <p:ext uri="{BB962C8B-B14F-4D97-AF65-F5344CB8AC3E}">
        <p14:creationId xmlns:p14="http://schemas.microsoft.com/office/powerpoint/2010/main" val="416586968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Diapositiva de título">
    <p:spTree>
      <p:nvGrpSpPr>
        <p:cNvPr id="1" name=""/>
        <p:cNvGrpSpPr/>
        <p:nvPr/>
      </p:nvGrpSpPr>
      <p:grpSpPr>
        <a:xfrm>
          <a:off x="0" y="0"/>
          <a:ext cx="0" cy="0"/>
          <a:chOff x="0" y="0"/>
          <a:chExt cx="0" cy="0"/>
        </a:xfrm>
      </p:grpSpPr>
      <p:pic>
        <p:nvPicPr>
          <p:cNvPr id="2" name="Imagen 1"/>
          <p:cNvPicPr>
            <a:picLocks noChangeAspect="1"/>
          </p:cNvPicPr>
          <p:nvPr userDrawn="1"/>
        </p:nvPicPr>
        <p:blipFill>
          <a:blip r:embed="rId2"/>
          <a:stretch>
            <a:fillRect/>
          </a:stretch>
        </p:blipFill>
        <p:spPr>
          <a:xfrm>
            <a:off x="0" y="0"/>
            <a:ext cx="9144000" cy="6858000"/>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a:prstGeom prst="rect">
            <a:avLst/>
          </a:prstGeo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MX" noProof="0" smtClean="0"/>
          </a:p>
        </p:txBody>
      </p:sp>
      <p:sp>
        <p:nvSpPr>
          <p:cNvPr id="4" name="3 Marcador de texto"/>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Rectangle 4"/>
          <p:cNvSpPr>
            <a:spLocks noGrp="1" noChangeArrowheads="1"/>
          </p:cNvSpPr>
          <p:nvPr>
            <p:ph type="dt" sz="half" idx="10"/>
          </p:nvPr>
        </p:nvSpPr>
        <p:spPr>
          <a:ln/>
        </p:spPr>
        <p:txBody>
          <a:bodyPr/>
          <a:lstStyle>
            <a:lvl1pPr>
              <a:defRPr/>
            </a:lvl1pPr>
          </a:lstStyle>
          <a:p>
            <a:pPr>
              <a:defRPr/>
            </a:pPr>
            <a:endParaRPr lang="es-ES" altLang="es-MX"/>
          </a:p>
        </p:txBody>
      </p:sp>
      <p:sp>
        <p:nvSpPr>
          <p:cNvPr id="6" name="Rectangle 5"/>
          <p:cNvSpPr>
            <a:spLocks noGrp="1" noChangeArrowheads="1"/>
          </p:cNvSpPr>
          <p:nvPr>
            <p:ph type="ftr" sz="quarter" idx="11"/>
          </p:nvPr>
        </p:nvSpPr>
        <p:spPr>
          <a:ln/>
        </p:spPr>
        <p:txBody>
          <a:bodyPr/>
          <a:lstStyle>
            <a:lvl1pPr>
              <a:defRPr/>
            </a:lvl1pPr>
          </a:lstStyle>
          <a:p>
            <a:pPr>
              <a:defRPr/>
            </a:pPr>
            <a:endParaRPr lang="es-ES" altLang="es-MX"/>
          </a:p>
        </p:txBody>
      </p:sp>
      <p:sp>
        <p:nvSpPr>
          <p:cNvPr id="7" name="Rectangle 6"/>
          <p:cNvSpPr>
            <a:spLocks noGrp="1" noChangeArrowheads="1"/>
          </p:cNvSpPr>
          <p:nvPr>
            <p:ph type="sldNum" sz="quarter" idx="12"/>
          </p:nvPr>
        </p:nvSpPr>
        <p:spPr>
          <a:ln/>
        </p:spPr>
        <p:txBody>
          <a:bodyPr/>
          <a:lstStyle>
            <a:lvl1pPr>
              <a:defRPr/>
            </a:lvl1pPr>
          </a:lstStyle>
          <a:p>
            <a:pPr>
              <a:defRPr/>
            </a:pPr>
            <a:fld id="{32261293-3F36-4F72-AA9C-FFED92FAC73B}" type="slidenum">
              <a:rPr lang="es-ES" altLang="es-MX"/>
              <a:pPr>
                <a:defRPr/>
              </a:pPr>
              <a:t>‹Nº›</a:t>
            </a:fld>
            <a:endParaRPr lang="es-ES" altLang="es-MX"/>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1600200"/>
            <a:ext cx="8229600" cy="4525963"/>
          </a:xfrm>
          <a:prstGeom prst="rect">
            <a:avLst/>
          </a:prstGeo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Rectangle 4"/>
          <p:cNvSpPr>
            <a:spLocks noGrp="1" noChangeArrowheads="1"/>
          </p:cNvSpPr>
          <p:nvPr>
            <p:ph type="dt" sz="half" idx="10"/>
          </p:nvPr>
        </p:nvSpPr>
        <p:spPr>
          <a:ln/>
        </p:spPr>
        <p:txBody>
          <a:bodyPr/>
          <a:lstStyle>
            <a:lvl1pPr>
              <a:defRPr/>
            </a:lvl1pPr>
          </a:lstStyle>
          <a:p>
            <a:pPr>
              <a:defRPr/>
            </a:pPr>
            <a:endParaRPr lang="es-ES" altLang="es-MX"/>
          </a:p>
        </p:txBody>
      </p:sp>
      <p:sp>
        <p:nvSpPr>
          <p:cNvPr id="5" name="Rectangle 5"/>
          <p:cNvSpPr>
            <a:spLocks noGrp="1" noChangeArrowheads="1"/>
          </p:cNvSpPr>
          <p:nvPr>
            <p:ph type="ftr" sz="quarter" idx="11"/>
          </p:nvPr>
        </p:nvSpPr>
        <p:spPr>
          <a:ln/>
        </p:spPr>
        <p:txBody>
          <a:bodyPr/>
          <a:lstStyle>
            <a:lvl1pPr>
              <a:defRPr/>
            </a:lvl1pPr>
          </a:lstStyle>
          <a:p>
            <a:pPr>
              <a:defRPr/>
            </a:pPr>
            <a:endParaRPr lang="es-ES" altLang="es-MX"/>
          </a:p>
        </p:txBody>
      </p:sp>
      <p:sp>
        <p:nvSpPr>
          <p:cNvPr id="6" name="Rectangle 6"/>
          <p:cNvSpPr>
            <a:spLocks noGrp="1" noChangeArrowheads="1"/>
          </p:cNvSpPr>
          <p:nvPr>
            <p:ph type="sldNum" sz="quarter" idx="12"/>
          </p:nvPr>
        </p:nvSpPr>
        <p:spPr>
          <a:ln/>
        </p:spPr>
        <p:txBody>
          <a:bodyPr/>
          <a:lstStyle>
            <a:lvl1pPr>
              <a:defRPr/>
            </a:lvl1pPr>
          </a:lstStyle>
          <a:p>
            <a:pPr>
              <a:defRPr/>
            </a:pPr>
            <a:fld id="{7CA87237-52BC-4CDB-B90C-C4837466C545}" type="slidenum">
              <a:rPr lang="es-ES" altLang="es-MX"/>
              <a:pPr>
                <a:defRPr/>
              </a:pPr>
              <a:t>‹Nº›</a:t>
            </a:fld>
            <a:endParaRPr lang="es-ES" altLang="es-MX"/>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a:prstGeom prst="rect">
            <a:avLst/>
          </a:prstGeo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a:prstGeom prst="rect">
            <a:avLst/>
          </a:prstGeo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Rectangle 4"/>
          <p:cNvSpPr>
            <a:spLocks noGrp="1" noChangeArrowheads="1"/>
          </p:cNvSpPr>
          <p:nvPr>
            <p:ph type="dt" sz="half" idx="10"/>
          </p:nvPr>
        </p:nvSpPr>
        <p:spPr>
          <a:ln/>
        </p:spPr>
        <p:txBody>
          <a:bodyPr/>
          <a:lstStyle>
            <a:lvl1pPr>
              <a:defRPr/>
            </a:lvl1pPr>
          </a:lstStyle>
          <a:p>
            <a:pPr>
              <a:defRPr/>
            </a:pPr>
            <a:endParaRPr lang="es-ES" altLang="es-MX"/>
          </a:p>
        </p:txBody>
      </p:sp>
      <p:sp>
        <p:nvSpPr>
          <p:cNvPr id="5" name="Rectangle 5"/>
          <p:cNvSpPr>
            <a:spLocks noGrp="1" noChangeArrowheads="1"/>
          </p:cNvSpPr>
          <p:nvPr>
            <p:ph type="ftr" sz="quarter" idx="11"/>
          </p:nvPr>
        </p:nvSpPr>
        <p:spPr>
          <a:ln/>
        </p:spPr>
        <p:txBody>
          <a:bodyPr/>
          <a:lstStyle>
            <a:lvl1pPr>
              <a:defRPr/>
            </a:lvl1pPr>
          </a:lstStyle>
          <a:p>
            <a:pPr>
              <a:defRPr/>
            </a:pPr>
            <a:endParaRPr lang="es-ES" altLang="es-MX"/>
          </a:p>
        </p:txBody>
      </p:sp>
      <p:sp>
        <p:nvSpPr>
          <p:cNvPr id="6" name="Rectangle 6"/>
          <p:cNvSpPr>
            <a:spLocks noGrp="1" noChangeArrowheads="1"/>
          </p:cNvSpPr>
          <p:nvPr>
            <p:ph type="sldNum" sz="quarter" idx="12"/>
          </p:nvPr>
        </p:nvSpPr>
        <p:spPr>
          <a:ln/>
        </p:spPr>
        <p:txBody>
          <a:bodyPr/>
          <a:lstStyle>
            <a:lvl1pPr>
              <a:defRPr/>
            </a:lvl1pPr>
          </a:lstStyle>
          <a:p>
            <a:pPr>
              <a:defRPr/>
            </a:pPr>
            <a:fld id="{6E52C280-F806-490E-8F56-D7B5619B1E33}" type="slidenum">
              <a:rPr lang="es-ES" altLang="es-MX"/>
              <a:pPr>
                <a:defRPr/>
              </a:pPr>
              <a:t>‹Nº›</a:t>
            </a:fld>
            <a:endParaRPr lang="es-ES" altLang="es-MX"/>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1_Diapositiva de título">
    <p:spTree>
      <p:nvGrpSpPr>
        <p:cNvPr id="1" name=""/>
        <p:cNvGrpSpPr/>
        <p:nvPr/>
      </p:nvGrpSpPr>
      <p:grpSpPr>
        <a:xfrm>
          <a:off x="0" y="0"/>
          <a:ext cx="0" cy="0"/>
          <a:chOff x="0" y="0"/>
          <a:chExt cx="0" cy="0"/>
        </a:xfrm>
      </p:grpSpPr>
      <p:pic>
        <p:nvPicPr>
          <p:cNvPr id="3" name="2 Imagen"/>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ítulo y objetos">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s-ES" altLang="es-MX"/>
          </a:p>
        </p:txBody>
      </p:sp>
      <p:sp>
        <p:nvSpPr>
          <p:cNvPr id="3" name="Rectangle 5"/>
          <p:cNvSpPr>
            <a:spLocks noGrp="1" noChangeArrowheads="1"/>
          </p:cNvSpPr>
          <p:nvPr>
            <p:ph type="ftr" sz="quarter" idx="11"/>
          </p:nvPr>
        </p:nvSpPr>
        <p:spPr>
          <a:ln/>
        </p:spPr>
        <p:txBody>
          <a:bodyPr/>
          <a:lstStyle>
            <a:lvl1pPr>
              <a:defRPr/>
            </a:lvl1pPr>
          </a:lstStyle>
          <a:p>
            <a:pPr>
              <a:defRPr/>
            </a:pPr>
            <a:endParaRPr lang="es-ES" altLang="es-MX"/>
          </a:p>
        </p:txBody>
      </p:sp>
      <p:sp>
        <p:nvSpPr>
          <p:cNvPr id="4" name="Rectangle 6"/>
          <p:cNvSpPr>
            <a:spLocks noGrp="1" noChangeArrowheads="1"/>
          </p:cNvSpPr>
          <p:nvPr>
            <p:ph type="sldNum" sz="quarter" idx="12"/>
          </p:nvPr>
        </p:nvSpPr>
        <p:spPr>
          <a:ln/>
        </p:spPr>
        <p:txBody>
          <a:bodyPr/>
          <a:lstStyle>
            <a:lvl1pPr>
              <a:defRPr/>
            </a:lvl1pPr>
          </a:lstStyle>
          <a:p>
            <a:pPr>
              <a:defRPr/>
            </a:pPr>
            <a:fld id="{E8A9431D-0CF4-4059-9E11-B3BB079E5B5D}" type="slidenum">
              <a:rPr lang="es-ES" altLang="es-MX"/>
              <a:pPr>
                <a:defRPr/>
              </a:pPr>
              <a:t>‹Nº›</a:t>
            </a:fld>
            <a:endParaRPr lang="es-ES" altLang="es-MX"/>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Encabezado de sección">
    <p:spTree>
      <p:nvGrpSpPr>
        <p:cNvPr id="1" name=""/>
        <p:cNvGrpSpPr/>
        <p:nvPr/>
      </p:nvGrpSpPr>
      <p:grpSpPr>
        <a:xfrm>
          <a:off x="0" y="0"/>
          <a:ext cx="0" cy="0"/>
          <a:chOff x="0" y="0"/>
          <a:chExt cx="0" cy="0"/>
        </a:xfrm>
      </p:grpSpPr>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Rectangle 4"/>
          <p:cNvSpPr>
            <a:spLocks noGrp="1" noChangeArrowheads="1"/>
          </p:cNvSpPr>
          <p:nvPr>
            <p:ph type="dt" sz="half" idx="10"/>
          </p:nvPr>
        </p:nvSpPr>
        <p:spPr>
          <a:ln/>
        </p:spPr>
        <p:txBody>
          <a:bodyPr/>
          <a:lstStyle>
            <a:lvl1pPr>
              <a:defRPr/>
            </a:lvl1pPr>
          </a:lstStyle>
          <a:p>
            <a:pPr>
              <a:defRPr/>
            </a:pPr>
            <a:endParaRPr lang="es-ES" altLang="es-MX"/>
          </a:p>
        </p:txBody>
      </p:sp>
      <p:sp>
        <p:nvSpPr>
          <p:cNvPr id="6" name="Rectangle 5"/>
          <p:cNvSpPr>
            <a:spLocks noGrp="1" noChangeArrowheads="1"/>
          </p:cNvSpPr>
          <p:nvPr>
            <p:ph type="ftr" sz="quarter" idx="11"/>
          </p:nvPr>
        </p:nvSpPr>
        <p:spPr>
          <a:ln/>
        </p:spPr>
        <p:txBody>
          <a:bodyPr/>
          <a:lstStyle>
            <a:lvl1pPr>
              <a:defRPr/>
            </a:lvl1pPr>
          </a:lstStyle>
          <a:p>
            <a:pPr>
              <a:defRPr/>
            </a:pPr>
            <a:endParaRPr lang="es-ES" altLang="es-MX"/>
          </a:p>
        </p:txBody>
      </p:sp>
      <p:sp>
        <p:nvSpPr>
          <p:cNvPr id="7" name="Rectangle 6"/>
          <p:cNvSpPr>
            <a:spLocks noGrp="1" noChangeArrowheads="1"/>
          </p:cNvSpPr>
          <p:nvPr>
            <p:ph type="sldNum" sz="quarter" idx="12"/>
          </p:nvPr>
        </p:nvSpPr>
        <p:spPr>
          <a:ln/>
        </p:spPr>
        <p:txBody>
          <a:bodyPr/>
          <a:lstStyle>
            <a:lvl1pPr>
              <a:defRPr/>
            </a:lvl1pPr>
          </a:lstStyle>
          <a:p>
            <a:pPr>
              <a:defRPr/>
            </a:pPr>
            <a:fld id="{FBB02451-5E30-492A-A13A-6E3D4B487F5D}" type="slidenum">
              <a:rPr lang="es-ES" altLang="es-MX"/>
              <a:pPr>
                <a:defRPr/>
              </a:pPr>
              <a:t>‹Nº›</a:t>
            </a:fld>
            <a:endParaRPr lang="es-ES" altLang="es-MX"/>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Rectangle 4"/>
          <p:cNvSpPr>
            <a:spLocks noGrp="1" noChangeArrowheads="1"/>
          </p:cNvSpPr>
          <p:nvPr>
            <p:ph type="dt" sz="half" idx="10"/>
          </p:nvPr>
        </p:nvSpPr>
        <p:spPr>
          <a:ln/>
        </p:spPr>
        <p:txBody>
          <a:bodyPr/>
          <a:lstStyle>
            <a:lvl1pPr>
              <a:defRPr/>
            </a:lvl1pPr>
          </a:lstStyle>
          <a:p>
            <a:pPr>
              <a:defRPr/>
            </a:pPr>
            <a:endParaRPr lang="es-ES" altLang="es-MX"/>
          </a:p>
        </p:txBody>
      </p:sp>
      <p:sp>
        <p:nvSpPr>
          <p:cNvPr id="8" name="Rectangle 5"/>
          <p:cNvSpPr>
            <a:spLocks noGrp="1" noChangeArrowheads="1"/>
          </p:cNvSpPr>
          <p:nvPr>
            <p:ph type="ftr" sz="quarter" idx="11"/>
          </p:nvPr>
        </p:nvSpPr>
        <p:spPr>
          <a:ln/>
        </p:spPr>
        <p:txBody>
          <a:bodyPr/>
          <a:lstStyle>
            <a:lvl1pPr>
              <a:defRPr/>
            </a:lvl1pPr>
          </a:lstStyle>
          <a:p>
            <a:pPr>
              <a:defRPr/>
            </a:pPr>
            <a:endParaRPr lang="es-ES" altLang="es-MX"/>
          </a:p>
        </p:txBody>
      </p:sp>
      <p:sp>
        <p:nvSpPr>
          <p:cNvPr id="9" name="Rectangle 6"/>
          <p:cNvSpPr>
            <a:spLocks noGrp="1" noChangeArrowheads="1"/>
          </p:cNvSpPr>
          <p:nvPr>
            <p:ph type="sldNum" sz="quarter" idx="12"/>
          </p:nvPr>
        </p:nvSpPr>
        <p:spPr>
          <a:ln/>
        </p:spPr>
        <p:txBody>
          <a:bodyPr/>
          <a:lstStyle>
            <a:lvl1pPr>
              <a:defRPr/>
            </a:lvl1pPr>
          </a:lstStyle>
          <a:p>
            <a:pPr>
              <a:defRPr/>
            </a:pPr>
            <a:fld id="{54F76454-4C64-4155-A965-1B92826A16CC}" type="slidenum">
              <a:rPr lang="es-ES" altLang="es-MX"/>
              <a:pPr>
                <a:defRPr/>
              </a:pPr>
              <a:t>‹Nº›</a:t>
            </a:fld>
            <a:endParaRPr lang="es-ES" altLang="es-MX"/>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MX"/>
          </a:p>
        </p:txBody>
      </p:sp>
      <p:sp>
        <p:nvSpPr>
          <p:cNvPr id="3" name="Rectangle 4"/>
          <p:cNvSpPr>
            <a:spLocks noGrp="1" noChangeArrowheads="1"/>
          </p:cNvSpPr>
          <p:nvPr>
            <p:ph type="dt" sz="half" idx="10"/>
          </p:nvPr>
        </p:nvSpPr>
        <p:spPr>
          <a:ln/>
        </p:spPr>
        <p:txBody>
          <a:bodyPr/>
          <a:lstStyle>
            <a:lvl1pPr>
              <a:defRPr/>
            </a:lvl1pPr>
          </a:lstStyle>
          <a:p>
            <a:pPr>
              <a:defRPr/>
            </a:pPr>
            <a:endParaRPr lang="es-ES" altLang="es-MX"/>
          </a:p>
        </p:txBody>
      </p:sp>
      <p:sp>
        <p:nvSpPr>
          <p:cNvPr id="4" name="Rectangle 5"/>
          <p:cNvSpPr>
            <a:spLocks noGrp="1" noChangeArrowheads="1"/>
          </p:cNvSpPr>
          <p:nvPr>
            <p:ph type="ftr" sz="quarter" idx="11"/>
          </p:nvPr>
        </p:nvSpPr>
        <p:spPr>
          <a:ln/>
        </p:spPr>
        <p:txBody>
          <a:bodyPr/>
          <a:lstStyle>
            <a:lvl1pPr>
              <a:defRPr/>
            </a:lvl1pPr>
          </a:lstStyle>
          <a:p>
            <a:pPr>
              <a:defRPr/>
            </a:pPr>
            <a:endParaRPr lang="es-ES" altLang="es-MX"/>
          </a:p>
        </p:txBody>
      </p:sp>
      <p:sp>
        <p:nvSpPr>
          <p:cNvPr id="5" name="Rectangle 6"/>
          <p:cNvSpPr>
            <a:spLocks noGrp="1" noChangeArrowheads="1"/>
          </p:cNvSpPr>
          <p:nvPr>
            <p:ph type="sldNum" sz="quarter" idx="12"/>
          </p:nvPr>
        </p:nvSpPr>
        <p:spPr>
          <a:ln/>
        </p:spPr>
        <p:txBody>
          <a:bodyPr/>
          <a:lstStyle>
            <a:lvl1pPr>
              <a:defRPr/>
            </a:lvl1pPr>
          </a:lstStyle>
          <a:p>
            <a:pPr>
              <a:defRPr/>
            </a:pPr>
            <a:fld id="{C19D0BB2-301C-46CA-90D3-F6A7A7A1F1EF}" type="slidenum">
              <a:rPr lang="es-ES" altLang="es-MX"/>
              <a:pPr>
                <a:defRPr/>
              </a:pPr>
              <a:t>‹Nº›</a:t>
            </a:fld>
            <a:endParaRPr lang="es-ES" altLang="es-MX"/>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3" name="1 Marcador de fecha"/>
          <p:cNvSpPr>
            <a:spLocks noGrp="1"/>
          </p:cNvSpPr>
          <p:nvPr>
            <p:ph type="dt" sz="half" idx="10"/>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lvl1pPr>
          </a:lstStyle>
          <a:p>
            <a:pPr>
              <a:defRPr/>
            </a:pPr>
            <a:endParaRPr lang="es-ES" altLang="es-MX"/>
          </a:p>
        </p:txBody>
      </p:sp>
      <p:sp>
        <p:nvSpPr>
          <p:cNvPr id="4" name="2 Marcador de pie de página"/>
          <p:cNvSpPr>
            <a:spLocks noGrp="1"/>
          </p:cNvSpPr>
          <p:nvPr>
            <p:ph type="ftr" sz="quarter" idx="11"/>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lvl1pPr>
          </a:lstStyle>
          <a:p>
            <a:pPr>
              <a:defRPr/>
            </a:pPr>
            <a:endParaRPr lang="es-ES" altLang="es-MX"/>
          </a:p>
        </p:txBody>
      </p:sp>
      <p:sp>
        <p:nvSpPr>
          <p:cNvPr id="5" name="3 Marcador de número de diapositiva"/>
          <p:cNvSpPr>
            <a:spLocks noGrp="1"/>
          </p:cNvSpPr>
          <p:nvPr>
            <p:ph type="sldNum" sz="quarter" idx="12"/>
          </p:nvPr>
        </p:nvSpPr>
        <p:spPr>
          <a:xfrm>
            <a:off x="7029012" y="6579420"/>
            <a:ext cx="2133600" cy="476250"/>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lvl1pPr>
          </a:lstStyle>
          <a:p>
            <a:pPr>
              <a:defRPr/>
            </a:pPr>
            <a:fld id="{BDA04467-B3E3-4F66-B26F-44AC82804B85}" type="slidenum">
              <a:rPr lang="es-ES" altLang="es-MX"/>
              <a:pPr>
                <a:defRPr/>
              </a:pPr>
              <a:t>‹Nº›</a:t>
            </a:fld>
            <a:endParaRPr lang="es-ES" altLang="es-MX"/>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a:prstGeom prst="rect">
            <a:avLst/>
          </a:prstGeo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Rectangle 4"/>
          <p:cNvSpPr>
            <a:spLocks noGrp="1" noChangeArrowheads="1"/>
          </p:cNvSpPr>
          <p:nvPr>
            <p:ph type="dt" sz="half" idx="10"/>
          </p:nvPr>
        </p:nvSpPr>
        <p:spPr>
          <a:ln/>
        </p:spPr>
        <p:txBody>
          <a:bodyPr/>
          <a:lstStyle>
            <a:lvl1pPr>
              <a:defRPr/>
            </a:lvl1pPr>
          </a:lstStyle>
          <a:p>
            <a:pPr>
              <a:defRPr/>
            </a:pPr>
            <a:endParaRPr lang="es-ES" altLang="es-MX"/>
          </a:p>
        </p:txBody>
      </p:sp>
      <p:sp>
        <p:nvSpPr>
          <p:cNvPr id="6" name="Rectangle 5"/>
          <p:cNvSpPr>
            <a:spLocks noGrp="1" noChangeArrowheads="1"/>
          </p:cNvSpPr>
          <p:nvPr>
            <p:ph type="ftr" sz="quarter" idx="11"/>
          </p:nvPr>
        </p:nvSpPr>
        <p:spPr>
          <a:ln/>
        </p:spPr>
        <p:txBody>
          <a:bodyPr/>
          <a:lstStyle>
            <a:lvl1pPr>
              <a:defRPr/>
            </a:lvl1pPr>
          </a:lstStyle>
          <a:p>
            <a:pPr>
              <a:defRPr/>
            </a:pPr>
            <a:endParaRPr lang="es-ES" altLang="es-MX"/>
          </a:p>
        </p:txBody>
      </p:sp>
      <p:sp>
        <p:nvSpPr>
          <p:cNvPr id="7" name="Rectangle 6"/>
          <p:cNvSpPr>
            <a:spLocks noGrp="1" noChangeArrowheads="1"/>
          </p:cNvSpPr>
          <p:nvPr>
            <p:ph type="sldNum" sz="quarter" idx="12"/>
          </p:nvPr>
        </p:nvSpPr>
        <p:spPr>
          <a:ln/>
        </p:spPr>
        <p:txBody>
          <a:bodyPr/>
          <a:lstStyle>
            <a:lvl1pPr>
              <a:defRPr/>
            </a:lvl1pPr>
          </a:lstStyle>
          <a:p>
            <a:pPr>
              <a:defRPr/>
            </a:pPr>
            <a:fld id="{2DDF6862-621C-4C45-9625-950C58431B3C}" type="slidenum">
              <a:rPr lang="es-ES" altLang="es-MX"/>
              <a:pPr>
                <a:defRPr/>
              </a:pPr>
              <a:t>‹Nº›</a:t>
            </a:fld>
            <a:endParaRPr lang="es-ES" altLang="es-MX"/>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64"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a:defRPr/>
            </a:pPr>
            <a:endParaRPr lang="es-ES" altLang="es-MX"/>
          </a:p>
        </p:txBody>
      </p:sp>
      <p:sp>
        <p:nvSpPr>
          <p:cNvPr id="143365"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s-ES" altLang="es-MX"/>
          </a:p>
        </p:txBody>
      </p:sp>
      <p:sp>
        <p:nvSpPr>
          <p:cNvPr id="143366" name="Rectangle 6"/>
          <p:cNvSpPr>
            <a:spLocks noGrp="1" noChangeArrowheads="1"/>
          </p:cNvSpPr>
          <p:nvPr>
            <p:ph type="sldNum" sz="quarter" idx="4"/>
          </p:nvPr>
        </p:nvSpPr>
        <p:spPr bwMode="auto">
          <a:xfrm>
            <a:off x="7024688" y="6589713"/>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800">
                <a:latin typeface="Verdana" pitchFamily="34" charset="0"/>
              </a:defRPr>
            </a:lvl1pPr>
          </a:lstStyle>
          <a:p>
            <a:pPr>
              <a:defRPr/>
            </a:pPr>
            <a:fld id="{4862604A-FDAF-43E6-A58F-75FC2F6332BB}" type="slidenum">
              <a:rPr lang="es-ES" altLang="es-MX"/>
              <a:pPr>
                <a:defRPr/>
              </a:pPr>
              <a:t>‹Nº›</a:t>
            </a:fld>
            <a:endParaRPr lang="es-ES" altLang="es-MX"/>
          </a:p>
        </p:txBody>
      </p:sp>
      <p:sp>
        <p:nvSpPr>
          <p:cNvPr id="1029" name="Rectangle 18"/>
          <p:cNvSpPr>
            <a:spLocks noChangeArrowheads="1"/>
          </p:cNvSpPr>
          <p:nvPr userDrawn="1"/>
        </p:nvSpPr>
        <p:spPr bwMode="auto">
          <a:xfrm>
            <a:off x="0" y="6791325"/>
            <a:ext cx="9144000" cy="71438"/>
          </a:xfrm>
          <a:prstGeom prst="rect">
            <a:avLst/>
          </a:prstGeom>
          <a:gradFill rotWithShape="1">
            <a:gsLst>
              <a:gs pos="0">
                <a:srgbClr val="660033"/>
              </a:gs>
              <a:gs pos="100000">
                <a:srgbClr val="2F0018"/>
              </a:gs>
            </a:gsLst>
            <a:lin ang="0" scaled="1"/>
          </a:gradFill>
          <a:ln>
            <a:noFill/>
          </a:ln>
          <a:effectLst/>
          <a:extLst>
            <a:ext uri="{91240B29-F687-4F45-9708-019B960494DF}">
              <a14:hiddenLine xmlns:a14="http://schemas.microsoft.com/office/drawing/2010/main" w="12700" algn="ctr">
                <a:solidFill>
                  <a:srgbClr val="C0C0C0"/>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s-MX" altLang="es-MX" smtClean="0"/>
          </a:p>
        </p:txBody>
      </p:sp>
      <p:pic>
        <p:nvPicPr>
          <p:cNvPr id="10" name="9 Imagen" descr="fondos-04.jpg"/>
          <p:cNvPicPr>
            <a:picLocks noChangeAspect="1"/>
          </p:cNvPicPr>
          <p:nvPr userDrawn="1"/>
        </p:nvPicPr>
        <p:blipFill>
          <a:blip r:embed="rId14" cstate="print"/>
          <a:stretch>
            <a:fillRect/>
          </a:stretch>
        </p:blipFill>
        <p:spPr>
          <a:xfrm>
            <a:off x="0" y="0"/>
            <a:ext cx="9144000" cy="6858000"/>
          </a:xfrm>
          <a:prstGeom prst="rect">
            <a:avLst/>
          </a:prstGeom>
        </p:spPr>
      </p:pic>
    </p:spTree>
  </p:cSld>
  <p:clrMap bg1="lt1" tx1="dk1" bg2="lt2" tx2="dk2" accent1="accent1" accent2="accent2" accent3="accent3" accent4="accent4" accent5="accent5" accent6="accent6" hlink="hlink" folHlink="folHlink"/>
  <p:sldLayoutIdLst>
    <p:sldLayoutId id="2147483703" r:id="rId1"/>
    <p:sldLayoutId id="2147483705" r:id="rId2"/>
    <p:sldLayoutId id="2147483694" r:id="rId3"/>
    <p:sldLayoutId id="2147483695" r:id="rId4"/>
    <p:sldLayoutId id="2147483696" r:id="rId5"/>
    <p:sldLayoutId id="2147483697" r:id="rId6"/>
    <p:sldLayoutId id="2147483698" r:id="rId7"/>
    <p:sldLayoutId id="2147483704" r:id="rId8"/>
    <p:sldLayoutId id="2147483699" r:id="rId9"/>
    <p:sldLayoutId id="2147483700" r:id="rId10"/>
    <p:sldLayoutId id="2147483701" r:id="rId11"/>
    <p:sldLayoutId id="2147483702" r:id="rId12"/>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notesSlide" Target="../notesSlides/notesSlide10.xml"/><Relationship Id="rId1" Type="http://schemas.openxmlformats.org/officeDocument/2006/relationships/slideLayout" Target="../slideLayouts/slideLayout3.xml"/><Relationship Id="rId4" Type="http://schemas.openxmlformats.org/officeDocument/2006/relationships/chart" Target="../charts/chart13.xml"/></Relationships>
</file>

<file path=ppt/slides/_rels/slide11.xml.rels><?xml version="1.0" encoding="UTF-8" standalone="yes"?>
<Relationships xmlns="http://schemas.openxmlformats.org/package/2006/relationships"><Relationship Id="rId3" Type="http://schemas.openxmlformats.org/officeDocument/2006/relationships/chart" Target="../charts/chart14.xml"/><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chart" Target="../charts/chart15.xml"/><Relationship Id="rId2" Type="http://schemas.openxmlformats.org/officeDocument/2006/relationships/notesSlide" Target="../notesSlides/notesSlide12.xml"/><Relationship Id="rId1" Type="http://schemas.openxmlformats.org/officeDocument/2006/relationships/slideLayout" Target="../slideLayouts/slideLayout3.xml"/><Relationship Id="rId4" Type="http://schemas.openxmlformats.org/officeDocument/2006/relationships/chart" Target="../charts/chart16.xml"/></Relationships>
</file>

<file path=ppt/slides/_rels/slide13.xml.rels><?xml version="1.0" encoding="UTF-8" standalone="yes"?>
<Relationships xmlns="http://schemas.openxmlformats.org/package/2006/relationships"><Relationship Id="rId3" Type="http://schemas.openxmlformats.org/officeDocument/2006/relationships/chart" Target="../charts/chart17.xml"/><Relationship Id="rId2" Type="http://schemas.openxmlformats.org/officeDocument/2006/relationships/notesSlide" Target="../notesSlides/notesSlide13.xml"/><Relationship Id="rId1" Type="http://schemas.openxmlformats.org/officeDocument/2006/relationships/slideLayout" Target="../slideLayouts/slideLayout3.xml"/><Relationship Id="rId4" Type="http://schemas.openxmlformats.org/officeDocument/2006/relationships/chart" Target="../charts/chart18.xml"/></Relationships>
</file>

<file path=ppt/slides/_rels/slide14.xml.rels><?xml version="1.0" encoding="UTF-8" standalone="yes"?>
<Relationships xmlns="http://schemas.openxmlformats.org/package/2006/relationships"><Relationship Id="rId3" Type="http://schemas.openxmlformats.org/officeDocument/2006/relationships/chart" Target="../charts/chart19.xml"/><Relationship Id="rId2" Type="http://schemas.openxmlformats.org/officeDocument/2006/relationships/notesSlide" Target="../notesSlides/notesSlide14.xml"/><Relationship Id="rId1" Type="http://schemas.openxmlformats.org/officeDocument/2006/relationships/slideLayout" Target="../slideLayouts/slideLayout3.xml"/><Relationship Id="rId4" Type="http://schemas.openxmlformats.org/officeDocument/2006/relationships/chart" Target="../charts/chart20.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chart" Target="../charts/chart21.xml"/><Relationship Id="rId2" Type="http://schemas.openxmlformats.org/officeDocument/2006/relationships/notesSlide" Target="../notesSlides/notesSlide17.xml"/><Relationship Id="rId1" Type="http://schemas.openxmlformats.org/officeDocument/2006/relationships/slideLayout" Target="../slideLayouts/slideLayout3.xml"/><Relationship Id="rId4" Type="http://schemas.openxmlformats.org/officeDocument/2006/relationships/chart" Target="../charts/chart22.xml"/></Relationships>
</file>

<file path=ppt/slides/_rels/slide18.xml.rels><?xml version="1.0" encoding="UTF-8" standalone="yes"?>
<Relationships xmlns="http://schemas.openxmlformats.org/package/2006/relationships"><Relationship Id="rId3" Type="http://schemas.openxmlformats.org/officeDocument/2006/relationships/chart" Target="../charts/chart23.xml"/><Relationship Id="rId2" Type="http://schemas.openxmlformats.org/officeDocument/2006/relationships/notesSlide" Target="../notesSlides/notesSlide18.xml"/><Relationship Id="rId1" Type="http://schemas.openxmlformats.org/officeDocument/2006/relationships/slideLayout" Target="../slideLayouts/slideLayout3.xml"/><Relationship Id="rId4" Type="http://schemas.openxmlformats.org/officeDocument/2006/relationships/chart" Target="../charts/chart24.xml"/></Relationships>
</file>

<file path=ppt/slides/_rels/slide19.xml.rels><?xml version="1.0" encoding="UTF-8" standalone="yes"?>
<Relationships xmlns="http://schemas.openxmlformats.org/package/2006/relationships"><Relationship Id="rId3" Type="http://schemas.openxmlformats.org/officeDocument/2006/relationships/chart" Target="../charts/chart25.xml"/><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3.xml"/><Relationship Id="rId4" Type="http://schemas.openxmlformats.org/officeDocument/2006/relationships/chart" Target="../charts/chart2.xml"/></Relationships>
</file>

<file path=ppt/slides/_rels/slide20.xml.rels><?xml version="1.0" encoding="UTF-8" standalone="yes"?>
<Relationships xmlns="http://schemas.openxmlformats.org/package/2006/relationships"><Relationship Id="rId3" Type="http://schemas.openxmlformats.org/officeDocument/2006/relationships/chart" Target="../charts/chart26.xml"/><Relationship Id="rId2" Type="http://schemas.openxmlformats.org/officeDocument/2006/relationships/notesSlide" Target="../notesSlides/notesSlide20.xml"/><Relationship Id="rId1" Type="http://schemas.openxmlformats.org/officeDocument/2006/relationships/slideLayout" Target="../slideLayouts/slideLayout3.xml"/><Relationship Id="rId4" Type="http://schemas.openxmlformats.org/officeDocument/2006/relationships/chart" Target="../charts/chart27.xml"/></Relationships>
</file>

<file path=ppt/slides/_rels/slide21.xml.rels><?xml version="1.0" encoding="UTF-8" standalone="yes"?>
<Relationships xmlns="http://schemas.openxmlformats.org/package/2006/relationships"><Relationship Id="rId3" Type="http://schemas.openxmlformats.org/officeDocument/2006/relationships/chart" Target="../charts/chart28.xml"/><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3" Type="http://schemas.openxmlformats.org/officeDocument/2006/relationships/chart" Target="../charts/chart29.xml"/><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5.xml"/><Relationship Id="rId1" Type="http://schemas.openxmlformats.org/officeDocument/2006/relationships/slideLayout" Target="../slideLayouts/slideLayout3.xml"/><Relationship Id="rId4" Type="http://schemas.openxmlformats.org/officeDocument/2006/relationships/chart" Target="../charts/chart6.xml"/></Relationships>
</file>

<file path=ppt/slides/_rels/slide6.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9.xml"/><Relationship Id="rId1" Type="http://schemas.openxmlformats.org/officeDocument/2006/relationships/slideLayout" Target="../slideLayouts/slideLayout3.xml"/><Relationship Id="rId4" Type="http://schemas.openxmlformats.org/officeDocument/2006/relationships/chart" Target="../charts/char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2"/>
          <p:cNvSpPr txBox="1">
            <a:spLocks noChangeArrowheads="1"/>
          </p:cNvSpPr>
          <p:nvPr/>
        </p:nvSpPr>
        <p:spPr bwMode="auto">
          <a:xfrm>
            <a:off x="1151544" y="3158964"/>
            <a:ext cx="7380984"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bg2"/>
                  </a:outerShdw>
                </a:effectLst>
              </a14:hiddenEffects>
            </a:ext>
          </a:extLst>
        </p:spPr>
        <p:txBody>
          <a:bodyPr wrap="square">
            <a:spAutoFit/>
          </a:bodyPr>
          <a:lstStyle/>
          <a:p>
            <a:pPr algn="ctr" eaLnBrk="0" hangingPunct="0">
              <a:defRPr/>
            </a:pPr>
            <a:r>
              <a:rPr lang="es-MX" sz="3600" b="1" dirty="0" smtClean="0">
                <a:latin typeface="Tw Cen MT" pitchFamily="34" charset="0"/>
              </a:rPr>
              <a:t>“Percepción de la transparencia”</a:t>
            </a:r>
            <a:endParaRPr lang="es-ES_tradnl" altLang="es-MX" sz="3600" b="1" dirty="0">
              <a:latin typeface="Tw Cen MT" pitchFamily="34" charset="0"/>
              <a:ea typeface="+mj-ea"/>
              <a:cs typeface="+mj-cs"/>
            </a:endParaRPr>
          </a:p>
        </p:txBody>
      </p:sp>
      <p:pic>
        <p:nvPicPr>
          <p:cNvPr id="75780" name="Picture 4" descr="https://encrypted-tbn1.gstatic.com/images?q=tbn:ANd9GcRciwHJWjncCQUZM3VTfEujckX8ZSTEUjZ2Y1pUCjpHuus1YMK5"/>
          <p:cNvPicPr>
            <a:picLocks noChangeAspect="1" noChangeArrowheads="1"/>
          </p:cNvPicPr>
          <p:nvPr/>
        </p:nvPicPr>
        <p:blipFill>
          <a:blip r:embed="rId3" cstate="print"/>
          <a:srcRect/>
          <a:stretch>
            <a:fillRect/>
          </a:stretch>
        </p:blipFill>
        <p:spPr bwMode="auto">
          <a:xfrm>
            <a:off x="881508" y="278580"/>
            <a:ext cx="1375023" cy="1710228"/>
          </a:xfrm>
          <a:prstGeom prst="rect">
            <a:avLst/>
          </a:prstGeom>
          <a:noFill/>
        </p:spPr>
      </p:pic>
      <p:sp>
        <p:nvSpPr>
          <p:cNvPr id="2" name="Rectángulo 1"/>
          <p:cNvSpPr/>
          <p:nvPr/>
        </p:nvSpPr>
        <p:spPr bwMode="auto">
          <a:xfrm>
            <a:off x="2256531" y="998676"/>
            <a:ext cx="1595373" cy="2070276"/>
          </a:xfrm>
          <a:prstGeom prst="rect">
            <a:avLst/>
          </a:prstGeom>
          <a:solidFill>
            <a:schemeClr val="bg1"/>
          </a:solidFill>
          <a:ln w="12700" cap="sq" cmpd="sng" algn="ctr">
            <a:noFill/>
            <a:prstDash val="solid"/>
            <a:round/>
            <a:headEnd type="none" w="sm" len="sm"/>
            <a:tailEnd type="none" w="sm" len="sm"/>
          </a:ln>
          <a:effectLs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MX" sz="1800" b="0" i="0" u="none" strike="noStrike" cap="none" normalizeH="0" baseline="0" smtClean="0">
              <a:ln>
                <a:noFill/>
              </a:ln>
              <a:solidFill>
                <a:schemeClr val="tx1"/>
              </a:solidFill>
              <a:effectLst/>
              <a:latin typeface="Arial" charset="0"/>
            </a:endParaRPr>
          </a:p>
        </p:txBody>
      </p:sp>
      <p:sp>
        <p:nvSpPr>
          <p:cNvPr id="5" name="Rectángulo 4"/>
          <p:cNvSpPr/>
          <p:nvPr/>
        </p:nvSpPr>
        <p:spPr bwMode="auto">
          <a:xfrm>
            <a:off x="1028874" y="1988808"/>
            <a:ext cx="1595373" cy="2070276"/>
          </a:xfrm>
          <a:prstGeom prst="rect">
            <a:avLst/>
          </a:prstGeom>
          <a:solidFill>
            <a:schemeClr val="bg1"/>
          </a:solidFill>
          <a:ln w="12700" cap="sq" cmpd="sng" algn="ctr">
            <a:noFill/>
            <a:prstDash val="solid"/>
            <a:round/>
            <a:headEnd type="none" w="sm" len="sm"/>
            <a:tailEnd type="none" w="sm" len="sm"/>
          </a:ln>
          <a:effectLs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MX" sz="1800" b="0" i="0" u="none" strike="noStrike" cap="none" normalizeH="0" baseline="0" smtClean="0">
              <a:ln>
                <a:noFill/>
              </a:ln>
              <a:solidFill>
                <a:schemeClr val="tx1"/>
              </a:solidFill>
              <a:effectLst/>
              <a:latin typeface="Arial"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CuadroTexto"/>
          <p:cNvSpPr txBox="1"/>
          <p:nvPr/>
        </p:nvSpPr>
        <p:spPr>
          <a:xfrm>
            <a:off x="829596" y="908664"/>
            <a:ext cx="7432896" cy="584775"/>
          </a:xfrm>
          <a:prstGeom prst="rect">
            <a:avLst/>
          </a:prstGeom>
          <a:noFill/>
        </p:spPr>
        <p:txBody>
          <a:bodyPr wrap="square" rtlCol="0">
            <a:spAutoFit/>
          </a:bodyPr>
          <a:lstStyle/>
          <a:p>
            <a:pPr algn="ctr"/>
            <a:r>
              <a:rPr lang="es-MX" sz="1600" b="1" dirty="0" smtClean="0">
                <a:latin typeface="Tw Cen MT" pitchFamily="34" charset="0"/>
              </a:rPr>
              <a:t>¿Usted conoce o ha escuchado hablar del Instituto Federal de Acceso a la Información Pública: IFAI?</a:t>
            </a:r>
            <a:endParaRPr lang="en-US" sz="1600" dirty="0">
              <a:latin typeface="Tw Cen MT" pitchFamily="34" charset="0"/>
            </a:endParaRPr>
          </a:p>
        </p:txBody>
      </p:sp>
      <p:sp>
        <p:nvSpPr>
          <p:cNvPr id="7" name="6 CuadroTexto"/>
          <p:cNvSpPr txBox="1"/>
          <p:nvPr/>
        </p:nvSpPr>
        <p:spPr>
          <a:xfrm>
            <a:off x="406048" y="2711830"/>
            <a:ext cx="3960528" cy="584775"/>
          </a:xfrm>
          <a:prstGeom prst="rect">
            <a:avLst/>
          </a:prstGeom>
          <a:noFill/>
        </p:spPr>
        <p:txBody>
          <a:bodyPr wrap="square" rtlCol="0">
            <a:spAutoFit/>
          </a:bodyPr>
          <a:lstStyle/>
          <a:p>
            <a:pPr algn="ctr"/>
            <a:r>
              <a:rPr lang="es-MX" sz="1600" b="1" dirty="0" smtClean="0">
                <a:latin typeface="Tw Cen MT" pitchFamily="34" charset="0"/>
              </a:rPr>
              <a:t>¿Qué es lo que hace el Instituto Federal de Acceso a la Información Pública (IFAI)? </a:t>
            </a:r>
            <a:endParaRPr lang="en-US" sz="1600" b="1" dirty="0">
              <a:latin typeface="Tw Cen MT" pitchFamily="34" charset="0"/>
            </a:endParaRPr>
          </a:p>
        </p:txBody>
      </p:sp>
      <p:sp>
        <p:nvSpPr>
          <p:cNvPr id="5" name="4 CuadroTexto"/>
          <p:cNvSpPr txBox="1"/>
          <p:nvPr/>
        </p:nvSpPr>
        <p:spPr>
          <a:xfrm>
            <a:off x="4622800" y="2711830"/>
            <a:ext cx="4230564" cy="1077218"/>
          </a:xfrm>
          <a:prstGeom prst="rect">
            <a:avLst/>
          </a:prstGeom>
          <a:noFill/>
        </p:spPr>
        <p:txBody>
          <a:bodyPr wrap="square" rtlCol="0">
            <a:spAutoFit/>
          </a:bodyPr>
          <a:lstStyle/>
          <a:p>
            <a:pPr algn="ctr"/>
            <a:r>
              <a:rPr lang="es-MX" sz="1600" b="1" dirty="0" smtClean="0">
                <a:latin typeface="Tw Cen MT" pitchFamily="34" charset="0"/>
              </a:rPr>
              <a:t>En general, ¿la opinión que usted tiene del IFAI es favorable, regular, desfavorable, o no cuenta con suficiente información como para dar una opinión sobre ese Instituto?</a:t>
            </a:r>
            <a:endParaRPr lang="en-US" sz="1600" b="1" dirty="0">
              <a:latin typeface="Tw Cen MT" pitchFamily="34" charset="0"/>
            </a:endParaRPr>
          </a:p>
        </p:txBody>
      </p:sp>
      <p:graphicFrame>
        <p:nvGraphicFramePr>
          <p:cNvPr id="8" name="7 Gráfico"/>
          <p:cNvGraphicFramePr/>
          <p:nvPr/>
        </p:nvGraphicFramePr>
        <p:xfrm>
          <a:off x="1691616" y="1448736"/>
          <a:ext cx="5760768" cy="990907"/>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1" name="10 Gráfico"/>
          <p:cNvGraphicFramePr/>
          <p:nvPr/>
        </p:nvGraphicFramePr>
        <p:xfrm>
          <a:off x="4752024" y="3879558"/>
          <a:ext cx="4050540" cy="2879886"/>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3" name="12 Tabla"/>
          <p:cNvGraphicFramePr>
            <a:graphicFrameLocks noGrp="1"/>
          </p:cNvGraphicFramePr>
          <p:nvPr/>
        </p:nvGraphicFramePr>
        <p:xfrm>
          <a:off x="431448" y="3638574"/>
          <a:ext cx="4050540" cy="2670810"/>
        </p:xfrm>
        <a:graphic>
          <a:graphicData uri="http://schemas.openxmlformats.org/drawingml/2006/table">
            <a:tbl>
              <a:tblPr/>
              <a:tblGrid>
                <a:gridCol w="3499484"/>
                <a:gridCol w="551056"/>
              </a:tblGrid>
              <a:tr h="171450">
                <a:tc>
                  <a:txBody>
                    <a:bodyPr/>
                    <a:lstStyle/>
                    <a:p>
                      <a:pPr algn="l" rtl="0" fontAlgn="b"/>
                      <a:r>
                        <a:rPr lang="es-MX" sz="1300" b="0" i="0" u="none" strike="noStrike" dirty="0">
                          <a:solidFill>
                            <a:srgbClr val="000000"/>
                          </a:solidFill>
                          <a:latin typeface="Tw Cen MT"/>
                        </a:rPr>
                        <a:t> </a:t>
                      </a:r>
                    </a:p>
                  </a:txBody>
                  <a:tcPr marL="72000"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C8C93"/>
                    </a:solidFill>
                  </a:tcPr>
                </a:tc>
                <a:tc>
                  <a:txBody>
                    <a:bodyPr/>
                    <a:lstStyle/>
                    <a:p>
                      <a:pPr algn="ctr" rtl="0" fontAlgn="ctr"/>
                      <a:r>
                        <a:rPr lang="es-MX" sz="1300" b="0" i="0" u="none" strike="noStrike" dirty="0">
                          <a:solidFill>
                            <a:srgbClr val="000000"/>
                          </a:solidFill>
                          <a:latin typeface="Tw Cen MT"/>
                        </a:rPr>
                        <a:t>%</a:t>
                      </a:r>
                    </a:p>
                  </a:txBody>
                  <a:tcPr marL="72000"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C8C93"/>
                    </a:solidFill>
                  </a:tcPr>
                </a:tc>
              </a:tr>
              <a:tr h="171450">
                <a:tc>
                  <a:txBody>
                    <a:bodyPr/>
                    <a:lstStyle/>
                    <a:p>
                      <a:pPr algn="l" fontAlgn="ctr"/>
                      <a:r>
                        <a:rPr lang="es-MX" sz="1300" b="0" i="0" u="none" strike="noStrike" dirty="0">
                          <a:solidFill>
                            <a:srgbClr val="000000"/>
                          </a:solidFill>
                          <a:latin typeface="Tw Cen MT"/>
                        </a:rPr>
                        <a:t>Proteger los datos personales</a:t>
                      </a:r>
                    </a:p>
                  </a:txBody>
                  <a:tcPr marL="72000"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MX" sz="1300" b="0" i="0" u="none" strike="noStrike" dirty="0">
                          <a:solidFill>
                            <a:srgbClr val="000000"/>
                          </a:solidFill>
                          <a:latin typeface="Tw Cen MT"/>
                        </a:rPr>
                        <a:t>40</a:t>
                      </a:r>
                    </a:p>
                  </a:txBody>
                  <a:tcPr marL="72000"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1450">
                <a:tc>
                  <a:txBody>
                    <a:bodyPr/>
                    <a:lstStyle/>
                    <a:p>
                      <a:pPr algn="l" fontAlgn="ctr"/>
                      <a:r>
                        <a:rPr lang="es-MX" sz="1300" b="0" i="0" u="none" strike="noStrike" dirty="0">
                          <a:solidFill>
                            <a:srgbClr val="000000"/>
                          </a:solidFill>
                          <a:latin typeface="Tw Cen MT"/>
                        </a:rPr>
                        <a:t>Fomenta la transparencia en el gobierno</a:t>
                      </a:r>
                    </a:p>
                  </a:txBody>
                  <a:tcPr marL="72000"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MX" sz="1300" b="0" i="0" u="none" strike="noStrike" dirty="0">
                          <a:solidFill>
                            <a:srgbClr val="000000"/>
                          </a:solidFill>
                          <a:latin typeface="Tw Cen MT"/>
                        </a:rPr>
                        <a:t>16</a:t>
                      </a:r>
                    </a:p>
                  </a:txBody>
                  <a:tcPr marL="72000"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1450">
                <a:tc>
                  <a:txBody>
                    <a:bodyPr/>
                    <a:lstStyle/>
                    <a:p>
                      <a:pPr algn="l" fontAlgn="ctr"/>
                      <a:r>
                        <a:rPr lang="es-MX" sz="1300" b="0" i="0" u="none" strike="noStrike" dirty="0">
                          <a:solidFill>
                            <a:srgbClr val="000000"/>
                          </a:solidFill>
                          <a:latin typeface="Tw Cen MT"/>
                        </a:rPr>
                        <a:t>Dar informes sobre lo que solicitan los ciudadanos sobre el gasto público</a:t>
                      </a:r>
                    </a:p>
                  </a:txBody>
                  <a:tcPr marL="72000"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MX" sz="1300" b="0" i="0" u="none" strike="noStrike" dirty="0">
                          <a:solidFill>
                            <a:srgbClr val="000000"/>
                          </a:solidFill>
                          <a:latin typeface="Tw Cen MT"/>
                        </a:rPr>
                        <a:t>9</a:t>
                      </a:r>
                    </a:p>
                  </a:txBody>
                  <a:tcPr marL="72000"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1450">
                <a:tc>
                  <a:txBody>
                    <a:bodyPr/>
                    <a:lstStyle/>
                    <a:p>
                      <a:pPr algn="l" fontAlgn="ctr"/>
                      <a:r>
                        <a:rPr lang="es-MX" sz="1300" b="0" i="0" u="none" strike="noStrike" dirty="0">
                          <a:solidFill>
                            <a:srgbClr val="000000"/>
                          </a:solidFill>
                          <a:latin typeface="Tw Cen MT"/>
                        </a:rPr>
                        <a:t>Dar transparencia sobre el trabajo y los bienes materiales de los servidores públicos</a:t>
                      </a:r>
                    </a:p>
                  </a:txBody>
                  <a:tcPr marL="72000"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MX" sz="1300" b="0" i="0" u="none" strike="noStrike" dirty="0">
                          <a:solidFill>
                            <a:srgbClr val="000000"/>
                          </a:solidFill>
                          <a:latin typeface="Tw Cen MT"/>
                        </a:rPr>
                        <a:t>4</a:t>
                      </a:r>
                    </a:p>
                  </a:txBody>
                  <a:tcPr marL="72000"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1450">
                <a:tc>
                  <a:txBody>
                    <a:bodyPr/>
                    <a:lstStyle/>
                    <a:p>
                      <a:pPr algn="l" fontAlgn="ctr"/>
                      <a:r>
                        <a:rPr lang="es-MX" sz="1300" b="0" i="0" u="none" strike="noStrike" dirty="0">
                          <a:solidFill>
                            <a:srgbClr val="000000"/>
                          </a:solidFill>
                          <a:latin typeface="Tw Cen MT"/>
                        </a:rPr>
                        <a:t>Se encarga de sancionar a empresas que den datos o información privada</a:t>
                      </a:r>
                    </a:p>
                  </a:txBody>
                  <a:tcPr marL="72000"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MX" sz="1300" b="0" i="0" u="none" strike="noStrike" dirty="0">
                          <a:solidFill>
                            <a:srgbClr val="000000"/>
                          </a:solidFill>
                          <a:latin typeface="Tw Cen MT"/>
                        </a:rPr>
                        <a:t>2</a:t>
                      </a:r>
                    </a:p>
                  </a:txBody>
                  <a:tcPr marL="72000"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1450">
                <a:tc>
                  <a:txBody>
                    <a:bodyPr/>
                    <a:lstStyle/>
                    <a:p>
                      <a:pPr algn="l" fontAlgn="ctr"/>
                      <a:r>
                        <a:rPr lang="es-MX" sz="1300" b="0" i="0" u="none" strike="noStrike" dirty="0">
                          <a:solidFill>
                            <a:srgbClr val="000000"/>
                          </a:solidFill>
                          <a:latin typeface="Tw Cen MT"/>
                        </a:rPr>
                        <a:t>Da publicidad a la información</a:t>
                      </a:r>
                    </a:p>
                  </a:txBody>
                  <a:tcPr marL="72000"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MX" sz="1300" b="0" i="0" u="none" strike="noStrike" dirty="0">
                          <a:solidFill>
                            <a:srgbClr val="000000"/>
                          </a:solidFill>
                          <a:latin typeface="Tw Cen MT"/>
                        </a:rPr>
                        <a:t>1</a:t>
                      </a:r>
                    </a:p>
                  </a:txBody>
                  <a:tcPr marL="72000"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1450">
                <a:tc>
                  <a:txBody>
                    <a:bodyPr/>
                    <a:lstStyle/>
                    <a:p>
                      <a:pPr algn="l" fontAlgn="ctr"/>
                      <a:r>
                        <a:rPr lang="es-MX" sz="1300" b="0" i="0" u="none" strike="noStrike" dirty="0">
                          <a:solidFill>
                            <a:srgbClr val="000000"/>
                          </a:solidFill>
                          <a:latin typeface="Tw Cen MT"/>
                        </a:rPr>
                        <a:t>Garantiza el acceso a la información</a:t>
                      </a:r>
                    </a:p>
                  </a:txBody>
                  <a:tcPr marL="72000"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MX" sz="1300" b="0" i="0" u="none" strike="noStrike" dirty="0">
                          <a:solidFill>
                            <a:srgbClr val="000000"/>
                          </a:solidFill>
                          <a:latin typeface="Tw Cen MT"/>
                        </a:rPr>
                        <a:t>1</a:t>
                      </a:r>
                    </a:p>
                  </a:txBody>
                  <a:tcPr marL="72000"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1450">
                <a:tc>
                  <a:txBody>
                    <a:bodyPr/>
                    <a:lstStyle/>
                    <a:p>
                      <a:pPr algn="l" fontAlgn="ctr"/>
                      <a:r>
                        <a:rPr lang="es-MX" sz="1300" b="0" i="0" u="none" strike="noStrike" dirty="0">
                          <a:solidFill>
                            <a:srgbClr val="000000"/>
                          </a:solidFill>
                          <a:latin typeface="Tw Cen MT"/>
                        </a:rPr>
                        <a:t>Regula las leyes de protección de datos</a:t>
                      </a:r>
                    </a:p>
                  </a:txBody>
                  <a:tcPr marL="72000"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MX" sz="1300" b="0" i="0" u="none" strike="noStrike" dirty="0">
                          <a:solidFill>
                            <a:srgbClr val="000000"/>
                          </a:solidFill>
                          <a:latin typeface="Tw Cen MT"/>
                        </a:rPr>
                        <a:t>1</a:t>
                      </a:r>
                    </a:p>
                  </a:txBody>
                  <a:tcPr marL="72000"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1450">
                <a:tc>
                  <a:txBody>
                    <a:bodyPr/>
                    <a:lstStyle/>
                    <a:p>
                      <a:pPr algn="l" fontAlgn="ctr"/>
                      <a:r>
                        <a:rPr lang="es-MX" sz="1300" b="0" i="0" u="none" strike="noStrike">
                          <a:solidFill>
                            <a:srgbClr val="000000"/>
                          </a:solidFill>
                          <a:latin typeface="Tw Cen MT"/>
                        </a:rPr>
                        <a:t>Ns/Nc</a:t>
                      </a:r>
                    </a:p>
                  </a:txBody>
                  <a:tcPr marL="72000"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MX" sz="1300" b="0" i="0" u="none" strike="noStrike" dirty="0">
                          <a:solidFill>
                            <a:srgbClr val="000000"/>
                          </a:solidFill>
                          <a:latin typeface="Tw Cen MT"/>
                        </a:rPr>
                        <a:t>26</a:t>
                      </a:r>
                    </a:p>
                  </a:txBody>
                  <a:tcPr marL="72000"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14" name="13 Rectángulo"/>
          <p:cNvSpPr/>
          <p:nvPr/>
        </p:nvSpPr>
        <p:spPr>
          <a:xfrm>
            <a:off x="1685143" y="2401127"/>
            <a:ext cx="5767241" cy="307777"/>
          </a:xfrm>
          <a:prstGeom prst="rect">
            <a:avLst/>
          </a:prstGeom>
        </p:spPr>
        <p:txBody>
          <a:bodyPr wrap="square">
            <a:spAutoFit/>
          </a:bodyPr>
          <a:lstStyle/>
          <a:p>
            <a:pPr lvl="0" algn="ctr"/>
            <a:r>
              <a:rPr lang="es-MX" sz="1400" dirty="0" smtClean="0">
                <a:solidFill>
                  <a:srgbClr val="000000"/>
                </a:solidFill>
                <a:latin typeface="Tw Cen MT" pitchFamily="34" charset="0"/>
              </a:rPr>
              <a:t>(SÓLO PARA EL 52% QUE CONOCE O HA ESCUCHADO HABLAR DEL IFAI)</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CuadroTexto"/>
          <p:cNvSpPr txBox="1"/>
          <p:nvPr/>
        </p:nvSpPr>
        <p:spPr>
          <a:xfrm>
            <a:off x="289524" y="1538748"/>
            <a:ext cx="4230564" cy="1077218"/>
          </a:xfrm>
          <a:prstGeom prst="rect">
            <a:avLst/>
          </a:prstGeom>
          <a:noFill/>
        </p:spPr>
        <p:txBody>
          <a:bodyPr wrap="square" rtlCol="0">
            <a:spAutoFit/>
          </a:bodyPr>
          <a:lstStyle/>
          <a:p>
            <a:pPr algn="ctr"/>
            <a:r>
              <a:rPr lang="es-MX" sz="1600" b="1" dirty="0" smtClean="0">
                <a:latin typeface="Tw Cen MT" pitchFamily="34" charset="0"/>
              </a:rPr>
              <a:t>Regresando al Distrito Federal, ¿usted conoce o ha escuchado hablar del Instituto de Acceso a la Información Pública y Protección de Datos Personales del Distrito Federal: INFODF?</a:t>
            </a:r>
            <a:endParaRPr lang="en-US" sz="1600" dirty="0">
              <a:latin typeface="Tw Cen MT" pitchFamily="34" charset="0"/>
            </a:endParaRPr>
          </a:p>
        </p:txBody>
      </p:sp>
      <p:graphicFrame>
        <p:nvGraphicFramePr>
          <p:cNvPr id="11" name="10 Gráfico"/>
          <p:cNvGraphicFramePr/>
          <p:nvPr/>
        </p:nvGraphicFramePr>
        <p:xfrm>
          <a:off x="431448" y="2619375"/>
          <a:ext cx="3870516" cy="3689350"/>
        </p:xfrm>
        <a:graphic>
          <a:graphicData uri="http://schemas.openxmlformats.org/drawingml/2006/chart">
            <c:chart xmlns:c="http://schemas.openxmlformats.org/drawingml/2006/chart" xmlns:r="http://schemas.openxmlformats.org/officeDocument/2006/relationships" r:id="rId3"/>
          </a:graphicData>
        </a:graphic>
      </p:graphicFrame>
      <p:sp>
        <p:nvSpPr>
          <p:cNvPr id="7" name="6 CuadroTexto"/>
          <p:cNvSpPr txBox="1"/>
          <p:nvPr/>
        </p:nvSpPr>
        <p:spPr>
          <a:xfrm>
            <a:off x="4662012" y="1538748"/>
            <a:ext cx="4230564" cy="1261884"/>
          </a:xfrm>
          <a:prstGeom prst="rect">
            <a:avLst/>
          </a:prstGeom>
          <a:noFill/>
        </p:spPr>
        <p:txBody>
          <a:bodyPr wrap="square" rtlCol="0">
            <a:spAutoFit/>
          </a:bodyPr>
          <a:lstStyle/>
          <a:p>
            <a:pPr algn="ctr"/>
            <a:r>
              <a:rPr lang="es-MX" sz="1400" dirty="0" smtClean="0">
                <a:latin typeface="Tw Cen MT" pitchFamily="34" charset="0"/>
              </a:rPr>
              <a:t>(SÓLO PARA EL 18% QUE CONOCEN O HAN ESCUCHANDO HABLAR DEL INFODF)</a:t>
            </a:r>
          </a:p>
          <a:p>
            <a:pPr algn="ctr"/>
            <a:r>
              <a:rPr lang="es-MX" sz="1600" b="1" dirty="0" smtClean="0">
                <a:latin typeface="Tw Cen MT" pitchFamily="34" charset="0"/>
              </a:rPr>
              <a:t>¿Qué es lo que hace el Instituto de Acceso a la Información Pública y Protección de Datos Personales del Distrito Federal (INFODF)?</a:t>
            </a:r>
            <a:endParaRPr lang="en-US" sz="1600" dirty="0">
              <a:latin typeface="Tw Cen MT" pitchFamily="34" charset="0"/>
            </a:endParaRPr>
          </a:p>
        </p:txBody>
      </p:sp>
      <p:graphicFrame>
        <p:nvGraphicFramePr>
          <p:cNvPr id="8" name="7 Tabla"/>
          <p:cNvGraphicFramePr>
            <a:graphicFrameLocks noGrp="1"/>
          </p:cNvGraphicFramePr>
          <p:nvPr/>
        </p:nvGraphicFramePr>
        <p:xfrm>
          <a:off x="4752024" y="3248976"/>
          <a:ext cx="3870516" cy="2658954"/>
        </p:xfrm>
        <a:graphic>
          <a:graphicData uri="http://schemas.openxmlformats.org/drawingml/2006/table">
            <a:tbl>
              <a:tblPr/>
              <a:tblGrid>
                <a:gridCol w="3343951"/>
                <a:gridCol w="526565"/>
              </a:tblGrid>
              <a:tr h="270808">
                <a:tc>
                  <a:txBody>
                    <a:bodyPr/>
                    <a:lstStyle/>
                    <a:p>
                      <a:pPr algn="l" rtl="0" fontAlgn="b"/>
                      <a:r>
                        <a:rPr lang="es-MX" sz="1300" b="0" i="0" u="none" strike="noStrike" dirty="0">
                          <a:solidFill>
                            <a:srgbClr val="000000"/>
                          </a:solidFill>
                          <a:latin typeface="Tw Cen MT"/>
                        </a:rPr>
                        <a:t> </a:t>
                      </a:r>
                    </a:p>
                  </a:txBody>
                  <a:tcPr marL="72000"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C8C93"/>
                    </a:solidFill>
                  </a:tcPr>
                </a:tc>
                <a:tc>
                  <a:txBody>
                    <a:bodyPr/>
                    <a:lstStyle/>
                    <a:p>
                      <a:pPr algn="ctr" rtl="0" fontAlgn="ctr"/>
                      <a:r>
                        <a:rPr lang="es-MX" sz="1300" b="0" i="0" u="none" strike="noStrike" dirty="0">
                          <a:solidFill>
                            <a:srgbClr val="000000"/>
                          </a:solidFill>
                          <a:latin typeface="Tw Cen MT"/>
                        </a:rPr>
                        <a:t>%</a:t>
                      </a:r>
                    </a:p>
                  </a:txBody>
                  <a:tcPr marL="72000"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C8C93"/>
                    </a:solidFill>
                  </a:tcPr>
                </a:tc>
              </a:tr>
              <a:tr h="529193">
                <a:tc>
                  <a:txBody>
                    <a:bodyPr/>
                    <a:lstStyle/>
                    <a:p>
                      <a:pPr algn="l" fontAlgn="b"/>
                      <a:r>
                        <a:rPr lang="es-MX" sz="1300" b="0" i="0" u="none" strike="noStrike" dirty="0">
                          <a:latin typeface="Tw Cen MT" pitchFamily="34" charset="0"/>
                        </a:rPr>
                        <a:t>Proteger datos personales de los ciudadanos del Distrito Federal y área conurbada</a:t>
                      </a:r>
                    </a:p>
                  </a:txBody>
                  <a:tcPr marL="72000"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1300" b="0" i="0" u="none" strike="noStrike">
                          <a:latin typeface="Tw Cen MT" pitchFamily="34" charset="0"/>
                        </a:rPr>
                        <a:t>54</a:t>
                      </a:r>
                    </a:p>
                  </a:txBody>
                  <a:tcPr marL="72000"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31115">
                <a:tc>
                  <a:txBody>
                    <a:bodyPr/>
                    <a:lstStyle/>
                    <a:p>
                      <a:pPr algn="l" fontAlgn="b"/>
                      <a:r>
                        <a:rPr lang="es-MX" sz="1300" b="0" i="0" u="none" strike="noStrike" dirty="0">
                          <a:latin typeface="Tw Cen MT" pitchFamily="34" charset="0"/>
                        </a:rPr>
                        <a:t>Dar información de gastos del gobierno</a:t>
                      </a:r>
                    </a:p>
                  </a:txBody>
                  <a:tcPr marL="72000"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1300" b="0" i="0" u="none" strike="noStrike" dirty="0">
                          <a:latin typeface="Tw Cen MT" pitchFamily="34" charset="0"/>
                        </a:rPr>
                        <a:t>10</a:t>
                      </a:r>
                    </a:p>
                  </a:txBody>
                  <a:tcPr marL="72000"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60048">
                <a:tc>
                  <a:txBody>
                    <a:bodyPr/>
                    <a:lstStyle/>
                    <a:p>
                      <a:pPr algn="l" fontAlgn="b"/>
                      <a:r>
                        <a:rPr lang="es-MX" sz="1300" b="0" i="0" u="none" strike="noStrike" dirty="0">
                          <a:latin typeface="Tw Cen MT" pitchFamily="34" charset="0"/>
                        </a:rPr>
                        <a:t>Dar información de los trabajos que realiza el gobierno</a:t>
                      </a:r>
                    </a:p>
                  </a:txBody>
                  <a:tcPr marL="72000"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1300" b="0" i="0" u="none" strike="noStrike" dirty="0">
                          <a:latin typeface="Tw Cen MT" pitchFamily="34" charset="0"/>
                        </a:rPr>
                        <a:t>3</a:t>
                      </a:r>
                    </a:p>
                  </a:txBody>
                  <a:tcPr marL="72000"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04343">
                <a:tc>
                  <a:txBody>
                    <a:bodyPr/>
                    <a:lstStyle/>
                    <a:p>
                      <a:pPr algn="l" fontAlgn="b"/>
                      <a:r>
                        <a:rPr lang="es-MX" sz="1300" b="0" i="0" u="none" strike="noStrike" dirty="0">
                          <a:latin typeface="Tw Cen MT" pitchFamily="34" charset="0"/>
                        </a:rPr>
                        <a:t>Administrar la información referente al Distrito Federal</a:t>
                      </a:r>
                    </a:p>
                  </a:txBody>
                  <a:tcPr marL="72000"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1300" b="0" i="0" u="none" strike="noStrike" dirty="0">
                          <a:latin typeface="Tw Cen MT" pitchFamily="34" charset="0"/>
                        </a:rPr>
                        <a:t>2</a:t>
                      </a:r>
                    </a:p>
                  </a:txBody>
                  <a:tcPr marL="72000"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70808">
                <a:tc>
                  <a:txBody>
                    <a:bodyPr/>
                    <a:lstStyle/>
                    <a:p>
                      <a:pPr algn="l" fontAlgn="b"/>
                      <a:r>
                        <a:rPr lang="es-MX" sz="1300" b="0" i="0" u="none" strike="noStrike" dirty="0">
                          <a:latin typeface="Tw Cen MT" pitchFamily="34" charset="0"/>
                        </a:rPr>
                        <a:t>Transparencia de datos</a:t>
                      </a:r>
                    </a:p>
                  </a:txBody>
                  <a:tcPr marL="72000"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1300" b="0" i="0" u="none" strike="noStrike" dirty="0">
                          <a:latin typeface="Tw Cen MT" pitchFamily="34" charset="0"/>
                        </a:rPr>
                        <a:t>1</a:t>
                      </a:r>
                    </a:p>
                  </a:txBody>
                  <a:tcPr marL="72000"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70808">
                <a:tc>
                  <a:txBody>
                    <a:bodyPr/>
                    <a:lstStyle/>
                    <a:p>
                      <a:pPr algn="l" fontAlgn="b"/>
                      <a:r>
                        <a:rPr lang="es-MX" sz="1300" b="0" i="0" u="none" strike="noStrike" dirty="0">
                          <a:latin typeface="Tw Cen MT" pitchFamily="34" charset="0"/>
                        </a:rPr>
                        <a:t> </a:t>
                      </a:r>
                      <a:r>
                        <a:rPr lang="es-MX" sz="1300" b="0" i="0" u="none" strike="noStrike" dirty="0" err="1">
                          <a:latin typeface="Tw Cen MT" pitchFamily="34" charset="0"/>
                        </a:rPr>
                        <a:t>Ns</a:t>
                      </a:r>
                      <a:r>
                        <a:rPr lang="es-MX" sz="1300" b="0" i="0" u="none" strike="noStrike" dirty="0">
                          <a:latin typeface="Tw Cen MT" pitchFamily="34" charset="0"/>
                        </a:rPr>
                        <a:t>/</a:t>
                      </a:r>
                      <a:r>
                        <a:rPr lang="es-MX" sz="1300" b="0" i="0" u="none" strike="noStrike" dirty="0" err="1">
                          <a:latin typeface="Tw Cen MT" pitchFamily="34" charset="0"/>
                        </a:rPr>
                        <a:t>Nc</a:t>
                      </a:r>
                      <a:endParaRPr lang="es-MX" sz="1300" b="0" i="0" u="none" strike="noStrike" dirty="0">
                        <a:latin typeface="Tw Cen MT" pitchFamily="34" charset="0"/>
                      </a:endParaRPr>
                    </a:p>
                  </a:txBody>
                  <a:tcPr marL="72000"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1300" b="0" i="0" u="none" strike="noStrike" dirty="0">
                          <a:latin typeface="Tw Cen MT" pitchFamily="34" charset="0"/>
                        </a:rPr>
                        <a:t>30</a:t>
                      </a:r>
                    </a:p>
                  </a:txBody>
                  <a:tcPr marL="72000"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CuadroTexto"/>
          <p:cNvSpPr txBox="1"/>
          <p:nvPr/>
        </p:nvSpPr>
        <p:spPr>
          <a:xfrm>
            <a:off x="521460" y="1295936"/>
            <a:ext cx="3915522" cy="1323439"/>
          </a:xfrm>
          <a:prstGeom prst="rect">
            <a:avLst/>
          </a:prstGeom>
          <a:noFill/>
        </p:spPr>
        <p:txBody>
          <a:bodyPr wrap="square" rtlCol="0">
            <a:spAutoFit/>
          </a:bodyPr>
          <a:lstStyle/>
          <a:p>
            <a:pPr algn="ctr"/>
            <a:r>
              <a:rPr lang="es-MX" sz="1600" b="1" dirty="0" smtClean="0">
                <a:latin typeface="Tw Cen MT" pitchFamily="34" charset="0"/>
              </a:rPr>
              <a:t>En general, ¿la opinión que usted tiene de este Instituto del Distrito Federal es favorable, regular, desfavorable, o no cuenta con suficiente información como para dar una opinión sobre este Instituto?</a:t>
            </a:r>
            <a:endParaRPr lang="en-US" sz="1600" dirty="0">
              <a:latin typeface="Tw Cen MT" pitchFamily="34" charset="0"/>
            </a:endParaRPr>
          </a:p>
        </p:txBody>
      </p:sp>
      <p:sp>
        <p:nvSpPr>
          <p:cNvPr id="7" name="6 CuadroTexto"/>
          <p:cNvSpPr txBox="1"/>
          <p:nvPr/>
        </p:nvSpPr>
        <p:spPr>
          <a:xfrm>
            <a:off x="4842036" y="1295936"/>
            <a:ext cx="3915522" cy="1077218"/>
          </a:xfrm>
          <a:prstGeom prst="rect">
            <a:avLst/>
          </a:prstGeom>
          <a:noFill/>
        </p:spPr>
        <p:txBody>
          <a:bodyPr wrap="square" rtlCol="0">
            <a:spAutoFit/>
          </a:bodyPr>
          <a:lstStyle/>
          <a:p>
            <a:pPr algn="ctr"/>
            <a:r>
              <a:rPr lang="es-MX" sz="1600" b="1" dirty="0" smtClean="0">
                <a:latin typeface="Tw Cen MT" pitchFamily="34" charset="0"/>
              </a:rPr>
              <a:t>¿Principalmente por qué medio se enteró usted del Instituto de Acceso a la Información Pública y Protección de Datos Personales del Distrito Federal, INFODF?</a:t>
            </a:r>
            <a:endParaRPr lang="en-US" sz="1600" dirty="0">
              <a:latin typeface="Tw Cen MT" pitchFamily="34" charset="0"/>
            </a:endParaRPr>
          </a:p>
        </p:txBody>
      </p:sp>
      <p:graphicFrame>
        <p:nvGraphicFramePr>
          <p:cNvPr id="11" name="10 Gráfico"/>
          <p:cNvGraphicFramePr/>
          <p:nvPr/>
        </p:nvGraphicFramePr>
        <p:xfrm>
          <a:off x="611472" y="2888928"/>
          <a:ext cx="3510468" cy="3420455"/>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2" name="11 Gráfico"/>
          <p:cNvGraphicFramePr/>
          <p:nvPr/>
        </p:nvGraphicFramePr>
        <p:xfrm>
          <a:off x="4572000" y="2888928"/>
          <a:ext cx="4140552" cy="3420455"/>
        </p:xfrm>
        <a:graphic>
          <a:graphicData uri="http://schemas.openxmlformats.org/drawingml/2006/chart">
            <c:chart xmlns:c="http://schemas.openxmlformats.org/drawingml/2006/chart" xmlns:r="http://schemas.openxmlformats.org/officeDocument/2006/relationships" r:id="rId4"/>
          </a:graphicData>
        </a:graphic>
      </p:graphicFrame>
      <p:sp>
        <p:nvSpPr>
          <p:cNvPr id="8" name="7 Rectángulo"/>
          <p:cNvSpPr/>
          <p:nvPr/>
        </p:nvSpPr>
        <p:spPr>
          <a:xfrm>
            <a:off x="1061532" y="1050947"/>
            <a:ext cx="7290972" cy="307777"/>
          </a:xfrm>
          <a:prstGeom prst="rect">
            <a:avLst/>
          </a:prstGeom>
        </p:spPr>
        <p:txBody>
          <a:bodyPr wrap="square">
            <a:spAutoFit/>
          </a:bodyPr>
          <a:lstStyle/>
          <a:p>
            <a:pPr lvl="0" algn="ctr"/>
            <a:r>
              <a:rPr lang="es-MX" sz="1400" dirty="0" smtClean="0">
                <a:solidFill>
                  <a:srgbClr val="000000"/>
                </a:solidFill>
                <a:latin typeface="Tw Cen MT" pitchFamily="34" charset="0"/>
              </a:rPr>
              <a:t>(SÓLO PARA EL 18% QUE CONOCEN O HAN ESCUCHANDO HABLAR DEL INFODF)</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CuadroTexto"/>
          <p:cNvSpPr txBox="1"/>
          <p:nvPr/>
        </p:nvSpPr>
        <p:spPr>
          <a:xfrm>
            <a:off x="289524" y="1178700"/>
            <a:ext cx="4230564" cy="1569660"/>
          </a:xfrm>
          <a:prstGeom prst="rect">
            <a:avLst/>
          </a:prstGeom>
          <a:noFill/>
        </p:spPr>
        <p:txBody>
          <a:bodyPr wrap="square" rtlCol="0">
            <a:spAutoFit/>
          </a:bodyPr>
          <a:lstStyle/>
          <a:p>
            <a:pPr algn="ctr"/>
            <a:r>
              <a:rPr lang="es-MX" sz="1600" b="1" spc="-20" dirty="0" smtClean="0">
                <a:latin typeface="Tw Cen MT" pitchFamily="34" charset="0"/>
              </a:rPr>
              <a:t>La Ley de Transparencia y Acceso a la Información Pública del Distrito Federal otorga el derecho a los ciudadanos para que conozcan las acciones y la forma en que gasta el gobierno nuestros impuestos. Antes de que yo se lo mencionara, ¿estaba usted enterado de esto?</a:t>
            </a:r>
            <a:endParaRPr lang="en-US" sz="1600" spc="-20" dirty="0">
              <a:latin typeface="Tw Cen MT" pitchFamily="34" charset="0"/>
            </a:endParaRPr>
          </a:p>
        </p:txBody>
      </p:sp>
      <p:graphicFrame>
        <p:nvGraphicFramePr>
          <p:cNvPr id="11" name="10 Gráfico"/>
          <p:cNvGraphicFramePr/>
          <p:nvPr/>
        </p:nvGraphicFramePr>
        <p:xfrm>
          <a:off x="521460" y="2885857"/>
          <a:ext cx="3780504" cy="3603551"/>
        </p:xfrm>
        <a:graphic>
          <a:graphicData uri="http://schemas.openxmlformats.org/drawingml/2006/chart">
            <c:chart xmlns:c="http://schemas.openxmlformats.org/drawingml/2006/chart" xmlns:r="http://schemas.openxmlformats.org/officeDocument/2006/relationships" r:id="rId3"/>
          </a:graphicData>
        </a:graphic>
      </p:graphicFrame>
      <p:sp>
        <p:nvSpPr>
          <p:cNvPr id="7" name="6 CuadroTexto"/>
          <p:cNvSpPr txBox="1"/>
          <p:nvPr/>
        </p:nvSpPr>
        <p:spPr>
          <a:xfrm>
            <a:off x="4662012" y="1178700"/>
            <a:ext cx="4230564" cy="1569660"/>
          </a:xfrm>
          <a:prstGeom prst="rect">
            <a:avLst/>
          </a:prstGeom>
          <a:noFill/>
        </p:spPr>
        <p:txBody>
          <a:bodyPr wrap="square" rtlCol="0">
            <a:spAutoFit/>
          </a:bodyPr>
          <a:lstStyle/>
          <a:p>
            <a:pPr algn="ctr"/>
            <a:r>
              <a:rPr lang="es-MX" sz="1600" b="1" spc="-20" dirty="0" smtClean="0">
                <a:latin typeface="Tw Cen MT" pitchFamily="34" charset="0"/>
              </a:rPr>
              <a:t>La función del INFODF es garantizar que todas las dependencias del gobierno del D.F. entreguen a los ciudadanos que lo pidan, la información sobre lo que hace el gobierno y la forma en que gasta el dinero. ¿Antes de que yo se lo mencionara, estaba usted enterado de esto?</a:t>
            </a:r>
            <a:endParaRPr lang="en-US" sz="1600" spc="-20" dirty="0">
              <a:latin typeface="Tw Cen MT" pitchFamily="34" charset="0"/>
            </a:endParaRPr>
          </a:p>
        </p:txBody>
      </p:sp>
      <p:graphicFrame>
        <p:nvGraphicFramePr>
          <p:cNvPr id="5" name="4 Gráfico"/>
          <p:cNvGraphicFramePr/>
          <p:nvPr/>
        </p:nvGraphicFramePr>
        <p:xfrm>
          <a:off x="4932048" y="2885857"/>
          <a:ext cx="3780504" cy="3603551"/>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CuadroTexto"/>
          <p:cNvSpPr txBox="1"/>
          <p:nvPr/>
        </p:nvSpPr>
        <p:spPr>
          <a:xfrm>
            <a:off x="341436" y="1178700"/>
            <a:ext cx="4095546" cy="1815882"/>
          </a:xfrm>
          <a:prstGeom prst="rect">
            <a:avLst/>
          </a:prstGeom>
          <a:noFill/>
        </p:spPr>
        <p:txBody>
          <a:bodyPr wrap="square" rtlCol="0">
            <a:spAutoFit/>
          </a:bodyPr>
          <a:lstStyle/>
          <a:p>
            <a:pPr algn="ctr"/>
            <a:r>
              <a:rPr lang="es-MX" sz="1600" b="1" dirty="0" smtClean="0">
                <a:latin typeface="Tw Cen MT" pitchFamily="34" charset="0"/>
              </a:rPr>
              <a:t>¿Qué tanto confía Usted en que el INFODF esté cumpliendo con su función de garantizar que todas las dependencias del gobierno del D.F. entreguen a los ciudadanos lo que pidan, la información sobre sus acciones y programas del gobierno; confía mucho, algo, poco o no confía?</a:t>
            </a:r>
            <a:endParaRPr lang="en-US" sz="1600" dirty="0">
              <a:latin typeface="Tw Cen MT" pitchFamily="34" charset="0"/>
            </a:endParaRPr>
          </a:p>
        </p:txBody>
      </p:sp>
      <p:sp>
        <p:nvSpPr>
          <p:cNvPr id="7" name="6 CuadroTexto"/>
          <p:cNvSpPr txBox="1"/>
          <p:nvPr/>
        </p:nvSpPr>
        <p:spPr>
          <a:xfrm>
            <a:off x="4842036" y="1178700"/>
            <a:ext cx="3915522" cy="1569660"/>
          </a:xfrm>
          <a:prstGeom prst="rect">
            <a:avLst/>
          </a:prstGeom>
          <a:noFill/>
        </p:spPr>
        <p:txBody>
          <a:bodyPr wrap="square" rtlCol="0">
            <a:spAutoFit/>
          </a:bodyPr>
          <a:lstStyle/>
          <a:p>
            <a:pPr algn="ctr"/>
            <a:r>
              <a:rPr lang="es-MX" sz="1600" b="1" dirty="0" smtClean="0">
                <a:latin typeface="Tw Cen MT" pitchFamily="34" charset="0"/>
              </a:rPr>
              <a:t>¿Qué tan importante es para usted que los habitantes de la Ciudad de México contemos con este Instituto para que podamos saber lo que hace el gobierno del D.F., es muy importante, algo, poco, o no es importante?</a:t>
            </a:r>
            <a:endParaRPr lang="en-US" sz="1600" dirty="0">
              <a:latin typeface="Tw Cen MT" pitchFamily="34" charset="0"/>
            </a:endParaRPr>
          </a:p>
        </p:txBody>
      </p:sp>
      <p:graphicFrame>
        <p:nvGraphicFramePr>
          <p:cNvPr id="11" name="10 Gráfico"/>
          <p:cNvGraphicFramePr/>
          <p:nvPr/>
        </p:nvGraphicFramePr>
        <p:xfrm>
          <a:off x="611472" y="3068953"/>
          <a:ext cx="3600480" cy="3420455"/>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8" name="7 Gráfico"/>
          <p:cNvGraphicFramePr/>
          <p:nvPr/>
        </p:nvGraphicFramePr>
        <p:xfrm>
          <a:off x="5112072" y="3068953"/>
          <a:ext cx="3600480" cy="3420455"/>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2006658" y="1268712"/>
            <a:ext cx="5175690" cy="584775"/>
          </a:xfrm>
          <a:prstGeom prst="rect">
            <a:avLst/>
          </a:prstGeom>
          <a:noFill/>
        </p:spPr>
        <p:txBody>
          <a:bodyPr wrap="square" rtlCol="0">
            <a:spAutoFit/>
          </a:bodyPr>
          <a:lstStyle/>
          <a:p>
            <a:pPr algn="ctr"/>
            <a:r>
              <a:rPr lang="es-MX" sz="1600" b="1" dirty="0" smtClean="0">
                <a:latin typeface="Tw Cen MT" pitchFamily="34" charset="0"/>
              </a:rPr>
              <a:t>¿A usted qué tema le interesa más conocer sobre las acciones del gobierno del DF?</a:t>
            </a:r>
            <a:endParaRPr lang="es-ES" sz="1600" b="1" dirty="0" smtClean="0">
              <a:latin typeface="Tw Cen MT" pitchFamily="34" charset="0"/>
            </a:endParaRPr>
          </a:p>
        </p:txBody>
      </p:sp>
      <p:graphicFrame>
        <p:nvGraphicFramePr>
          <p:cNvPr id="5" name="4 Tabla"/>
          <p:cNvGraphicFramePr>
            <a:graphicFrameLocks noGrp="1"/>
          </p:cNvGraphicFramePr>
          <p:nvPr/>
        </p:nvGraphicFramePr>
        <p:xfrm>
          <a:off x="2016000" y="2220903"/>
          <a:ext cx="5112000" cy="3817947"/>
        </p:xfrm>
        <a:graphic>
          <a:graphicData uri="http://schemas.openxmlformats.org/drawingml/2006/table">
            <a:tbl>
              <a:tblPr/>
              <a:tblGrid>
                <a:gridCol w="4416537"/>
                <a:gridCol w="695463"/>
              </a:tblGrid>
              <a:tr h="205699">
                <a:tc>
                  <a:txBody>
                    <a:bodyPr/>
                    <a:lstStyle/>
                    <a:p>
                      <a:pPr algn="l" rtl="0" fontAlgn="b"/>
                      <a:r>
                        <a:rPr lang="es-MX" sz="1300" b="0" i="0" u="none" strike="noStrike" dirty="0">
                          <a:solidFill>
                            <a:srgbClr val="000000"/>
                          </a:solidFill>
                          <a:latin typeface="Tw Cen MT"/>
                        </a:rPr>
                        <a:t> </a:t>
                      </a:r>
                    </a:p>
                  </a:txBody>
                  <a:tcPr marL="72000"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C8C93"/>
                    </a:solidFill>
                  </a:tcPr>
                </a:tc>
                <a:tc>
                  <a:txBody>
                    <a:bodyPr/>
                    <a:lstStyle/>
                    <a:p>
                      <a:pPr algn="ctr" rtl="0" fontAlgn="ctr"/>
                      <a:r>
                        <a:rPr lang="es-MX" sz="1300" b="0" i="0" u="none" strike="noStrike" dirty="0">
                          <a:solidFill>
                            <a:srgbClr val="000000"/>
                          </a:solidFill>
                          <a:latin typeface="Tw Cen MT"/>
                        </a:rPr>
                        <a:t>%</a:t>
                      </a:r>
                    </a:p>
                  </a:txBody>
                  <a:tcPr marL="72000"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C8C93"/>
                    </a:solidFill>
                  </a:tcPr>
                </a:tc>
              </a:tr>
              <a:tr h="212010">
                <a:tc>
                  <a:txBody>
                    <a:bodyPr/>
                    <a:lstStyle/>
                    <a:p>
                      <a:pPr algn="l" fontAlgn="b"/>
                      <a:r>
                        <a:rPr lang="es-MX" sz="1200" b="0" i="0" u="none" strike="noStrike">
                          <a:latin typeface="Tw Cen MT" pitchFamily="34" charset="0"/>
                        </a:rPr>
                        <a:t>Sobre el manejo de dinero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1200" b="0" i="0" u="none" strike="noStrike">
                          <a:latin typeface="Tw Cen MT" pitchFamily="34" charset="0"/>
                        </a:rPr>
                        <a:t>28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3759">
                <a:tc>
                  <a:txBody>
                    <a:bodyPr/>
                    <a:lstStyle/>
                    <a:p>
                      <a:pPr algn="l" fontAlgn="b"/>
                      <a:r>
                        <a:rPr lang="es-MX" sz="1200" b="0" i="0" u="none" strike="noStrike">
                          <a:latin typeface="Tw Cen MT" pitchFamily="34" charset="0"/>
                        </a:rPr>
                        <a:t>Sobre la seguridad</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1200" b="0" i="0" u="none" strike="noStrike">
                          <a:latin typeface="Tw Cen MT" pitchFamily="34" charset="0"/>
                        </a:rPr>
                        <a:t>13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3759">
                <a:tc>
                  <a:txBody>
                    <a:bodyPr/>
                    <a:lstStyle/>
                    <a:p>
                      <a:pPr algn="l" fontAlgn="b"/>
                      <a:r>
                        <a:rPr lang="es-MX" sz="1200" b="0" i="0" u="none" strike="noStrike">
                          <a:latin typeface="Tw Cen MT" pitchFamily="34" charset="0"/>
                        </a:rPr>
                        <a:t>Sobre los servicios públicos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1200" b="0" i="0" u="none" strike="noStrike">
                          <a:latin typeface="Tw Cen MT" pitchFamily="34" charset="0"/>
                        </a:rPr>
                        <a:t>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3759">
                <a:tc>
                  <a:txBody>
                    <a:bodyPr/>
                    <a:lstStyle/>
                    <a:p>
                      <a:pPr algn="l" fontAlgn="b"/>
                      <a:r>
                        <a:rPr lang="es-MX" sz="1200" b="0" i="0" u="none" strike="noStrike" dirty="0">
                          <a:latin typeface="Tw Cen MT" pitchFamily="34" charset="0"/>
                        </a:rPr>
                        <a:t>Sobre transparencia</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1200" b="0" i="0" u="none" strike="noStrike">
                          <a:latin typeface="Tw Cen MT" pitchFamily="34" charset="0"/>
                        </a:rPr>
                        <a:t>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3759">
                <a:tc>
                  <a:txBody>
                    <a:bodyPr/>
                    <a:lstStyle/>
                    <a:p>
                      <a:pPr algn="l" fontAlgn="b"/>
                      <a:r>
                        <a:rPr lang="es-MX" sz="1200" b="0" i="0" u="none" strike="noStrike">
                          <a:latin typeface="Tw Cen MT" pitchFamily="34" charset="0"/>
                        </a:rPr>
                        <a:t>Sobre educación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1200" b="0" i="0" u="none" strike="noStrike">
                          <a:latin typeface="Tw Cen MT" pitchFamily="34" charset="0"/>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3759">
                <a:tc>
                  <a:txBody>
                    <a:bodyPr/>
                    <a:lstStyle/>
                    <a:p>
                      <a:pPr algn="l" fontAlgn="b"/>
                      <a:r>
                        <a:rPr lang="es-MX" sz="1200" b="0" i="0" u="none" strike="noStrike">
                          <a:latin typeface="Tw Cen MT" pitchFamily="34" charset="0"/>
                        </a:rPr>
                        <a:t>Recaudación de impuestos y en qué son utilizados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1200" b="0" i="0" u="none" strike="noStrike">
                          <a:latin typeface="Tw Cen MT" pitchFamily="34" charset="0"/>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3759">
                <a:tc>
                  <a:txBody>
                    <a:bodyPr/>
                    <a:lstStyle/>
                    <a:p>
                      <a:pPr algn="l" fontAlgn="b"/>
                      <a:r>
                        <a:rPr lang="es-MX" sz="1200" b="0" i="0" u="none" strike="noStrike">
                          <a:latin typeface="Tw Cen MT" pitchFamily="34" charset="0"/>
                        </a:rPr>
                        <a:t>Sobre el trabajo realizado por funcionarios públicos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1200" b="0" i="0" u="none" strike="noStrike">
                          <a:latin typeface="Tw Cen MT" pitchFamily="34" charset="0"/>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3759">
                <a:tc>
                  <a:txBody>
                    <a:bodyPr/>
                    <a:lstStyle/>
                    <a:p>
                      <a:pPr algn="l" fontAlgn="b"/>
                      <a:r>
                        <a:rPr lang="es-MX" sz="1200" b="0" i="0" u="none" strike="noStrike">
                          <a:latin typeface="Tw Cen MT" pitchFamily="34" charset="0"/>
                        </a:rPr>
                        <a:t>Sobre la creación de empleos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1200" b="0" i="0" u="none" strike="noStrike">
                          <a:latin typeface="Tw Cen MT" pitchFamily="34" charset="0"/>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3759">
                <a:tc>
                  <a:txBody>
                    <a:bodyPr/>
                    <a:lstStyle/>
                    <a:p>
                      <a:pPr algn="l" fontAlgn="b"/>
                      <a:r>
                        <a:rPr lang="es-MX" sz="1200" b="0" i="0" u="none" strike="noStrike">
                          <a:latin typeface="Tw Cen MT" pitchFamily="34" charset="0"/>
                        </a:rPr>
                        <a:t>Sobre la crisis económica</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1200" b="0" i="0" u="none" strike="noStrike">
                          <a:latin typeface="Tw Cen MT" pitchFamily="34" charset="0"/>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3759">
                <a:tc>
                  <a:txBody>
                    <a:bodyPr/>
                    <a:lstStyle/>
                    <a:p>
                      <a:pPr algn="l" fontAlgn="b"/>
                      <a:r>
                        <a:rPr lang="es-MX" sz="1200" b="0" i="0" u="none" strike="noStrike">
                          <a:latin typeface="Tw Cen MT" pitchFamily="34" charset="0"/>
                        </a:rPr>
                        <a:t>Lo que han realizado y no lo que sólo se quedó en promesas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1200" b="0" i="0" u="none" strike="noStrike">
                          <a:latin typeface="Tw Cen MT" pitchFamily="34" charset="0"/>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3759">
                <a:tc>
                  <a:txBody>
                    <a:bodyPr/>
                    <a:lstStyle/>
                    <a:p>
                      <a:pPr algn="l" fontAlgn="b"/>
                      <a:r>
                        <a:rPr lang="es-MX" sz="1200" b="0" i="0" u="none" strike="noStrike">
                          <a:latin typeface="Tw Cen MT" pitchFamily="34" charset="0"/>
                        </a:rPr>
                        <a:t>Sobre el incremento de precios en los servicios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1200" b="0" i="0" u="none" strike="noStrike">
                          <a:latin typeface="Tw Cen MT" pitchFamily="34" charset="0"/>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3759">
                <a:tc>
                  <a:txBody>
                    <a:bodyPr/>
                    <a:lstStyle/>
                    <a:p>
                      <a:pPr algn="l" fontAlgn="b"/>
                      <a:r>
                        <a:rPr lang="es-MX" sz="1200" b="0" i="0" u="none" strike="noStrike">
                          <a:latin typeface="Tw Cen MT" pitchFamily="34" charset="0"/>
                        </a:rPr>
                        <a:t>Sobre PEMEX</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1200" b="0" i="0" u="none" strike="noStrike">
                          <a:latin typeface="Tw Cen MT" pitchFamily="34" charset="0"/>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3759">
                <a:tc>
                  <a:txBody>
                    <a:bodyPr/>
                    <a:lstStyle/>
                    <a:p>
                      <a:pPr algn="l" fontAlgn="b"/>
                      <a:r>
                        <a:rPr lang="es-MX" sz="1200" b="0" i="0" u="none" strike="noStrike">
                          <a:latin typeface="Tw Cen MT" pitchFamily="34" charset="0"/>
                        </a:rPr>
                        <a:t>Otro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1200" b="0" i="0" u="none" strike="noStrike">
                          <a:latin typeface="Tw Cen MT" pitchFamily="34" charset="0"/>
                        </a:rPr>
                        <a:t>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3759">
                <a:tc>
                  <a:txBody>
                    <a:bodyPr/>
                    <a:lstStyle/>
                    <a:p>
                      <a:pPr algn="l" fontAlgn="b"/>
                      <a:r>
                        <a:rPr lang="es-MX" sz="1200" b="0" i="0" u="none" strike="noStrike">
                          <a:latin typeface="Tw Cen MT" pitchFamily="34" charset="0"/>
                        </a:rPr>
                        <a:t>Ninguno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1200" b="0" i="0" u="none" strike="noStrike">
                          <a:latin typeface="Tw Cen MT" pitchFamily="34" charset="0"/>
                        </a:rPr>
                        <a:t>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29425">
                <a:tc>
                  <a:txBody>
                    <a:bodyPr/>
                    <a:lstStyle/>
                    <a:p>
                      <a:pPr algn="l" fontAlgn="b"/>
                      <a:r>
                        <a:rPr lang="es-MX" sz="1200" b="0" i="0" u="none" strike="noStrike">
                          <a:latin typeface="Tw Cen MT" pitchFamily="34" charset="0"/>
                        </a:rPr>
                        <a:t>Ns/Nc</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1200" b="0" i="0" u="none" strike="noStrike" dirty="0">
                          <a:latin typeface="Tw Cen MT" pitchFamily="34" charset="0"/>
                        </a:rPr>
                        <a:t>19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341436" y="1538748"/>
            <a:ext cx="4050540" cy="1077218"/>
          </a:xfrm>
          <a:prstGeom prst="rect">
            <a:avLst/>
          </a:prstGeom>
          <a:noFill/>
        </p:spPr>
        <p:txBody>
          <a:bodyPr wrap="square" rtlCol="0">
            <a:spAutoFit/>
          </a:bodyPr>
          <a:lstStyle/>
          <a:p>
            <a:pPr algn="ctr"/>
            <a:r>
              <a:rPr lang="es-MX" sz="1600" b="1" dirty="0" smtClean="0">
                <a:latin typeface="Tw Cen MT" pitchFamily="34" charset="0"/>
              </a:rPr>
              <a:t>El que los ciudadanos del DF podamos tener acceso a la información sobre lo que hace el gobierno y la forma en que gasta el dinero ¿qué beneficios nos trae?</a:t>
            </a:r>
            <a:endParaRPr lang="es-ES" sz="1600" b="1" dirty="0" smtClean="0">
              <a:latin typeface="Tw Cen MT" pitchFamily="34" charset="0"/>
            </a:endParaRPr>
          </a:p>
        </p:txBody>
      </p:sp>
      <p:sp>
        <p:nvSpPr>
          <p:cNvPr id="3" name="2 CuadroTexto"/>
          <p:cNvSpPr txBox="1"/>
          <p:nvPr/>
        </p:nvSpPr>
        <p:spPr>
          <a:xfrm>
            <a:off x="4752024" y="1538748"/>
            <a:ext cx="4050540" cy="830997"/>
          </a:xfrm>
          <a:prstGeom prst="rect">
            <a:avLst/>
          </a:prstGeom>
          <a:noFill/>
        </p:spPr>
        <p:txBody>
          <a:bodyPr wrap="square" rtlCol="0">
            <a:spAutoFit/>
          </a:bodyPr>
          <a:lstStyle/>
          <a:p>
            <a:pPr algn="ctr"/>
            <a:r>
              <a:rPr lang="es-MX" sz="1600" b="1" dirty="0" smtClean="0">
                <a:latin typeface="Tw Cen MT" pitchFamily="34" charset="0"/>
              </a:rPr>
              <a:t>¿Qué debe hacer el INFODF para facilitar a los ciudadanos el ejercicio de su derecho de acceso a la información? </a:t>
            </a:r>
            <a:endParaRPr lang="es-ES" sz="1600" b="1" dirty="0" smtClean="0">
              <a:latin typeface="Tw Cen MT" pitchFamily="34" charset="0"/>
            </a:endParaRPr>
          </a:p>
        </p:txBody>
      </p:sp>
      <p:graphicFrame>
        <p:nvGraphicFramePr>
          <p:cNvPr id="6" name="5 Tabla"/>
          <p:cNvGraphicFramePr>
            <a:graphicFrameLocks noGrp="1"/>
          </p:cNvGraphicFramePr>
          <p:nvPr/>
        </p:nvGraphicFramePr>
        <p:xfrm>
          <a:off x="611472" y="2825844"/>
          <a:ext cx="3780504" cy="3375012"/>
        </p:xfrm>
        <a:graphic>
          <a:graphicData uri="http://schemas.openxmlformats.org/drawingml/2006/table">
            <a:tbl>
              <a:tblPr/>
              <a:tblGrid>
                <a:gridCol w="3179060"/>
                <a:gridCol w="601444"/>
              </a:tblGrid>
              <a:tr h="205699">
                <a:tc>
                  <a:txBody>
                    <a:bodyPr/>
                    <a:lstStyle/>
                    <a:p>
                      <a:pPr algn="l" rtl="0" fontAlgn="b"/>
                      <a:r>
                        <a:rPr lang="es-MX" sz="1300" b="0" i="0" u="none" strike="noStrike" dirty="0">
                          <a:solidFill>
                            <a:srgbClr val="000000"/>
                          </a:solidFill>
                          <a:latin typeface="Tw Cen MT"/>
                        </a:rPr>
                        <a:t> </a:t>
                      </a:r>
                    </a:p>
                  </a:txBody>
                  <a:tcPr marL="72000"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C8C93"/>
                    </a:solidFill>
                  </a:tcPr>
                </a:tc>
                <a:tc>
                  <a:txBody>
                    <a:bodyPr/>
                    <a:lstStyle/>
                    <a:p>
                      <a:pPr algn="ctr" rtl="0" fontAlgn="ctr"/>
                      <a:r>
                        <a:rPr lang="es-MX" sz="1300" b="0" i="0" u="none" strike="noStrike" dirty="0">
                          <a:solidFill>
                            <a:srgbClr val="000000"/>
                          </a:solidFill>
                          <a:latin typeface="Tw Cen MT"/>
                        </a:rPr>
                        <a:t>%</a:t>
                      </a:r>
                    </a:p>
                  </a:txBody>
                  <a:tcPr marL="72000"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C8C93"/>
                    </a:solidFill>
                  </a:tcPr>
                </a:tc>
              </a:tr>
              <a:tr h="212010">
                <a:tc>
                  <a:txBody>
                    <a:bodyPr/>
                    <a:lstStyle/>
                    <a:p>
                      <a:pPr algn="l" fontAlgn="b"/>
                      <a:r>
                        <a:rPr lang="es-MX" sz="1300" b="0" i="0" u="none" strike="noStrike" dirty="0">
                          <a:latin typeface="Tw Cen MT" pitchFamily="34" charset="0"/>
                        </a:rPr>
                        <a:t>Estar bien informados de cuánto gasta el gobierno</a:t>
                      </a:r>
                    </a:p>
                  </a:txBody>
                  <a:tcPr marL="72000"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1300" b="0" i="0" u="none" strike="noStrike">
                          <a:latin typeface="Tw Cen MT" pitchFamily="34" charset="0"/>
                        </a:rPr>
                        <a:t>35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3759">
                <a:tc>
                  <a:txBody>
                    <a:bodyPr/>
                    <a:lstStyle/>
                    <a:p>
                      <a:pPr algn="l" fontAlgn="b"/>
                      <a:r>
                        <a:rPr lang="es-MX" sz="1300" b="0" i="0" u="none" strike="noStrike" dirty="0">
                          <a:latin typeface="Tw Cen MT" pitchFamily="34" charset="0"/>
                        </a:rPr>
                        <a:t>Que se les de un buen uso a nuestros impuestos</a:t>
                      </a:r>
                    </a:p>
                  </a:txBody>
                  <a:tcPr marL="72000"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1300" b="0" i="0" u="none" strike="noStrike">
                          <a:latin typeface="Tw Cen MT" pitchFamily="34" charset="0"/>
                        </a:rPr>
                        <a:t>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3759">
                <a:tc>
                  <a:txBody>
                    <a:bodyPr/>
                    <a:lstStyle/>
                    <a:p>
                      <a:pPr algn="l" fontAlgn="b"/>
                      <a:r>
                        <a:rPr lang="es-MX" sz="1300" b="0" i="0" u="none" strike="noStrike" dirty="0">
                          <a:latin typeface="Tw Cen MT" pitchFamily="34" charset="0"/>
                        </a:rPr>
                        <a:t>Evitar la corrupción</a:t>
                      </a:r>
                    </a:p>
                  </a:txBody>
                  <a:tcPr marL="72000"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1300" b="0" i="0" u="none" strike="noStrike">
                          <a:latin typeface="Tw Cen MT" pitchFamily="34" charset="0"/>
                        </a:rPr>
                        <a:t>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3759">
                <a:tc>
                  <a:txBody>
                    <a:bodyPr/>
                    <a:lstStyle/>
                    <a:p>
                      <a:pPr algn="l" fontAlgn="b"/>
                      <a:r>
                        <a:rPr lang="es-MX" sz="1300" b="0" i="0" u="none" strike="noStrike" dirty="0">
                          <a:latin typeface="Tw Cen MT" pitchFamily="34" charset="0"/>
                        </a:rPr>
                        <a:t>La transparencia de los gastos</a:t>
                      </a:r>
                    </a:p>
                  </a:txBody>
                  <a:tcPr marL="72000"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1300" b="0" i="0" u="none" strike="noStrike">
                          <a:latin typeface="Tw Cen MT" pitchFamily="34" charset="0"/>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3759">
                <a:tc>
                  <a:txBody>
                    <a:bodyPr/>
                    <a:lstStyle/>
                    <a:p>
                      <a:pPr algn="l" fontAlgn="b"/>
                      <a:r>
                        <a:rPr lang="es-MX" sz="1300" b="0" i="0" u="none" strike="noStrike" dirty="0">
                          <a:latin typeface="Tw Cen MT" pitchFamily="34" charset="0"/>
                        </a:rPr>
                        <a:t>Tener un gobierno más vigilado</a:t>
                      </a:r>
                    </a:p>
                  </a:txBody>
                  <a:tcPr marL="72000"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1300" b="0" i="0" u="none" strike="noStrike">
                          <a:latin typeface="Tw Cen MT" pitchFamily="34" charset="0"/>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3759">
                <a:tc>
                  <a:txBody>
                    <a:bodyPr/>
                    <a:lstStyle/>
                    <a:p>
                      <a:pPr algn="l" fontAlgn="b"/>
                      <a:r>
                        <a:rPr lang="es-MX" sz="1300" b="0" i="0" u="none" strike="noStrike" dirty="0">
                          <a:latin typeface="Tw Cen MT" pitchFamily="34" charset="0"/>
                        </a:rPr>
                        <a:t>Vivir mejor</a:t>
                      </a:r>
                    </a:p>
                  </a:txBody>
                  <a:tcPr marL="72000"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1300" b="0" i="0" u="none" strike="noStrike">
                          <a:latin typeface="Tw Cen MT" pitchFamily="34" charset="0"/>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3759">
                <a:tc>
                  <a:txBody>
                    <a:bodyPr/>
                    <a:lstStyle/>
                    <a:p>
                      <a:pPr algn="l" fontAlgn="b"/>
                      <a:r>
                        <a:rPr lang="es-MX" sz="1300" b="0" i="0" u="none" strike="noStrike" dirty="0">
                          <a:latin typeface="Tw Cen MT" pitchFamily="34" charset="0"/>
                        </a:rPr>
                        <a:t>Tener más confianza en las acciones del gobierno</a:t>
                      </a:r>
                    </a:p>
                  </a:txBody>
                  <a:tcPr marL="72000"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1300" b="0" i="0" u="none" strike="noStrike">
                          <a:latin typeface="Tw Cen MT" pitchFamily="34" charset="0"/>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3759">
                <a:tc>
                  <a:txBody>
                    <a:bodyPr/>
                    <a:lstStyle/>
                    <a:p>
                      <a:pPr algn="l" fontAlgn="b"/>
                      <a:r>
                        <a:rPr lang="es-MX" sz="1300" b="0" i="0" u="none" strike="noStrike" dirty="0">
                          <a:latin typeface="Tw Cen MT" pitchFamily="34" charset="0"/>
                        </a:rPr>
                        <a:t>Tener una ciudad más digna</a:t>
                      </a:r>
                    </a:p>
                  </a:txBody>
                  <a:tcPr marL="72000"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1300" b="0" i="0" u="none" strike="noStrike">
                          <a:latin typeface="Tw Cen MT" pitchFamily="34" charset="0"/>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3759">
                <a:tc>
                  <a:txBody>
                    <a:bodyPr/>
                    <a:lstStyle/>
                    <a:p>
                      <a:pPr algn="l" fontAlgn="b"/>
                      <a:r>
                        <a:rPr lang="es-MX" sz="1300" b="0" i="0" u="none" strike="noStrike" dirty="0">
                          <a:latin typeface="Tw Cen MT" pitchFamily="34" charset="0"/>
                        </a:rPr>
                        <a:t>Una mayor democracia</a:t>
                      </a:r>
                    </a:p>
                  </a:txBody>
                  <a:tcPr marL="72000"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1300" b="0" i="0" u="none" strike="noStrike" dirty="0">
                          <a:latin typeface="Tw Cen MT" pitchFamily="34" charset="0"/>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3759">
                <a:tc>
                  <a:txBody>
                    <a:bodyPr/>
                    <a:lstStyle/>
                    <a:p>
                      <a:pPr algn="l" fontAlgn="b"/>
                      <a:r>
                        <a:rPr lang="es-MX" sz="1300" b="0" i="0" u="none" strike="noStrike" dirty="0">
                          <a:latin typeface="Tw Cen MT" pitchFamily="34" charset="0"/>
                        </a:rPr>
                        <a:t>Ninguno</a:t>
                      </a:r>
                    </a:p>
                  </a:txBody>
                  <a:tcPr marL="72000"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1300" b="0" i="0" u="none" strike="noStrike" dirty="0">
                          <a:latin typeface="Tw Cen MT" pitchFamily="34" charset="0"/>
                        </a:rPr>
                        <a:t>24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3759">
                <a:tc>
                  <a:txBody>
                    <a:bodyPr/>
                    <a:lstStyle/>
                    <a:p>
                      <a:pPr algn="l" fontAlgn="b"/>
                      <a:r>
                        <a:rPr lang="es-MX" sz="1300" b="0" i="0" u="none" strike="noStrike" dirty="0" err="1">
                          <a:latin typeface="Tw Cen MT" pitchFamily="34" charset="0"/>
                        </a:rPr>
                        <a:t>Ns</a:t>
                      </a:r>
                      <a:r>
                        <a:rPr lang="es-MX" sz="1300" b="0" i="0" u="none" strike="noStrike" dirty="0">
                          <a:latin typeface="Tw Cen MT" pitchFamily="34" charset="0"/>
                        </a:rPr>
                        <a:t>/</a:t>
                      </a:r>
                      <a:r>
                        <a:rPr lang="es-MX" sz="1300" b="0" i="0" u="none" strike="noStrike" dirty="0" err="1">
                          <a:latin typeface="Tw Cen MT" pitchFamily="34" charset="0"/>
                        </a:rPr>
                        <a:t>Nc</a:t>
                      </a:r>
                      <a:endParaRPr lang="es-MX" sz="1300" b="0" i="0" u="none" strike="noStrike" dirty="0">
                        <a:latin typeface="Tw Cen MT" pitchFamily="34" charset="0"/>
                      </a:endParaRPr>
                    </a:p>
                  </a:txBody>
                  <a:tcPr marL="72000"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1300" b="0" i="0" u="none" strike="noStrike" dirty="0">
                          <a:latin typeface="Tw Cen MT" pitchFamily="34" charset="0"/>
                        </a:rPr>
                        <a:t>19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graphicFrame>
        <p:nvGraphicFramePr>
          <p:cNvPr id="8" name="7 Tabla"/>
          <p:cNvGraphicFramePr>
            <a:graphicFrameLocks noGrp="1"/>
          </p:cNvGraphicFramePr>
          <p:nvPr/>
        </p:nvGraphicFramePr>
        <p:xfrm>
          <a:off x="4932048" y="2798916"/>
          <a:ext cx="3780504" cy="3780777"/>
        </p:xfrm>
        <a:graphic>
          <a:graphicData uri="http://schemas.openxmlformats.org/drawingml/2006/table">
            <a:tbl>
              <a:tblPr/>
              <a:tblGrid>
                <a:gridCol w="3179060"/>
                <a:gridCol w="601444"/>
              </a:tblGrid>
              <a:tr h="205699">
                <a:tc>
                  <a:txBody>
                    <a:bodyPr/>
                    <a:lstStyle/>
                    <a:p>
                      <a:pPr algn="l" rtl="0" fontAlgn="b"/>
                      <a:r>
                        <a:rPr lang="es-MX" sz="1300" b="0" i="0" u="none" strike="noStrike" dirty="0">
                          <a:solidFill>
                            <a:srgbClr val="000000"/>
                          </a:solidFill>
                          <a:latin typeface="Tw Cen MT"/>
                        </a:rPr>
                        <a:t> </a:t>
                      </a:r>
                    </a:p>
                  </a:txBody>
                  <a:tcPr marL="72000"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C8C93"/>
                    </a:solidFill>
                  </a:tcPr>
                </a:tc>
                <a:tc>
                  <a:txBody>
                    <a:bodyPr/>
                    <a:lstStyle/>
                    <a:p>
                      <a:pPr algn="ctr" rtl="0" fontAlgn="ctr"/>
                      <a:r>
                        <a:rPr lang="es-MX" sz="1300" b="0" i="0" u="none" strike="noStrike" dirty="0">
                          <a:solidFill>
                            <a:srgbClr val="000000"/>
                          </a:solidFill>
                          <a:latin typeface="Tw Cen MT"/>
                        </a:rPr>
                        <a:t>%</a:t>
                      </a:r>
                    </a:p>
                  </a:txBody>
                  <a:tcPr marL="72000"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C8C93"/>
                    </a:solidFill>
                  </a:tcPr>
                </a:tc>
              </a:tr>
              <a:tr h="212010">
                <a:tc>
                  <a:txBody>
                    <a:bodyPr/>
                    <a:lstStyle/>
                    <a:p>
                      <a:pPr algn="l" fontAlgn="b"/>
                      <a:r>
                        <a:rPr lang="es-MX" sz="1300" b="0" i="0" u="none" strike="noStrike" dirty="0">
                          <a:latin typeface="Tw Cen MT" pitchFamily="34" charset="0"/>
                        </a:rPr>
                        <a:t>Informar y difundir en los medios de comunicación</a:t>
                      </a:r>
                    </a:p>
                  </a:txBody>
                  <a:tcPr marL="72000"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1300" b="0" i="0" u="none" strike="noStrike">
                          <a:latin typeface="Tw Cen MT" pitchFamily="34" charset="0"/>
                        </a:rPr>
                        <a:t>41</a:t>
                      </a:r>
                    </a:p>
                  </a:txBody>
                  <a:tcPr marL="72000"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3759">
                <a:tc>
                  <a:txBody>
                    <a:bodyPr/>
                    <a:lstStyle/>
                    <a:p>
                      <a:pPr algn="l" fontAlgn="b"/>
                      <a:r>
                        <a:rPr lang="es-MX" sz="1300" b="0" i="0" u="none" strike="noStrike" dirty="0">
                          <a:latin typeface="Tw Cen MT" pitchFamily="34" charset="0"/>
                        </a:rPr>
                        <a:t>Que la información que proporcionen sea veraz y confiable</a:t>
                      </a:r>
                    </a:p>
                  </a:txBody>
                  <a:tcPr marL="72000"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1300" b="0" i="0" u="none" strike="noStrike" dirty="0">
                          <a:latin typeface="Tw Cen MT" pitchFamily="34" charset="0"/>
                        </a:rPr>
                        <a:t>8</a:t>
                      </a:r>
                    </a:p>
                  </a:txBody>
                  <a:tcPr marL="72000"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3759">
                <a:tc>
                  <a:txBody>
                    <a:bodyPr/>
                    <a:lstStyle/>
                    <a:p>
                      <a:pPr algn="l" fontAlgn="b"/>
                      <a:r>
                        <a:rPr lang="es-MX" sz="1300" b="0" i="0" u="none" strike="noStrike">
                          <a:latin typeface="Tw Cen MT" pitchFamily="34" charset="0"/>
                        </a:rPr>
                        <a:t>Repartir propaganda y periódicos</a:t>
                      </a:r>
                    </a:p>
                  </a:txBody>
                  <a:tcPr marL="72000"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1300" b="0" i="0" u="none" strike="noStrike" dirty="0">
                          <a:latin typeface="Tw Cen MT" pitchFamily="34" charset="0"/>
                        </a:rPr>
                        <a:t>6</a:t>
                      </a:r>
                    </a:p>
                  </a:txBody>
                  <a:tcPr marL="72000"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3759">
                <a:tc>
                  <a:txBody>
                    <a:bodyPr/>
                    <a:lstStyle/>
                    <a:p>
                      <a:pPr algn="l" fontAlgn="b"/>
                      <a:r>
                        <a:rPr lang="es-MX" sz="1300" b="0" i="0" u="none" strike="noStrike">
                          <a:latin typeface="Tw Cen MT" pitchFamily="34" charset="0"/>
                        </a:rPr>
                        <a:t>Mejorar su servicio</a:t>
                      </a:r>
                    </a:p>
                  </a:txBody>
                  <a:tcPr marL="72000"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1300" b="0" i="0" u="none" strike="noStrike" dirty="0">
                          <a:latin typeface="Tw Cen MT" pitchFamily="34" charset="0"/>
                        </a:rPr>
                        <a:t>3</a:t>
                      </a:r>
                    </a:p>
                  </a:txBody>
                  <a:tcPr marL="72000"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3759">
                <a:tc>
                  <a:txBody>
                    <a:bodyPr/>
                    <a:lstStyle/>
                    <a:p>
                      <a:pPr algn="l" fontAlgn="b"/>
                      <a:r>
                        <a:rPr lang="es-MX" sz="1300" b="0" i="0" u="none" strike="noStrike">
                          <a:latin typeface="Tw Cen MT" pitchFamily="34" charset="0"/>
                        </a:rPr>
                        <a:t>Otorgar claves de acceso personal</a:t>
                      </a:r>
                    </a:p>
                  </a:txBody>
                  <a:tcPr marL="72000"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1300" b="0" i="0" u="none" strike="noStrike" dirty="0">
                          <a:latin typeface="Tw Cen MT" pitchFamily="34" charset="0"/>
                        </a:rPr>
                        <a:t>3</a:t>
                      </a:r>
                    </a:p>
                  </a:txBody>
                  <a:tcPr marL="72000"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3759">
                <a:tc>
                  <a:txBody>
                    <a:bodyPr/>
                    <a:lstStyle/>
                    <a:p>
                      <a:pPr algn="l" fontAlgn="b"/>
                      <a:r>
                        <a:rPr lang="es-MX" sz="1300" b="0" i="0" u="none" strike="noStrike">
                          <a:latin typeface="Tw Cen MT" pitchFamily="34" charset="0"/>
                        </a:rPr>
                        <a:t>Publicar en internet los asuntos o gestiones que se realizan</a:t>
                      </a:r>
                    </a:p>
                  </a:txBody>
                  <a:tcPr marL="72000"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1300" b="0" i="0" u="none" strike="noStrike" dirty="0">
                          <a:latin typeface="Tw Cen MT" pitchFamily="34" charset="0"/>
                        </a:rPr>
                        <a:t>2</a:t>
                      </a:r>
                    </a:p>
                  </a:txBody>
                  <a:tcPr marL="72000"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3759">
                <a:tc>
                  <a:txBody>
                    <a:bodyPr/>
                    <a:lstStyle/>
                    <a:p>
                      <a:pPr algn="l" fontAlgn="b"/>
                      <a:r>
                        <a:rPr lang="es-MX" sz="1300" b="0" i="0" u="none" strike="noStrike">
                          <a:latin typeface="Tw Cen MT" pitchFamily="34" charset="0"/>
                        </a:rPr>
                        <a:t>Instalar más oficinas y módulos de apoyo</a:t>
                      </a:r>
                    </a:p>
                  </a:txBody>
                  <a:tcPr marL="72000"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1300" b="0" i="0" u="none" strike="noStrike" dirty="0">
                          <a:latin typeface="Tw Cen MT" pitchFamily="34" charset="0"/>
                        </a:rPr>
                        <a:t>2</a:t>
                      </a:r>
                    </a:p>
                  </a:txBody>
                  <a:tcPr marL="72000"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3759">
                <a:tc>
                  <a:txBody>
                    <a:bodyPr/>
                    <a:lstStyle/>
                    <a:p>
                      <a:pPr algn="l" fontAlgn="b"/>
                      <a:r>
                        <a:rPr lang="es-MX" sz="1300" b="0" i="0" u="none" strike="noStrike">
                          <a:latin typeface="Tw Cen MT" pitchFamily="34" charset="0"/>
                        </a:rPr>
                        <a:t>Guiar y orientar a la gente</a:t>
                      </a:r>
                    </a:p>
                  </a:txBody>
                  <a:tcPr marL="72000"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1300" b="0" i="0" u="none" strike="noStrike" dirty="0">
                          <a:latin typeface="Tw Cen MT" pitchFamily="34" charset="0"/>
                        </a:rPr>
                        <a:t>2</a:t>
                      </a:r>
                    </a:p>
                  </a:txBody>
                  <a:tcPr marL="72000"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3759">
                <a:tc>
                  <a:txBody>
                    <a:bodyPr/>
                    <a:lstStyle/>
                    <a:p>
                      <a:pPr algn="l" fontAlgn="b"/>
                      <a:r>
                        <a:rPr lang="es-MX" sz="1300" b="0" i="0" u="none" strike="noStrike">
                          <a:latin typeface="Tw Cen MT" pitchFamily="34" charset="0"/>
                        </a:rPr>
                        <a:t>Cumplir con lo que dicen claridad de datos</a:t>
                      </a:r>
                    </a:p>
                  </a:txBody>
                  <a:tcPr marL="72000"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1300" b="0" i="0" u="none" strike="noStrike" dirty="0">
                          <a:latin typeface="Tw Cen MT" pitchFamily="34" charset="0"/>
                        </a:rPr>
                        <a:t>1</a:t>
                      </a:r>
                    </a:p>
                  </a:txBody>
                  <a:tcPr marL="72000"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3759">
                <a:tc>
                  <a:txBody>
                    <a:bodyPr/>
                    <a:lstStyle/>
                    <a:p>
                      <a:pPr algn="l" fontAlgn="b"/>
                      <a:r>
                        <a:rPr lang="es-MX" sz="1300" b="0" i="0" u="none" strike="noStrike">
                          <a:latin typeface="Tw Cen MT" pitchFamily="34" charset="0"/>
                        </a:rPr>
                        <a:t>Otro</a:t>
                      </a:r>
                    </a:p>
                  </a:txBody>
                  <a:tcPr marL="72000"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1300" b="0" i="0" u="none" strike="noStrike" dirty="0">
                          <a:latin typeface="Tw Cen MT" pitchFamily="34" charset="0"/>
                        </a:rPr>
                        <a:t>2</a:t>
                      </a:r>
                    </a:p>
                  </a:txBody>
                  <a:tcPr marL="72000"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3759">
                <a:tc>
                  <a:txBody>
                    <a:bodyPr/>
                    <a:lstStyle/>
                    <a:p>
                      <a:pPr algn="l" fontAlgn="b"/>
                      <a:r>
                        <a:rPr lang="es-MX" sz="1300" b="0" i="0" u="none" strike="noStrike">
                          <a:latin typeface="Tw Cen MT" pitchFamily="34" charset="0"/>
                        </a:rPr>
                        <a:t>Nada</a:t>
                      </a:r>
                    </a:p>
                  </a:txBody>
                  <a:tcPr marL="72000"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1300" b="0" i="0" u="none" strike="noStrike" dirty="0">
                          <a:latin typeface="Tw Cen MT" pitchFamily="34" charset="0"/>
                        </a:rPr>
                        <a:t>3</a:t>
                      </a:r>
                    </a:p>
                  </a:txBody>
                  <a:tcPr marL="72000"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3759">
                <a:tc>
                  <a:txBody>
                    <a:bodyPr/>
                    <a:lstStyle/>
                    <a:p>
                      <a:pPr algn="l" fontAlgn="b"/>
                      <a:r>
                        <a:rPr lang="es-MX" sz="1300" b="0" i="0" u="none" strike="noStrike">
                          <a:latin typeface="Tw Cen MT" pitchFamily="34" charset="0"/>
                        </a:rPr>
                        <a:t>Ns/Nc</a:t>
                      </a:r>
                    </a:p>
                  </a:txBody>
                  <a:tcPr marL="72000"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1300" b="0" i="0" u="none" strike="noStrike" dirty="0">
                          <a:latin typeface="Tw Cen MT" pitchFamily="34" charset="0"/>
                        </a:rPr>
                        <a:t>27</a:t>
                      </a:r>
                    </a:p>
                  </a:txBody>
                  <a:tcPr marL="72000"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CuadroTexto"/>
          <p:cNvSpPr txBox="1"/>
          <p:nvPr/>
        </p:nvSpPr>
        <p:spPr>
          <a:xfrm>
            <a:off x="521460" y="1295936"/>
            <a:ext cx="3915522" cy="1077218"/>
          </a:xfrm>
          <a:prstGeom prst="rect">
            <a:avLst/>
          </a:prstGeom>
          <a:noFill/>
        </p:spPr>
        <p:txBody>
          <a:bodyPr wrap="square" rtlCol="0">
            <a:spAutoFit/>
          </a:bodyPr>
          <a:lstStyle/>
          <a:p>
            <a:pPr algn="ctr"/>
            <a:r>
              <a:rPr lang="es-MX" sz="1600" b="1" dirty="0" smtClean="0">
                <a:latin typeface="Tw Cen MT" pitchFamily="34" charset="0"/>
              </a:rPr>
              <a:t>¿Ha realizado usted alguna solicitud de información pública a alguna dependencia o Delegación Política del gobierno del Distrito Federal?</a:t>
            </a:r>
            <a:endParaRPr lang="en-US" sz="1600" dirty="0">
              <a:latin typeface="Tw Cen MT" pitchFamily="34" charset="0"/>
            </a:endParaRPr>
          </a:p>
        </p:txBody>
      </p:sp>
      <p:sp>
        <p:nvSpPr>
          <p:cNvPr id="7" name="6 CuadroTexto"/>
          <p:cNvSpPr txBox="1"/>
          <p:nvPr/>
        </p:nvSpPr>
        <p:spPr>
          <a:xfrm>
            <a:off x="4842036" y="1295936"/>
            <a:ext cx="3915522" cy="1508105"/>
          </a:xfrm>
          <a:prstGeom prst="rect">
            <a:avLst/>
          </a:prstGeom>
          <a:noFill/>
        </p:spPr>
        <p:txBody>
          <a:bodyPr wrap="square" rtlCol="0">
            <a:spAutoFit/>
          </a:bodyPr>
          <a:lstStyle/>
          <a:p>
            <a:pPr algn="ctr"/>
            <a:r>
              <a:rPr lang="es-MX" sz="1400" dirty="0" smtClean="0">
                <a:latin typeface="Tw Cen MT" pitchFamily="34" charset="0"/>
              </a:rPr>
              <a:t>(SÓLO PARA EL 11% QUE HA REALIZADO ALGUNA SOLICITUD DE INFORMACIÓN)</a:t>
            </a:r>
          </a:p>
          <a:p>
            <a:pPr algn="ctr"/>
            <a:r>
              <a:rPr lang="es-MX" sz="1600" b="1" dirty="0" smtClean="0">
                <a:latin typeface="Tw Cen MT" pitchFamily="34" charset="0"/>
              </a:rPr>
              <a:t>¿Qué tan satisfecho quedó usted de la respuesta a su solicitud: muy satisfecho, medianamente satisfecho o nada satisfecho?</a:t>
            </a:r>
            <a:endParaRPr lang="en-US" sz="1600" dirty="0">
              <a:latin typeface="Tw Cen MT" pitchFamily="34" charset="0"/>
            </a:endParaRPr>
          </a:p>
        </p:txBody>
      </p:sp>
      <p:graphicFrame>
        <p:nvGraphicFramePr>
          <p:cNvPr id="12" name="11 Gráfico"/>
          <p:cNvGraphicFramePr/>
          <p:nvPr/>
        </p:nvGraphicFramePr>
        <p:xfrm>
          <a:off x="5112072" y="2888928"/>
          <a:ext cx="3600480" cy="3420455"/>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6" name="5 Gráfico"/>
          <p:cNvGraphicFramePr/>
          <p:nvPr/>
        </p:nvGraphicFramePr>
        <p:xfrm>
          <a:off x="521460" y="2885857"/>
          <a:ext cx="3780504" cy="3603551"/>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CuadroTexto"/>
          <p:cNvSpPr txBox="1"/>
          <p:nvPr/>
        </p:nvSpPr>
        <p:spPr>
          <a:xfrm>
            <a:off x="296430" y="1295936"/>
            <a:ext cx="4185558" cy="1323439"/>
          </a:xfrm>
          <a:prstGeom prst="rect">
            <a:avLst/>
          </a:prstGeom>
          <a:noFill/>
        </p:spPr>
        <p:txBody>
          <a:bodyPr wrap="square" rtlCol="0">
            <a:spAutoFit/>
          </a:bodyPr>
          <a:lstStyle/>
          <a:p>
            <a:pPr algn="ctr"/>
            <a:r>
              <a:rPr lang="es-MX" sz="1600" b="1" dirty="0" smtClean="0">
                <a:latin typeface="Tw Cen MT" pitchFamily="34" charset="0"/>
              </a:rPr>
              <a:t>¿Y hay algún familiar o amistad cercana a usted que haya realizado alguna solicitud de información a alguna dependencia o Delegación Política del gobierno del Distrito Federal? </a:t>
            </a:r>
            <a:endParaRPr lang="en-US" sz="1600" dirty="0">
              <a:latin typeface="Tw Cen MT" pitchFamily="34" charset="0"/>
            </a:endParaRPr>
          </a:p>
        </p:txBody>
      </p:sp>
      <p:sp>
        <p:nvSpPr>
          <p:cNvPr id="7" name="6 CuadroTexto"/>
          <p:cNvSpPr txBox="1"/>
          <p:nvPr/>
        </p:nvSpPr>
        <p:spPr>
          <a:xfrm>
            <a:off x="4617006" y="1295936"/>
            <a:ext cx="4185558" cy="1538883"/>
          </a:xfrm>
          <a:prstGeom prst="rect">
            <a:avLst/>
          </a:prstGeom>
          <a:noFill/>
        </p:spPr>
        <p:txBody>
          <a:bodyPr wrap="square" rtlCol="0">
            <a:spAutoFit/>
          </a:bodyPr>
          <a:lstStyle/>
          <a:p>
            <a:pPr algn="ctr"/>
            <a:r>
              <a:rPr lang="es-MX" sz="1400" dirty="0" smtClean="0">
                <a:latin typeface="Tw Cen MT" pitchFamily="34" charset="0"/>
              </a:rPr>
              <a:t>(SÓLO PARA EL 7% QUE RESPONDIÓ SÍ)</a:t>
            </a:r>
          </a:p>
          <a:p>
            <a:pPr algn="ctr"/>
            <a:r>
              <a:rPr lang="es-MX" sz="1600" b="1" dirty="0" smtClean="0">
                <a:latin typeface="Tw Cen MT" pitchFamily="34" charset="0"/>
              </a:rPr>
              <a:t>Por lo que usted sabe, ¿qué tan satisfecho quedó esta persona de la respuesta que obtuvo a su solicitud de información: muy satisfecho, medianamente satisfecho o nada satisfecho?</a:t>
            </a:r>
            <a:endParaRPr lang="en-US" sz="1600" dirty="0">
              <a:latin typeface="Tw Cen MT" pitchFamily="34" charset="0"/>
            </a:endParaRPr>
          </a:p>
        </p:txBody>
      </p:sp>
      <p:graphicFrame>
        <p:nvGraphicFramePr>
          <p:cNvPr id="12" name="11 Gráfico"/>
          <p:cNvGraphicFramePr/>
          <p:nvPr/>
        </p:nvGraphicFramePr>
        <p:xfrm>
          <a:off x="5112072" y="2888928"/>
          <a:ext cx="3600480" cy="3420455"/>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6" name="5 Gráfico"/>
          <p:cNvGraphicFramePr/>
          <p:nvPr/>
        </p:nvGraphicFramePr>
        <p:xfrm>
          <a:off x="521460" y="2885857"/>
          <a:ext cx="3780504" cy="3603551"/>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971520" y="1337835"/>
            <a:ext cx="7200960" cy="830997"/>
          </a:xfrm>
          <a:prstGeom prst="rect">
            <a:avLst/>
          </a:prstGeom>
          <a:noFill/>
        </p:spPr>
        <p:txBody>
          <a:bodyPr wrap="square" rtlCol="0">
            <a:spAutoFit/>
          </a:bodyPr>
          <a:lstStyle/>
          <a:p>
            <a:pPr algn="ctr"/>
            <a:r>
              <a:rPr lang="es-MX" sz="1600" b="1" dirty="0" smtClean="0">
                <a:latin typeface="Tw Cen MT" pitchFamily="34" charset="0"/>
              </a:rPr>
              <a:t>¿Qué tan probable es que en el futuro usted haga alguna solicitud de información sobre las acciones del gobierno del Distrito Federal, o de la forma en que gasta nuestros impuestos, es muy probable, algo, poco, o nada probable?</a:t>
            </a:r>
            <a:endParaRPr lang="es-MX" sz="1600" b="1" dirty="0">
              <a:latin typeface="Tw Cen MT" pitchFamily="34" charset="0"/>
            </a:endParaRPr>
          </a:p>
        </p:txBody>
      </p:sp>
      <p:graphicFrame>
        <p:nvGraphicFramePr>
          <p:cNvPr id="5" name="4 Gráfico"/>
          <p:cNvGraphicFramePr/>
          <p:nvPr/>
        </p:nvGraphicFramePr>
        <p:xfrm>
          <a:off x="2546730" y="2619374"/>
          <a:ext cx="4095546" cy="341947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12283905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CuadroTexto"/>
          <p:cNvSpPr txBox="1"/>
          <p:nvPr/>
        </p:nvSpPr>
        <p:spPr>
          <a:xfrm>
            <a:off x="1421580" y="998676"/>
            <a:ext cx="6210828" cy="584775"/>
          </a:xfrm>
          <a:prstGeom prst="rect">
            <a:avLst/>
          </a:prstGeom>
          <a:noFill/>
        </p:spPr>
        <p:txBody>
          <a:bodyPr wrap="square" rtlCol="0">
            <a:spAutoFit/>
          </a:bodyPr>
          <a:lstStyle/>
          <a:p>
            <a:pPr algn="ctr"/>
            <a:r>
              <a:rPr lang="es-MX" sz="1600" b="1" dirty="0" smtClean="0">
                <a:latin typeface="Tw Cen MT" pitchFamily="34" charset="0"/>
              </a:rPr>
              <a:t>En su opinión ¿cuál es el principal problema en nuestra ciudad que el gobierno del DF debe poner particular interés para resolver?</a:t>
            </a:r>
            <a:endParaRPr lang="en-US" sz="1600" dirty="0">
              <a:latin typeface="Tw Cen MT" pitchFamily="34" charset="0"/>
            </a:endParaRPr>
          </a:p>
        </p:txBody>
      </p:sp>
      <p:graphicFrame>
        <p:nvGraphicFramePr>
          <p:cNvPr id="12" name="11 Gráfico"/>
          <p:cNvGraphicFramePr/>
          <p:nvPr/>
        </p:nvGraphicFramePr>
        <p:xfrm>
          <a:off x="341436" y="2439349"/>
          <a:ext cx="4230564" cy="3870033"/>
        </p:xfrm>
        <a:graphic>
          <a:graphicData uri="http://schemas.openxmlformats.org/drawingml/2006/chart">
            <c:chart xmlns:c="http://schemas.openxmlformats.org/drawingml/2006/chart" xmlns:r="http://schemas.openxmlformats.org/officeDocument/2006/relationships" r:id="rId3"/>
          </a:graphicData>
        </a:graphic>
      </p:graphicFrame>
      <p:sp>
        <p:nvSpPr>
          <p:cNvPr id="7" name="6 CuadroTexto"/>
          <p:cNvSpPr txBox="1"/>
          <p:nvPr/>
        </p:nvSpPr>
        <p:spPr>
          <a:xfrm>
            <a:off x="1331568" y="1823254"/>
            <a:ext cx="2340312" cy="338554"/>
          </a:xfrm>
          <a:prstGeom prst="rect">
            <a:avLst/>
          </a:prstGeom>
          <a:noFill/>
        </p:spPr>
        <p:txBody>
          <a:bodyPr wrap="square" rtlCol="0">
            <a:spAutoFit/>
          </a:bodyPr>
          <a:lstStyle/>
          <a:p>
            <a:pPr algn="ctr"/>
            <a:r>
              <a:rPr lang="es-MX" sz="1600" b="1" i="1" dirty="0" smtClean="0">
                <a:latin typeface="Tw Cen MT" pitchFamily="34" charset="0"/>
              </a:rPr>
              <a:t>Primera mención</a:t>
            </a:r>
          </a:p>
        </p:txBody>
      </p:sp>
      <p:sp>
        <p:nvSpPr>
          <p:cNvPr id="8" name="7 CuadroTexto"/>
          <p:cNvSpPr txBox="1"/>
          <p:nvPr/>
        </p:nvSpPr>
        <p:spPr>
          <a:xfrm>
            <a:off x="5832168" y="1823254"/>
            <a:ext cx="2340312" cy="338554"/>
          </a:xfrm>
          <a:prstGeom prst="rect">
            <a:avLst/>
          </a:prstGeom>
          <a:noFill/>
        </p:spPr>
        <p:txBody>
          <a:bodyPr wrap="square" rtlCol="0">
            <a:spAutoFit/>
          </a:bodyPr>
          <a:lstStyle/>
          <a:p>
            <a:pPr algn="ctr"/>
            <a:r>
              <a:rPr lang="es-MX" sz="1600" b="1" i="1" dirty="0" smtClean="0">
                <a:latin typeface="Tw Cen MT" pitchFamily="34" charset="0"/>
              </a:rPr>
              <a:t>Total de menciones*</a:t>
            </a:r>
          </a:p>
        </p:txBody>
      </p:sp>
      <p:graphicFrame>
        <p:nvGraphicFramePr>
          <p:cNvPr id="10" name="9 Gráfico"/>
          <p:cNvGraphicFramePr/>
          <p:nvPr/>
        </p:nvGraphicFramePr>
        <p:xfrm>
          <a:off x="4572000" y="2348856"/>
          <a:ext cx="4230564" cy="4050540"/>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341436" y="1268712"/>
            <a:ext cx="4230564" cy="338554"/>
          </a:xfrm>
          <a:prstGeom prst="rect">
            <a:avLst/>
          </a:prstGeom>
          <a:noFill/>
        </p:spPr>
        <p:txBody>
          <a:bodyPr wrap="square" rtlCol="0">
            <a:spAutoFit/>
          </a:bodyPr>
          <a:lstStyle/>
          <a:p>
            <a:pPr algn="ctr"/>
            <a:r>
              <a:rPr lang="es-MX" sz="1600" b="1" dirty="0" smtClean="0">
                <a:latin typeface="Tw Cen MT" pitchFamily="34" charset="0"/>
              </a:rPr>
              <a:t>¿Utiliza usted o ha utilizado el Internet?</a:t>
            </a:r>
            <a:endParaRPr lang="es-ES" sz="1600" b="1" dirty="0" smtClean="0">
              <a:latin typeface="Tw Cen MT" pitchFamily="34" charset="0"/>
            </a:endParaRPr>
          </a:p>
        </p:txBody>
      </p:sp>
      <p:sp>
        <p:nvSpPr>
          <p:cNvPr id="6" name="5 CuadroTexto"/>
          <p:cNvSpPr txBox="1"/>
          <p:nvPr/>
        </p:nvSpPr>
        <p:spPr>
          <a:xfrm>
            <a:off x="4752024" y="1289259"/>
            <a:ext cx="4050540" cy="1077218"/>
          </a:xfrm>
          <a:prstGeom prst="rect">
            <a:avLst/>
          </a:prstGeom>
          <a:noFill/>
        </p:spPr>
        <p:txBody>
          <a:bodyPr wrap="square" rtlCol="0">
            <a:spAutoFit/>
          </a:bodyPr>
          <a:lstStyle/>
          <a:p>
            <a:pPr algn="ctr"/>
            <a:r>
              <a:rPr lang="es-MX" sz="1600" b="1" dirty="0" smtClean="0">
                <a:latin typeface="Tw Cen MT" pitchFamily="34" charset="0"/>
              </a:rPr>
              <a:t>¿Ha ingresado usted alguna vez a la sección de transparencia de alguna pagina de Internet de cualquier dependencia del gobierno del Distrito Federal</a:t>
            </a:r>
            <a:endParaRPr lang="es-ES" sz="1600" b="1" dirty="0" smtClean="0">
              <a:latin typeface="Tw Cen MT" pitchFamily="34" charset="0"/>
            </a:endParaRPr>
          </a:p>
        </p:txBody>
      </p:sp>
      <p:graphicFrame>
        <p:nvGraphicFramePr>
          <p:cNvPr id="7" name="6 Gráfico"/>
          <p:cNvGraphicFramePr/>
          <p:nvPr/>
        </p:nvGraphicFramePr>
        <p:xfrm>
          <a:off x="521460" y="2800058"/>
          <a:ext cx="3870516" cy="368935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9" name="8 Gráfico"/>
          <p:cNvGraphicFramePr/>
          <p:nvPr/>
        </p:nvGraphicFramePr>
        <p:xfrm>
          <a:off x="4842036" y="2754803"/>
          <a:ext cx="3870516" cy="3689350"/>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8 Gráfico"/>
          <p:cNvGraphicFramePr/>
          <p:nvPr>
            <p:extLst>
              <p:ext uri="{D42A27DB-BD31-4B8C-83A1-F6EECF244321}">
                <p14:modId xmlns:p14="http://schemas.microsoft.com/office/powerpoint/2010/main" val="1411874271"/>
              </p:ext>
            </p:extLst>
          </p:nvPr>
        </p:nvGraphicFramePr>
        <p:xfrm>
          <a:off x="4842036" y="2754803"/>
          <a:ext cx="3870516" cy="368935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8" name="Group 52"/>
          <p:cNvGraphicFramePr>
            <a:graphicFrameLocks noGrp="1"/>
          </p:cNvGraphicFramePr>
          <p:nvPr>
            <p:extLst>
              <p:ext uri="{D42A27DB-BD31-4B8C-83A1-F6EECF244321}">
                <p14:modId xmlns:p14="http://schemas.microsoft.com/office/powerpoint/2010/main" val="293385893"/>
              </p:ext>
            </p:extLst>
          </p:nvPr>
        </p:nvGraphicFramePr>
        <p:xfrm>
          <a:off x="379412" y="1520156"/>
          <a:ext cx="8468157" cy="4214652"/>
        </p:xfrm>
        <a:graphic>
          <a:graphicData uri="http://schemas.openxmlformats.org/drawingml/2006/table">
            <a:tbl>
              <a:tblPr/>
              <a:tblGrid>
                <a:gridCol w="2277280"/>
                <a:gridCol w="6190877"/>
              </a:tblGrid>
              <a:tr h="305904">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s-MX" sz="1200" b="1" i="1" u="none" strike="noStrike" cap="none" normalizeH="0" baseline="0" dirty="0" smtClean="0">
                          <a:ln>
                            <a:noFill/>
                          </a:ln>
                          <a:solidFill>
                            <a:schemeClr val="tx1"/>
                          </a:solidFill>
                          <a:effectLst>
                            <a:outerShdw blurRad="38100" dist="38100" dir="2700000" algn="tl">
                              <a:srgbClr val="C0C0C0"/>
                            </a:outerShdw>
                          </a:effectLst>
                          <a:latin typeface="Arial" charset="0"/>
                          <a:cs typeface="Arial" charset="0"/>
                        </a:rPr>
                        <a:t>Población objetivo</a:t>
                      </a:r>
                    </a:p>
                  </a:txBody>
                  <a:tcPr marL="91429" marR="91429" marT="45726" marB="45726" horzOverflow="overflow">
                    <a:lnL w="38100" cap="flat" cmpd="sng" algn="ctr">
                      <a:solidFill>
                        <a:srgbClr val="50001B"/>
                      </a:solidFill>
                      <a:prstDash val="solid"/>
                      <a:round/>
                      <a:headEnd type="none" w="sm" len="sm"/>
                      <a:tailEnd type="none" w="sm" len="sm"/>
                    </a:lnL>
                    <a:lnR w="12700" cap="flat" cmpd="sng" algn="ctr">
                      <a:solidFill>
                        <a:srgbClr val="50001B"/>
                      </a:solidFill>
                      <a:prstDash val="sysDot"/>
                      <a:round/>
                      <a:headEnd type="none" w="sm" len="sm"/>
                      <a:tailEnd type="none" w="sm" len="sm"/>
                    </a:lnR>
                    <a:lnT w="38100" cap="flat" cmpd="sng" algn="ctr">
                      <a:solidFill>
                        <a:srgbClr val="50001B"/>
                      </a:solidFill>
                      <a:prstDash val="solid"/>
                      <a:round/>
                      <a:headEnd type="none" w="sm" len="sm"/>
                      <a:tailEnd type="none" w="sm" len="sm"/>
                    </a:lnT>
                    <a:lnB w="12700" cap="flat" cmpd="sng" algn="ctr">
                      <a:solidFill>
                        <a:srgbClr val="50001B"/>
                      </a:solidFill>
                      <a:prstDash val="sysDot"/>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s-MX" sz="1200" b="0" i="0" u="none" strike="noStrike" cap="none" normalizeH="0" baseline="0" dirty="0" smtClean="0">
                          <a:ln>
                            <a:noFill/>
                          </a:ln>
                          <a:solidFill>
                            <a:schemeClr val="tx1"/>
                          </a:solidFill>
                          <a:effectLst/>
                          <a:latin typeface="Arial" charset="0"/>
                          <a:cs typeface="Arial" charset="0"/>
                        </a:rPr>
                        <a:t>Individuos con 18 años o más residente y con credencial de elector correspondiente al Distrito Federal</a:t>
                      </a:r>
                    </a:p>
                  </a:txBody>
                  <a:tcPr marL="91429" marR="91429" marT="45726" marB="45726" horzOverflow="overflow">
                    <a:lnL w="12700" cap="flat" cmpd="sng" algn="ctr">
                      <a:solidFill>
                        <a:srgbClr val="50001B"/>
                      </a:solidFill>
                      <a:prstDash val="sysDot"/>
                      <a:round/>
                      <a:headEnd type="none" w="sm" len="sm"/>
                      <a:tailEnd type="none" w="sm" len="sm"/>
                    </a:lnL>
                    <a:lnR w="38100" cap="flat" cmpd="sng" algn="ctr">
                      <a:solidFill>
                        <a:srgbClr val="50001B"/>
                      </a:solidFill>
                      <a:prstDash val="solid"/>
                      <a:round/>
                      <a:headEnd type="none" w="sm" len="sm"/>
                      <a:tailEnd type="none" w="sm" len="sm"/>
                    </a:lnR>
                    <a:lnT w="38100" cap="flat" cmpd="sng" algn="ctr">
                      <a:solidFill>
                        <a:srgbClr val="50001B"/>
                      </a:solidFill>
                      <a:prstDash val="solid"/>
                      <a:round/>
                      <a:headEnd type="none" w="sm" len="sm"/>
                      <a:tailEnd type="none" w="sm" len="sm"/>
                    </a:lnT>
                    <a:lnB w="12700" cap="flat" cmpd="sng" algn="ctr">
                      <a:solidFill>
                        <a:srgbClr val="50001B"/>
                      </a:solidFill>
                      <a:prstDash val="sysDot"/>
                      <a:round/>
                      <a:headEnd type="none" w="sm" len="sm"/>
                      <a:tailEnd type="none" w="sm" len="sm"/>
                    </a:lnB>
                    <a:lnTlToBr>
                      <a:noFill/>
                    </a:lnTlToBr>
                    <a:lnBlToTr>
                      <a:noFill/>
                    </a:lnBlToTr>
                    <a:noFill/>
                  </a:tcPr>
                </a:tc>
              </a:tr>
              <a:tr h="26234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s-MX" sz="1200" b="1" i="1" u="none" strike="noStrike" cap="none" normalizeH="0" baseline="0" smtClean="0">
                          <a:ln>
                            <a:noFill/>
                          </a:ln>
                          <a:solidFill>
                            <a:schemeClr val="tx1"/>
                          </a:solidFill>
                          <a:effectLst>
                            <a:outerShdw blurRad="38100" dist="38100" dir="2700000" algn="tl">
                              <a:srgbClr val="C0C0C0"/>
                            </a:outerShdw>
                          </a:effectLst>
                          <a:latin typeface="Arial" charset="0"/>
                          <a:cs typeface="Arial" charset="0"/>
                        </a:rPr>
                        <a:t>Representatividad</a:t>
                      </a:r>
                    </a:p>
                  </a:txBody>
                  <a:tcPr marL="91429" marR="91429" marT="45726" marB="45726" horzOverflow="overflow">
                    <a:lnL w="38100" cap="flat" cmpd="sng" algn="ctr">
                      <a:solidFill>
                        <a:srgbClr val="50001B"/>
                      </a:solidFill>
                      <a:prstDash val="solid"/>
                      <a:round/>
                      <a:headEnd type="none" w="sm" len="sm"/>
                      <a:tailEnd type="none" w="sm" len="sm"/>
                    </a:lnL>
                    <a:lnR w="12700" cap="flat" cmpd="sng" algn="ctr">
                      <a:solidFill>
                        <a:srgbClr val="50001B"/>
                      </a:solidFill>
                      <a:prstDash val="sysDot"/>
                      <a:round/>
                      <a:headEnd type="none" w="sm" len="sm"/>
                      <a:tailEnd type="none" w="sm" len="sm"/>
                    </a:lnR>
                    <a:lnT w="12700" cap="flat" cmpd="sng" algn="ctr">
                      <a:solidFill>
                        <a:srgbClr val="50001B"/>
                      </a:solidFill>
                      <a:prstDash val="sysDot"/>
                      <a:round/>
                      <a:headEnd type="none" w="sm" len="sm"/>
                      <a:tailEnd type="none" w="sm" len="sm"/>
                    </a:lnT>
                    <a:lnB w="12700" cap="flat" cmpd="sng" algn="ctr">
                      <a:solidFill>
                        <a:srgbClr val="50001B"/>
                      </a:solidFill>
                      <a:prstDash val="sysDot"/>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s-MX" sz="1200" b="0" i="0" u="none" strike="noStrike" cap="none" normalizeH="0" baseline="0" dirty="0" smtClean="0">
                          <a:ln>
                            <a:noFill/>
                          </a:ln>
                          <a:solidFill>
                            <a:schemeClr val="tx1"/>
                          </a:solidFill>
                          <a:effectLst/>
                          <a:latin typeface="Arial" charset="0"/>
                          <a:cs typeface="Arial" charset="0"/>
                        </a:rPr>
                        <a:t>Población adulta del Distrito Federal</a:t>
                      </a:r>
                    </a:p>
                  </a:txBody>
                  <a:tcPr marL="91429" marR="91429" marT="45726" marB="45726" horzOverflow="overflow">
                    <a:lnL w="12700" cap="flat" cmpd="sng" algn="ctr">
                      <a:solidFill>
                        <a:srgbClr val="50001B"/>
                      </a:solidFill>
                      <a:prstDash val="sysDot"/>
                      <a:round/>
                      <a:headEnd type="none" w="sm" len="sm"/>
                      <a:tailEnd type="none" w="sm" len="sm"/>
                    </a:lnL>
                    <a:lnR w="38100" cap="flat" cmpd="sng" algn="ctr">
                      <a:solidFill>
                        <a:srgbClr val="50001B"/>
                      </a:solidFill>
                      <a:prstDash val="solid"/>
                      <a:round/>
                      <a:headEnd type="none" w="sm" len="sm"/>
                      <a:tailEnd type="none" w="sm" len="sm"/>
                    </a:lnR>
                    <a:lnT w="12700" cap="flat" cmpd="sng" algn="ctr">
                      <a:solidFill>
                        <a:srgbClr val="50001B"/>
                      </a:solidFill>
                      <a:prstDash val="sysDot"/>
                      <a:round/>
                      <a:headEnd type="none" w="sm" len="sm"/>
                      <a:tailEnd type="none" w="sm" len="sm"/>
                    </a:lnT>
                    <a:lnB w="12700" cap="flat" cmpd="sng" algn="ctr">
                      <a:solidFill>
                        <a:srgbClr val="50001B"/>
                      </a:solidFill>
                      <a:prstDash val="sysDot"/>
                      <a:round/>
                      <a:headEnd type="none" w="sm" len="sm"/>
                      <a:tailEnd type="none" w="sm" len="sm"/>
                    </a:lnB>
                    <a:lnTlToBr>
                      <a:noFill/>
                    </a:lnTlToBr>
                    <a:lnBlToTr>
                      <a:noFill/>
                    </a:lnBlToTr>
                    <a:noFill/>
                  </a:tcPr>
                </a:tc>
              </a:tr>
              <a:tr h="26234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s-MX" sz="1200" b="1" i="1" u="none" strike="noStrike" cap="none" normalizeH="0" baseline="0" dirty="0" smtClean="0">
                          <a:ln>
                            <a:noFill/>
                          </a:ln>
                          <a:solidFill>
                            <a:schemeClr val="tx1"/>
                          </a:solidFill>
                          <a:effectLst>
                            <a:outerShdw blurRad="38100" dist="38100" dir="2700000" algn="tl">
                              <a:srgbClr val="C0C0C0"/>
                            </a:outerShdw>
                          </a:effectLst>
                          <a:latin typeface="Arial" charset="0"/>
                          <a:cs typeface="Arial" charset="0"/>
                        </a:rPr>
                        <a:t>Tipo de entrevista</a:t>
                      </a:r>
                    </a:p>
                  </a:txBody>
                  <a:tcPr marL="91429" marR="91429" marT="45726" marB="45726" horzOverflow="overflow">
                    <a:lnL w="38100" cap="flat" cmpd="sng" algn="ctr">
                      <a:solidFill>
                        <a:srgbClr val="50001B"/>
                      </a:solidFill>
                      <a:prstDash val="solid"/>
                      <a:round/>
                      <a:headEnd type="none" w="sm" len="sm"/>
                      <a:tailEnd type="none" w="sm" len="sm"/>
                    </a:lnL>
                    <a:lnR w="12700" cap="flat" cmpd="sng" algn="ctr">
                      <a:solidFill>
                        <a:srgbClr val="50001B"/>
                      </a:solidFill>
                      <a:prstDash val="sysDot"/>
                      <a:round/>
                      <a:headEnd type="none" w="sm" len="sm"/>
                      <a:tailEnd type="none" w="sm" len="sm"/>
                    </a:lnR>
                    <a:lnT w="12700" cap="flat" cmpd="sng" algn="ctr">
                      <a:solidFill>
                        <a:srgbClr val="50001B"/>
                      </a:solidFill>
                      <a:prstDash val="sysDot"/>
                      <a:round/>
                      <a:headEnd type="none" w="sm" len="sm"/>
                      <a:tailEnd type="none" w="sm" len="sm"/>
                    </a:lnT>
                    <a:lnB w="12700" cap="flat" cmpd="sng" algn="ctr">
                      <a:solidFill>
                        <a:srgbClr val="50001B"/>
                      </a:solidFill>
                      <a:prstDash val="sysDot"/>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s-MX" sz="1200" b="0" i="0" u="none" strike="noStrike" cap="none" normalizeH="0" baseline="0" dirty="0" smtClean="0">
                          <a:ln>
                            <a:noFill/>
                          </a:ln>
                          <a:solidFill>
                            <a:schemeClr val="tx1"/>
                          </a:solidFill>
                          <a:effectLst/>
                          <a:latin typeface="Arial" charset="0"/>
                          <a:cs typeface="Arial" charset="0"/>
                        </a:rPr>
                        <a:t>Vivienda (cara a cara)</a:t>
                      </a:r>
                    </a:p>
                  </a:txBody>
                  <a:tcPr marL="91429" marR="91429" marT="45726" marB="45726" horzOverflow="overflow">
                    <a:lnL w="12700" cap="flat" cmpd="sng" algn="ctr">
                      <a:solidFill>
                        <a:srgbClr val="50001B"/>
                      </a:solidFill>
                      <a:prstDash val="sysDot"/>
                      <a:round/>
                      <a:headEnd type="none" w="sm" len="sm"/>
                      <a:tailEnd type="none" w="sm" len="sm"/>
                    </a:lnL>
                    <a:lnR w="38100" cap="flat" cmpd="sng" algn="ctr">
                      <a:solidFill>
                        <a:srgbClr val="50001B"/>
                      </a:solidFill>
                      <a:prstDash val="solid"/>
                      <a:round/>
                      <a:headEnd type="none" w="sm" len="sm"/>
                      <a:tailEnd type="none" w="sm" len="sm"/>
                    </a:lnR>
                    <a:lnT w="12700" cap="flat" cmpd="sng" algn="ctr">
                      <a:solidFill>
                        <a:srgbClr val="50001B"/>
                      </a:solidFill>
                      <a:prstDash val="sysDot"/>
                      <a:round/>
                      <a:headEnd type="none" w="sm" len="sm"/>
                      <a:tailEnd type="none" w="sm" len="sm"/>
                    </a:lnT>
                    <a:lnB w="12700" cap="flat" cmpd="sng" algn="ctr">
                      <a:solidFill>
                        <a:srgbClr val="50001B"/>
                      </a:solidFill>
                      <a:prstDash val="sysDot"/>
                      <a:round/>
                      <a:headEnd type="none" w="sm" len="sm"/>
                      <a:tailEnd type="none" w="sm" len="sm"/>
                    </a:lnB>
                    <a:lnTlToBr>
                      <a:noFill/>
                    </a:lnTlToBr>
                    <a:lnBlToTr>
                      <a:noFill/>
                    </a:lnBlToTr>
                    <a:noFill/>
                  </a:tcPr>
                </a:tc>
              </a:tr>
              <a:tr h="26234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s-MX" sz="1200" b="1" i="1" u="none" strike="noStrike" cap="none" normalizeH="0" baseline="0" smtClean="0">
                          <a:ln>
                            <a:noFill/>
                          </a:ln>
                          <a:solidFill>
                            <a:schemeClr val="tx1"/>
                          </a:solidFill>
                          <a:effectLst>
                            <a:outerShdw blurRad="38100" dist="38100" dir="2700000" algn="tl">
                              <a:srgbClr val="C0C0C0"/>
                            </a:outerShdw>
                          </a:effectLst>
                          <a:latin typeface="Arial" charset="0"/>
                          <a:cs typeface="Arial" charset="0"/>
                        </a:rPr>
                        <a:t>Marco muestral</a:t>
                      </a:r>
                    </a:p>
                  </a:txBody>
                  <a:tcPr marL="91429" marR="91429" marT="45726" marB="45726" horzOverflow="overflow">
                    <a:lnL w="38100" cap="flat" cmpd="sng" algn="ctr">
                      <a:solidFill>
                        <a:srgbClr val="50001B"/>
                      </a:solidFill>
                      <a:prstDash val="solid"/>
                      <a:round/>
                      <a:headEnd type="none" w="sm" len="sm"/>
                      <a:tailEnd type="none" w="sm" len="sm"/>
                    </a:lnL>
                    <a:lnR w="12700" cap="flat" cmpd="sng" algn="ctr">
                      <a:solidFill>
                        <a:srgbClr val="50001B"/>
                      </a:solidFill>
                      <a:prstDash val="sysDot"/>
                      <a:round/>
                      <a:headEnd type="none" w="sm" len="sm"/>
                      <a:tailEnd type="none" w="sm" len="sm"/>
                    </a:lnR>
                    <a:lnT w="12700" cap="flat" cmpd="sng" algn="ctr">
                      <a:solidFill>
                        <a:srgbClr val="50001B"/>
                      </a:solidFill>
                      <a:prstDash val="sysDot"/>
                      <a:round/>
                      <a:headEnd type="none" w="sm" len="sm"/>
                      <a:tailEnd type="none" w="sm" len="sm"/>
                    </a:lnT>
                    <a:lnB w="12700" cap="flat" cmpd="sng" algn="ctr">
                      <a:solidFill>
                        <a:srgbClr val="50001B"/>
                      </a:solidFill>
                      <a:prstDash val="sysDot"/>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s-MX" sz="1200" b="0" i="0" u="none" strike="noStrike" cap="none" normalizeH="0" baseline="0" smtClean="0">
                          <a:ln>
                            <a:noFill/>
                          </a:ln>
                          <a:solidFill>
                            <a:schemeClr val="tx1"/>
                          </a:solidFill>
                          <a:effectLst/>
                          <a:latin typeface="Arial" charset="0"/>
                          <a:cs typeface="Arial" charset="0"/>
                        </a:rPr>
                        <a:t>Catálogo General de Secciones Electorales IFE</a:t>
                      </a:r>
                    </a:p>
                  </a:txBody>
                  <a:tcPr marL="91429" marR="91429" marT="45726" marB="45726" horzOverflow="overflow">
                    <a:lnL w="12700" cap="flat" cmpd="sng" algn="ctr">
                      <a:solidFill>
                        <a:srgbClr val="50001B"/>
                      </a:solidFill>
                      <a:prstDash val="sysDot"/>
                      <a:round/>
                      <a:headEnd type="none" w="sm" len="sm"/>
                      <a:tailEnd type="none" w="sm" len="sm"/>
                    </a:lnL>
                    <a:lnR w="38100" cap="flat" cmpd="sng" algn="ctr">
                      <a:solidFill>
                        <a:srgbClr val="50001B"/>
                      </a:solidFill>
                      <a:prstDash val="solid"/>
                      <a:round/>
                      <a:headEnd type="none" w="sm" len="sm"/>
                      <a:tailEnd type="none" w="sm" len="sm"/>
                    </a:lnR>
                    <a:lnT w="12700" cap="flat" cmpd="sng" algn="ctr">
                      <a:solidFill>
                        <a:srgbClr val="50001B"/>
                      </a:solidFill>
                      <a:prstDash val="sysDot"/>
                      <a:round/>
                      <a:headEnd type="none" w="sm" len="sm"/>
                      <a:tailEnd type="none" w="sm" len="sm"/>
                    </a:lnT>
                    <a:lnB w="12700" cap="flat" cmpd="sng" algn="ctr">
                      <a:solidFill>
                        <a:srgbClr val="50001B"/>
                      </a:solidFill>
                      <a:prstDash val="sysDot"/>
                      <a:round/>
                      <a:headEnd type="none" w="sm" len="sm"/>
                      <a:tailEnd type="none" w="sm" len="sm"/>
                    </a:lnB>
                    <a:lnTlToBr>
                      <a:noFill/>
                    </a:lnTlToBr>
                    <a:lnBlToTr>
                      <a:noFill/>
                    </a:lnBlToTr>
                    <a:noFill/>
                  </a:tcPr>
                </a:tc>
              </a:tr>
              <a:tr h="647904">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s-MX" sz="1200" b="1" i="1" u="none" strike="noStrike" cap="none" normalizeH="0" baseline="0" smtClean="0">
                          <a:ln>
                            <a:noFill/>
                          </a:ln>
                          <a:solidFill>
                            <a:schemeClr val="tx1"/>
                          </a:solidFill>
                          <a:effectLst>
                            <a:outerShdw blurRad="38100" dist="38100" dir="2700000" algn="tl">
                              <a:srgbClr val="C0C0C0"/>
                            </a:outerShdw>
                          </a:effectLst>
                          <a:latin typeface="Arial" charset="0"/>
                          <a:cs typeface="Arial" charset="0"/>
                        </a:rPr>
                        <a:t>Tipo de muestreo</a:t>
                      </a:r>
                    </a:p>
                  </a:txBody>
                  <a:tcPr marL="91429" marR="91429" marT="45726" marB="45726" horzOverflow="overflow">
                    <a:lnL w="38100" cap="flat" cmpd="sng" algn="ctr">
                      <a:solidFill>
                        <a:srgbClr val="50001B"/>
                      </a:solidFill>
                      <a:prstDash val="solid"/>
                      <a:round/>
                      <a:headEnd type="none" w="sm" len="sm"/>
                      <a:tailEnd type="none" w="sm" len="sm"/>
                    </a:lnL>
                    <a:lnR w="12700" cap="flat" cmpd="sng" algn="ctr">
                      <a:solidFill>
                        <a:srgbClr val="50001B"/>
                      </a:solidFill>
                      <a:prstDash val="sysDot"/>
                      <a:round/>
                      <a:headEnd type="none" w="sm" len="sm"/>
                      <a:tailEnd type="none" w="sm" len="sm"/>
                    </a:lnR>
                    <a:lnT w="12700" cap="flat" cmpd="sng" algn="ctr">
                      <a:solidFill>
                        <a:srgbClr val="50001B"/>
                      </a:solidFill>
                      <a:prstDash val="sysDot"/>
                      <a:round/>
                      <a:headEnd type="none" w="sm" len="sm"/>
                      <a:tailEnd type="none" w="sm" len="sm"/>
                    </a:lnT>
                    <a:lnB w="12700" cap="flat" cmpd="sng" algn="ctr">
                      <a:solidFill>
                        <a:srgbClr val="50001B"/>
                      </a:solidFill>
                      <a:prstDash val="sysDot"/>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s-MX" sz="1200" b="0" i="0" u="none" strike="noStrike" cap="none" normalizeH="0" baseline="0" smtClean="0">
                          <a:ln>
                            <a:noFill/>
                          </a:ln>
                          <a:solidFill>
                            <a:schemeClr val="tx1"/>
                          </a:solidFill>
                          <a:effectLst/>
                          <a:latin typeface="Arial" charset="0"/>
                          <a:cs typeface="Arial" charset="0"/>
                        </a:rPr>
                        <a:t>Se seleccionaron  secciones electorales y  individuos en dos etapas.  1era Etapa: Muestreo Sistemático Probabilístico con semilla aleatoria de secciones. </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s-MX" sz="1200" b="0" i="0" u="none" strike="noStrike" cap="none" normalizeH="0" baseline="0" smtClean="0">
                          <a:ln>
                            <a:noFill/>
                          </a:ln>
                          <a:solidFill>
                            <a:schemeClr val="tx1"/>
                          </a:solidFill>
                          <a:effectLst/>
                          <a:latin typeface="Arial" charset="0"/>
                          <a:cs typeface="Arial" charset="0"/>
                        </a:rPr>
                        <a:t>2da Etapa: Muestreo Aleatorio de individuos en la sección.  </a:t>
                      </a:r>
                    </a:p>
                  </a:txBody>
                  <a:tcPr marL="91429" marR="91429" marT="45726" marB="45726" horzOverflow="overflow">
                    <a:lnL w="12700" cap="flat" cmpd="sng" algn="ctr">
                      <a:solidFill>
                        <a:srgbClr val="50001B"/>
                      </a:solidFill>
                      <a:prstDash val="sysDot"/>
                      <a:round/>
                      <a:headEnd type="none" w="sm" len="sm"/>
                      <a:tailEnd type="none" w="sm" len="sm"/>
                    </a:lnL>
                    <a:lnR w="38100" cap="flat" cmpd="sng" algn="ctr">
                      <a:solidFill>
                        <a:srgbClr val="50001B"/>
                      </a:solidFill>
                      <a:prstDash val="solid"/>
                      <a:round/>
                      <a:headEnd type="none" w="sm" len="sm"/>
                      <a:tailEnd type="none" w="sm" len="sm"/>
                    </a:lnR>
                    <a:lnT w="12700" cap="flat" cmpd="sng" algn="ctr">
                      <a:solidFill>
                        <a:srgbClr val="50001B"/>
                      </a:solidFill>
                      <a:prstDash val="sysDot"/>
                      <a:round/>
                      <a:headEnd type="none" w="sm" len="sm"/>
                      <a:tailEnd type="none" w="sm" len="sm"/>
                    </a:lnT>
                    <a:lnB w="12700" cap="flat" cmpd="sng" algn="ctr">
                      <a:solidFill>
                        <a:srgbClr val="50001B"/>
                      </a:solidFill>
                      <a:prstDash val="sysDot"/>
                      <a:round/>
                      <a:headEnd type="none" w="sm" len="sm"/>
                      <a:tailEnd type="none" w="sm" len="sm"/>
                    </a:lnB>
                    <a:lnTlToBr>
                      <a:noFill/>
                    </a:lnTlToBr>
                    <a:lnBlToTr>
                      <a:noFill/>
                    </a:lnBlToTr>
                    <a:noFill/>
                  </a:tcPr>
                </a:tc>
              </a:tr>
              <a:tr h="368562">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s-MX" sz="1200" b="1" i="1" u="none" strike="noStrike" cap="none" normalizeH="0" baseline="0" smtClean="0">
                          <a:ln>
                            <a:noFill/>
                          </a:ln>
                          <a:solidFill>
                            <a:schemeClr val="tx1"/>
                          </a:solidFill>
                          <a:effectLst>
                            <a:outerShdw blurRad="38100" dist="38100" dir="2700000" algn="tl">
                              <a:srgbClr val="C0C0C0"/>
                            </a:outerShdw>
                          </a:effectLst>
                          <a:latin typeface="Arial" charset="0"/>
                          <a:cs typeface="Arial" charset="0"/>
                        </a:rPr>
                        <a:t>Selección de Vivienda</a:t>
                      </a:r>
                    </a:p>
                  </a:txBody>
                  <a:tcPr marL="91429" marR="91429" marT="45726" marB="45726" horzOverflow="overflow">
                    <a:lnL w="38100" cap="flat" cmpd="sng" algn="ctr">
                      <a:solidFill>
                        <a:srgbClr val="50001B"/>
                      </a:solidFill>
                      <a:prstDash val="solid"/>
                      <a:round/>
                      <a:headEnd type="none" w="sm" len="sm"/>
                      <a:tailEnd type="none" w="sm" len="sm"/>
                    </a:lnL>
                    <a:lnR w="12700" cap="flat" cmpd="sng" algn="ctr">
                      <a:solidFill>
                        <a:srgbClr val="50001B"/>
                      </a:solidFill>
                      <a:prstDash val="sysDot"/>
                      <a:round/>
                      <a:headEnd type="none" w="sm" len="sm"/>
                      <a:tailEnd type="none" w="sm" len="sm"/>
                    </a:lnR>
                    <a:lnT w="12700" cap="flat" cmpd="sng" algn="ctr">
                      <a:solidFill>
                        <a:srgbClr val="50001B"/>
                      </a:solidFill>
                      <a:prstDash val="sysDot"/>
                      <a:round/>
                      <a:headEnd type="none" w="sm" len="sm"/>
                      <a:tailEnd type="none" w="sm" len="sm"/>
                    </a:lnT>
                    <a:lnB w="12700" cap="flat" cmpd="sng" algn="ctr">
                      <a:solidFill>
                        <a:srgbClr val="50001B"/>
                      </a:solidFill>
                      <a:prstDash val="sysDot"/>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s-MX" sz="1200" b="0" i="0" u="none" strike="noStrike" cap="none" normalizeH="0" baseline="0" smtClean="0">
                          <a:ln>
                            <a:noFill/>
                          </a:ln>
                          <a:solidFill>
                            <a:schemeClr val="tx1"/>
                          </a:solidFill>
                          <a:effectLst/>
                          <a:latin typeface="Arial" charset="0"/>
                          <a:cs typeface="Arial" charset="0"/>
                        </a:rPr>
                        <a:t>Salto sistemático en dirección de las manecillas del reloj, a partir de la dirección de la sección electoral</a:t>
                      </a:r>
                    </a:p>
                  </a:txBody>
                  <a:tcPr marL="91429" marR="91429" marT="45726" marB="45726" horzOverflow="overflow">
                    <a:lnL w="12700" cap="flat" cmpd="sng" algn="ctr">
                      <a:solidFill>
                        <a:srgbClr val="50001B"/>
                      </a:solidFill>
                      <a:prstDash val="sysDot"/>
                      <a:round/>
                      <a:headEnd type="none" w="sm" len="sm"/>
                      <a:tailEnd type="none" w="sm" len="sm"/>
                    </a:lnL>
                    <a:lnR w="38100" cap="flat" cmpd="sng" algn="ctr">
                      <a:solidFill>
                        <a:srgbClr val="50001B"/>
                      </a:solidFill>
                      <a:prstDash val="solid"/>
                      <a:round/>
                      <a:headEnd type="none" w="sm" len="sm"/>
                      <a:tailEnd type="none" w="sm" len="sm"/>
                    </a:lnR>
                    <a:lnT w="12700" cap="flat" cmpd="sng" algn="ctr">
                      <a:solidFill>
                        <a:srgbClr val="50001B"/>
                      </a:solidFill>
                      <a:prstDash val="sysDot"/>
                      <a:round/>
                      <a:headEnd type="none" w="sm" len="sm"/>
                      <a:tailEnd type="none" w="sm" len="sm"/>
                    </a:lnT>
                    <a:lnB w="12700" cap="flat" cmpd="sng" algn="ctr">
                      <a:solidFill>
                        <a:srgbClr val="50001B"/>
                      </a:solidFill>
                      <a:prstDash val="sysDot"/>
                      <a:round/>
                      <a:headEnd type="none" w="sm" len="sm"/>
                      <a:tailEnd type="none" w="sm" len="sm"/>
                    </a:lnB>
                    <a:lnTlToBr>
                      <a:noFill/>
                    </a:lnTlToBr>
                    <a:lnBlToTr>
                      <a:noFill/>
                    </a:lnBlToTr>
                    <a:noFill/>
                  </a:tcPr>
                </a:tc>
              </a:tr>
              <a:tr h="305904">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s-MX" sz="1200" b="1" i="1" u="none" strike="noStrike" cap="none" normalizeH="0" baseline="0" smtClean="0">
                          <a:ln>
                            <a:noFill/>
                          </a:ln>
                          <a:solidFill>
                            <a:schemeClr val="tx1"/>
                          </a:solidFill>
                          <a:effectLst>
                            <a:outerShdw blurRad="38100" dist="38100" dir="2700000" algn="tl">
                              <a:srgbClr val="C0C0C0"/>
                            </a:outerShdw>
                          </a:effectLst>
                          <a:latin typeface="Arial" charset="0"/>
                          <a:cs typeface="Arial" charset="0"/>
                        </a:rPr>
                        <a:t>Selección de respondente</a:t>
                      </a:r>
                    </a:p>
                  </a:txBody>
                  <a:tcPr marL="91429" marR="91429" marT="45726" marB="45726" horzOverflow="overflow">
                    <a:lnL w="38100" cap="flat" cmpd="sng" algn="ctr">
                      <a:solidFill>
                        <a:srgbClr val="50001B"/>
                      </a:solidFill>
                      <a:prstDash val="solid"/>
                      <a:round/>
                      <a:headEnd type="none" w="sm" len="sm"/>
                      <a:tailEnd type="none" w="sm" len="sm"/>
                    </a:lnL>
                    <a:lnR w="12700" cap="flat" cmpd="sng" algn="ctr">
                      <a:solidFill>
                        <a:srgbClr val="50001B"/>
                      </a:solidFill>
                      <a:prstDash val="sysDot"/>
                      <a:round/>
                      <a:headEnd type="none" w="sm" len="sm"/>
                      <a:tailEnd type="none" w="sm" len="sm"/>
                    </a:lnR>
                    <a:lnT w="12700" cap="flat" cmpd="sng" algn="ctr">
                      <a:solidFill>
                        <a:srgbClr val="50001B"/>
                      </a:solidFill>
                      <a:prstDash val="sysDot"/>
                      <a:round/>
                      <a:headEnd type="none" w="sm" len="sm"/>
                      <a:tailEnd type="none" w="sm" len="sm"/>
                    </a:lnT>
                    <a:lnB w="12700" cap="flat" cmpd="sng" algn="ctr">
                      <a:solidFill>
                        <a:srgbClr val="50001B"/>
                      </a:solidFill>
                      <a:prstDash val="sysDot"/>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s-MX" sz="1200" b="0" i="0" u="none" strike="noStrike" cap="none" normalizeH="0" baseline="0" smtClean="0">
                          <a:ln>
                            <a:noFill/>
                          </a:ln>
                          <a:solidFill>
                            <a:schemeClr val="tx1"/>
                          </a:solidFill>
                          <a:effectLst/>
                          <a:latin typeface="Arial" charset="0"/>
                          <a:cs typeface="Arial" charset="0"/>
                        </a:rPr>
                        <a:t>Al que abre la puerta siempre y cuando resida en el domicilio y cubra los requisitos</a:t>
                      </a:r>
                    </a:p>
                  </a:txBody>
                  <a:tcPr marL="91429" marR="91429" marT="45726" marB="45726" horzOverflow="overflow">
                    <a:lnL w="12700" cap="flat" cmpd="sng" algn="ctr">
                      <a:solidFill>
                        <a:srgbClr val="50001B"/>
                      </a:solidFill>
                      <a:prstDash val="sysDot"/>
                      <a:round/>
                      <a:headEnd type="none" w="sm" len="sm"/>
                      <a:tailEnd type="none" w="sm" len="sm"/>
                    </a:lnL>
                    <a:lnR w="38100" cap="flat" cmpd="sng" algn="ctr">
                      <a:solidFill>
                        <a:srgbClr val="50001B"/>
                      </a:solidFill>
                      <a:prstDash val="solid"/>
                      <a:round/>
                      <a:headEnd type="none" w="sm" len="sm"/>
                      <a:tailEnd type="none" w="sm" len="sm"/>
                    </a:lnR>
                    <a:lnT w="12700" cap="flat" cmpd="sng" algn="ctr">
                      <a:solidFill>
                        <a:srgbClr val="50001B"/>
                      </a:solidFill>
                      <a:prstDash val="sysDot"/>
                      <a:round/>
                      <a:headEnd type="none" w="sm" len="sm"/>
                      <a:tailEnd type="none" w="sm" len="sm"/>
                    </a:lnT>
                    <a:lnB w="12700" cap="flat" cmpd="sng" algn="ctr">
                      <a:solidFill>
                        <a:srgbClr val="50001B"/>
                      </a:solidFill>
                      <a:prstDash val="sysDot"/>
                      <a:round/>
                      <a:headEnd type="none" w="sm" len="sm"/>
                      <a:tailEnd type="none" w="sm" len="sm"/>
                    </a:lnB>
                    <a:lnTlToBr>
                      <a:noFill/>
                    </a:lnTlToBr>
                    <a:lnBlToTr>
                      <a:noFill/>
                    </a:lnBlToTr>
                    <a:noFill/>
                  </a:tcPr>
                </a:tc>
              </a:tr>
              <a:tr h="437601">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s-MX" sz="1200" b="1" i="1" u="none" strike="noStrike" cap="none" normalizeH="0" baseline="0" smtClean="0">
                          <a:ln>
                            <a:noFill/>
                          </a:ln>
                          <a:solidFill>
                            <a:schemeClr val="tx1"/>
                          </a:solidFill>
                          <a:effectLst>
                            <a:outerShdw blurRad="38100" dist="38100" dir="2700000" algn="tl">
                              <a:srgbClr val="C0C0C0"/>
                            </a:outerShdw>
                          </a:effectLst>
                          <a:latin typeface="Arial" charset="0"/>
                          <a:cs typeface="Arial" charset="0"/>
                        </a:rPr>
                        <a:t>Utilización de cuotas de levantamiento</a:t>
                      </a:r>
                    </a:p>
                  </a:txBody>
                  <a:tcPr marL="91429" marR="91429" marT="45726" marB="45726" horzOverflow="overflow">
                    <a:lnL w="38100" cap="flat" cmpd="sng" algn="ctr">
                      <a:solidFill>
                        <a:srgbClr val="50001B"/>
                      </a:solidFill>
                      <a:prstDash val="solid"/>
                      <a:round/>
                      <a:headEnd type="none" w="sm" len="sm"/>
                      <a:tailEnd type="none" w="sm" len="sm"/>
                    </a:lnL>
                    <a:lnR w="12700" cap="flat" cmpd="sng" algn="ctr">
                      <a:solidFill>
                        <a:srgbClr val="50001B"/>
                      </a:solidFill>
                      <a:prstDash val="sysDot"/>
                      <a:round/>
                      <a:headEnd type="none" w="sm" len="sm"/>
                      <a:tailEnd type="none" w="sm" len="sm"/>
                    </a:lnR>
                    <a:lnT w="12700" cap="flat" cmpd="sng" algn="ctr">
                      <a:solidFill>
                        <a:srgbClr val="50001B"/>
                      </a:solidFill>
                      <a:prstDash val="sysDot"/>
                      <a:round/>
                      <a:headEnd type="none" w="sm" len="sm"/>
                      <a:tailEnd type="none" w="sm" len="sm"/>
                    </a:lnT>
                    <a:lnB w="12700" cap="flat" cmpd="sng" algn="ctr">
                      <a:solidFill>
                        <a:srgbClr val="50001B"/>
                      </a:solidFill>
                      <a:prstDash val="sysDot"/>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s-MX" sz="1200" b="0" i="0" u="none" strike="noStrike" cap="none" normalizeH="0" baseline="0" smtClean="0">
                          <a:ln>
                            <a:noFill/>
                          </a:ln>
                          <a:solidFill>
                            <a:schemeClr val="tx1"/>
                          </a:solidFill>
                          <a:effectLst/>
                          <a:latin typeface="Arial" charset="0"/>
                          <a:cs typeface="Arial" charset="0"/>
                        </a:rPr>
                        <a:t>Sí (Edad y Género)</a:t>
                      </a:r>
                    </a:p>
                  </a:txBody>
                  <a:tcPr marL="91429" marR="91429" marT="45726" marB="45726" horzOverflow="overflow">
                    <a:lnL w="12700" cap="flat" cmpd="sng" algn="ctr">
                      <a:solidFill>
                        <a:srgbClr val="50001B"/>
                      </a:solidFill>
                      <a:prstDash val="sysDot"/>
                      <a:round/>
                      <a:headEnd type="none" w="sm" len="sm"/>
                      <a:tailEnd type="none" w="sm" len="sm"/>
                    </a:lnL>
                    <a:lnR w="38100" cap="flat" cmpd="sng" algn="ctr">
                      <a:solidFill>
                        <a:srgbClr val="50001B"/>
                      </a:solidFill>
                      <a:prstDash val="solid"/>
                      <a:round/>
                      <a:headEnd type="none" w="sm" len="sm"/>
                      <a:tailEnd type="none" w="sm" len="sm"/>
                    </a:lnR>
                    <a:lnT w="12700" cap="flat" cmpd="sng" algn="ctr">
                      <a:solidFill>
                        <a:srgbClr val="50001B"/>
                      </a:solidFill>
                      <a:prstDash val="sysDot"/>
                      <a:round/>
                      <a:headEnd type="none" w="sm" len="sm"/>
                      <a:tailEnd type="none" w="sm" len="sm"/>
                    </a:lnT>
                    <a:lnB w="12700" cap="flat" cmpd="sng" algn="ctr">
                      <a:solidFill>
                        <a:srgbClr val="50001B"/>
                      </a:solidFill>
                      <a:prstDash val="sysDot"/>
                      <a:round/>
                      <a:headEnd type="none" w="sm" len="sm"/>
                      <a:tailEnd type="none" w="sm" len="sm"/>
                    </a:lnB>
                    <a:lnTlToBr>
                      <a:noFill/>
                    </a:lnTlToBr>
                    <a:lnBlToTr>
                      <a:noFill/>
                    </a:lnBlToTr>
                    <a:noFill/>
                  </a:tcPr>
                </a:tc>
              </a:tr>
              <a:tr h="26234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s-MX" sz="1200" b="1" i="1" u="none" strike="noStrike" cap="none" normalizeH="0" baseline="0" smtClean="0">
                          <a:ln>
                            <a:noFill/>
                          </a:ln>
                          <a:solidFill>
                            <a:schemeClr val="tx1"/>
                          </a:solidFill>
                          <a:effectLst>
                            <a:outerShdw blurRad="38100" dist="38100" dir="2700000" algn="tl">
                              <a:srgbClr val="C0C0C0"/>
                            </a:outerShdw>
                          </a:effectLst>
                          <a:latin typeface="Arial" charset="0"/>
                          <a:cs typeface="Arial" charset="0"/>
                        </a:rPr>
                        <a:t>Tamaño de muestra</a:t>
                      </a:r>
                    </a:p>
                  </a:txBody>
                  <a:tcPr marL="91429" marR="91429" marT="45726" marB="45726" horzOverflow="overflow">
                    <a:lnL w="38100" cap="flat" cmpd="sng" algn="ctr">
                      <a:solidFill>
                        <a:srgbClr val="50001B"/>
                      </a:solidFill>
                      <a:prstDash val="solid"/>
                      <a:round/>
                      <a:headEnd type="none" w="sm" len="sm"/>
                      <a:tailEnd type="none" w="sm" len="sm"/>
                    </a:lnL>
                    <a:lnR w="12700" cap="flat" cmpd="sng" algn="ctr">
                      <a:solidFill>
                        <a:srgbClr val="50001B"/>
                      </a:solidFill>
                      <a:prstDash val="sysDot"/>
                      <a:round/>
                      <a:headEnd type="none" w="sm" len="sm"/>
                      <a:tailEnd type="none" w="sm" len="sm"/>
                    </a:lnR>
                    <a:lnT w="12700" cap="flat" cmpd="sng" algn="ctr">
                      <a:solidFill>
                        <a:srgbClr val="50001B"/>
                      </a:solidFill>
                      <a:prstDash val="sysDot"/>
                      <a:round/>
                      <a:headEnd type="none" w="sm" len="sm"/>
                      <a:tailEnd type="none" w="sm" len="sm"/>
                    </a:lnT>
                    <a:lnB w="12700" cap="flat" cmpd="sng" algn="ctr">
                      <a:solidFill>
                        <a:srgbClr val="50001B"/>
                      </a:solidFill>
                      <a:prstDash val="sysDot"/>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s-MX" sz="1200" b="0" i="0" u="none" strike="noStrike" cap="none" normalizeH="0" baseline="0" dirty="0" smtClean="0">
                          <a:ln>
                            <a:noFill/>
                          </a:ln>
                          <a:solidFill>
                            <a:schemeClr val="tx1"/>
                          </a:solidFill>
                          <a:effectLst/>
                          <a:latin typeface="Arial" charset="0"/>
                          <a:cs typeface="Arial" charset="0"/>
                        </a:rPr>
                        <a:t>800  entrevistas efectivas</a:t>
                      </a:r>
                    </a:p>
                  </a:txBody>
                  <a:tcPr marL="91429" marR="91429" marT="45726" marB="45726" horzOverflow="overflow">
                    <a:lnL w="12700" cap="flat" cmpd="sng" algn="ctr">
                      <a:solidFill>
                        <a:srgbClr val="50001B"/>
                      </a:solidFill>
                      <a:prstDash val="sysDot"/>
                      <a:round/>
                      <a:headEnd type="none" w="sm" len="sm"/>
                      <a:tailEnd type="none" w="sm" len="sm"/>
                    </a:lnL>
                    <a:lnR w="38100" cap="flat" cmpd="sng" algn="ctr">
                      <a:solidFill>
                        <a:srgbClr val="50001B"/>
                      </a:solidFill>
                      <a:prstDash val="solid"/>
                      <a:round/>
                      <a:headEnd type="none" w="sm" len="sm"/>
                      <a:tailEnd type="none" w="sm" len="sm"/>
                    </a:lnR>
                    <a:lnT w="12700" cap="flat" cmpd="sng" algn="ctr">
                      <a:solidFill>
                        <a:srgbClr val="50001B"/>
                      </a:solidFill>
                      <a:prstDash val="sysDot"/>
                      <a:round/>
                      <a:headEnd type="none" w="sm" len="sm"/>
                      <a:tailEnd type="none" w="sm" len="sm"/>
                    </a:lnT>
                    <a:lnB w="12700" cap="flat" cmpd="sng" algn="ctr">
                      <a:solidFill>
                        <a:srgbClr val="50001B"/>
                      </a:solidFill>
                      <a:prstDash val="sysDot"/>
                      <a:round/>
                      <a:headEnd type="none" w="sm" len="sm"/>
                      <a:tailEnd type="none" w="sm" len="sm"/>
                    </a:lnB>
                    <a:lnTlToBr>
                      <a:noFill/>
                    </a:lnTlToBr>
                    <a:lnBlToTr>
                      <a:noFill/>
                    </a:lnBlToTr>
                    <a:noFill/>
                  </a:tcPr>
                </a:tc>
              </a:tr>
              <a:tr h="305904">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s-MX" sz="1200" b="1" i="1" u="none" strike="noStrike" cap="none" normalizeH="0" baseline="0" smtClean="0">
                          <a:ln>
                            <a:noFill/>
                          </a:ln>
                          <a:solidFill>
                            <a:schemeClr val="tx1"/>
                          </a:solidFill>
                          <a:effectLst>
                            <a:outerShdw blurRad="38100" dist="38100" dir="2700000" algn="tl">
                              <a:srgbClr val="C0C0C0"/>
                            </a:outerShdw>
                          </a:effectLst>
                          <a:latin typeface="Arial" charset="0"/>
                          <a:cs typeface="Arial" charset="0"/>
                        </a:rPr>
                        <a:t>Puntos de levantamiento</a:t>
                      </a:r>
                    </a:p>
                  </a:txBody>
                  <a:tcPr marL="91429" marR="91429" marT="45726" marB="45726" horzOverflow="overflow">
                    <a:lnL w="38100" cap="flat" cmpd="sng" algn="ctr">
                      <a:solidFill>
                        <a:srgbClr val="50001B"/>
                      </a:solidFill>
                      <a:prstDash val="solid"/>
                      <a:round/>
                      <a:headEnd type="none" w="sm" len="sm"/>
                      <a:tailEnd type="none" w="sm" len="sm"/>
                    </a:lnL>
                    <a:lnR w="12700" cap="flat" cmpd="sng" algn="ctr">
                      <a:solidFill>
                        <a:srgbClr val="50001B"/>
                      </a:solidFill>
                      <a:prstDash val="sysDot"/>
                      <a:round/>
                      <a:headEnd type="none" w="sm" len="sm"/>
                      <a:tailEnd type="none" w="sm" len="sm"/>
                    </a:lnR>
                    <a:lnT w="12700" cap="flat" cmpd="sng" algn="ctr">
                      <a:solidFill>
                        <a:srgbClr val="50001B"/>
                      </a:solidFill>
                      <a:prstDash val="sysDot"/>
                      <a:round/>
                      <a:headEnd type="none" w="sm" len="sm"/>
                      <a:tailEnd type="none" w="sm" len="sm"/>
                    </a:lnT>
                    <a:lnB w="12700" cap="flat" cmpd="sng" algn="ctr">
                      <a:solidFill>
                        <a:srgbClr val="50001B"/>
                      </a:solidFill>
                      <a:prstDash val="sysDot"/>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s-MX" sz="1200" b="0" i="0" u="none" strike="noStrike" cap="none" normalizeH="0" baseline="0" dirty="0" smtClean="0">
                          <a:ln>
                            <a:noFill/>
                          </a:ln>
                          <a:solidFill>
                            <a:schemeClr val="tx1"/>
                          </a:solidFill>
                          <a:effectLst/>
                          <a:latin typeface="Arial" charset="0"/>
                          <a:cs typeface="Arial" charset="0"/>
                        </a:rPr>
                        <a:t>80 puntos de levantamiento</a:t>
                      </a:r>
                    </a:p>
                  </a:txBody>
                  <a:tcPr marL="91429" marR="91429" marT="45726" marB="45726" horzOverflow="overflow">
                    <a:lnL w="12700" cap="flat" cmpd="sng" algn="ctr">
                      <a:solidFill>
                        <a:srgbClr val="50001B"/>
                      </a:solidFill>
                      <a:prstDash val="sysDot"/>
                      <a:round/>
                      <a:headEnd type="none" w="sm" len="sm"/>
                      <a:tailEnd type="none" w="sm" len="sm"/>
                    </a:lnL>
                    <a:lnR w="38100" cap="flat" cmpd="sng" algn="ctr">
                      <a:solidFill>
                        <a:srgbClr val="50001B"/>
                      </a:solidFill>
                      <a:prstDash val="solid"/>
                      <a:round/>
                      <a:headEnd type="none" w="sm" len="sm"/>
                      <a:tailEnd type="none" w="sm" len="sm"/>
                    </a:lnR>
                    <a:lnT w="12700" cap="flat" cmpd="sng" algn="ctr">
                      <a:solidFill>
                        <a:srgbClr val="50001B"/>
                      </a:solidFill>
                      <a:prstDash val="sysDot"/>
                      <a:round/>
                      <a:headEnd type="none" w="sm" len="sm"/>
                      <a:tailEnd type="none" w="sm" len="sm"/>
                    </a:lnT>
                    <a:lnB w="12700" cap="flat" cmpd="sng" algn="ctr">
                      <a:solidFill>
                        <a:srgbClr val="50001B"/>
                      </a:solidFill>
                      <a:prstDash val="sysDot"/>
                      <a:round/>
                      <a:headEnd type="none" w="sm" len="sm"/>
                      <a:tailEnd type="none" w="sm" len="sm"/>
                    </a:lnB>
                    <a:lnTlToBr>
                      <a:noFill/>
                    </a:lnTlToBr>
                    <a:lnBlToTr>
                      <a:noFill/>
                    </a:lnBlToTr>
                    <a:noFill/>
                  </a:tcPr>
                </a:tc>
              </a:tr>
              <a:tr h="437601">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s-MX" sz="1200" b="1" i="1" u="none" strike="noStrike" cap="none" normalizeH="0" baseline="0" dirty="0" smtClean="0">
                          <a:ln>
                            <a:noFill/>
                          </a:ln>
                          <a:solidFill>
                            <a:schemeClr val="tx1"/>
                          </a:solidFill>
                          <a:effectLst>
                            <a:outerShdw blurRad="38100" dist="38100" dir="2700000" algn="tl">
                              <a:srgbClr val="C0C0C0"/>
                            </a:outerShdw>
                          </a:effectLst>
                          <a:latin typeface="Arial" charset="0"/>
                          <a:cs typeface="Arial" charset="0"/>
                        </a:rPr>
                        <a:t>Cuestionarios por punto de levantamiento</a:t>
                      </a:r>
                    </a:p>
                  </a:txBody>
                  <a:tcPr marL="91429" marR="91429" marT="45726" marB="45726" horzOverflow="overflow">
                    <a:lnL w="38100" cap="flat" cmpd="sng" algn="ctr">
                      <a:solidFill>
                        <a:srgbClr val="50001B"/>
                      </a:solidFill>
                      <a:prstDash val="solid"/>
                      <a:round/>
                      <a:headEnd type="none" w="sm" len="sm"/>
                      <a:tailEnd type="none" w="sm" len="sm"/>
                    </a:lnL>
                    <a:lnR w="12700" cap="flat" cmpd="sng" algn="ctr">
                      <a:solidFill>
                        <a:srgbClr val="50001B"/>
                      </a:solidFill>
                      <a:prstDash val="sysDot"/>
                      <a:round/>
                      <a:headEnd type="none" w="sm" len="sm"/>
                      <a:tailEnd type="none" w="sm" len="sm"/>
                    </a:lnR>
                    <a:lnT w="12700" cap="flat" cmpd="sng" algn="ctr">
                      <a:solidFill>
                        <a:srgbClr val="50001B"/>
                      </a:solidFill>
                      <a:prstDash val="sysDot"/>
                      <a:round/>
                      <a:headEnd type="none" w="sm" len="sm"/>
                      <a:tailEnd type="none" w="sm" len="sm"/>
                    </a:lnT>
                    <a:lnB w="38100" cap="flat" cmpd="sng" algn="ctr">
                      <a:solidFill>
                        <a:srgbClr val="50001B"/>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s-MX" sz="1200" b="0" i="0" u="none" strike="noStrike" cap="none" normalizeH="0" baseline="0" dirty="0" smtClean="0">
                          <a:ln>
                            <a:noFill/>
                          </a:ln>
                          <a:solidFill>
                            <a:schemeClr val="tx1"/>
                          </a:solidFill>
                          <a:effectLst/>
                          <a:latin typeface="Arial" charset="0"/>
                          <a:cs typeface="Arial" charset="0"/>
                        </a:rPr>
                        <a:t>10 cuestionarios efectivos por punto de levantamiento</a:t>
                      </a:r>
                    </a:p>
                  </a:txBody>
                  <a:tcPr marL="91429" marR="91429" marT="45726" marB="45726" horzOverflow="overflow">
                    <a:lnL w="12700" cap="flat" cmpd="sng" algn="ctr">
                      <a:solidFill>
                        <a:srgbClr val="50001B"/>
                      </a:solidFill>
                      <a:prstDash val="sysDot"/>
                      <a:round/>
                      <a:headEnd type="none" w="sm" len="sm"/>
                      <a:tailEnd type="none" w="sm" len="sm"/>
                    </a:lnL>
                    <a:lnR w="38100" cap="flat" cmpd="sng" algn="ctr">
                      <a:solidFill>
                        <a:srgbClr val="50001B"/>
                      </a:solidFill>
                      <a:prstDash val="solid"/>
                      <a:round/>
                      <a:headEnd type="none" w="sm" len="sm"/>
                      <a:tailEnd type="none" w="sm" len="sm"/>
                    </a:lnR>
                    <a:lnT w="12700" cap="flat" cmpd="sng" algn="ctr">
                      <a:solidFill>
                        <a:srgbClr val="50001B"/>
                      </a:solidFill>
                      <a:prstDash val="sysDot"/>
                      <a:round/>
                      <a:headEnd type="none" w="sm" len="sm"/>
                      <a:tailEnd type="none" w="sm" len="sm"/>
                    </a:lnT>
                    <a:lnB w="38100" cap="flat" cmpd="sng" algn="ctr">
                      <a:solidFill>
                        <a:srgbClr val="50001B"/>
                      </a:solidFill>
                      <a:prstDash val="solid"/>
                      <a:round/>
                      <a:headEnd type="none" w="sm" len="sm"/>
                      <a:tailEnd type="none" w="sm" len="sm"/>
                    </a:lnB>
                    <a:lnTlToBr>
                      <a:noFill/>
                    </a:lnTlToBr>
                    <a:lnBlToTr>
                      <a:noFill/>
                    </a:lnBlToTr>
                    <a:noFill/>
                  </a:tcPr>
                </a:tc>
              </a:tr>
            </a:tbl>
          </a:graphicData>
        </a:graphic>
      </p:graphicFrame>
      <p:sp>
        <p:nvSpPr>
          <p:cNvPr id="2" name="1 CuadroTexto"/>
          <p:cNvSpPr txBox="1"/>
          <p:nvPr/>
        </p:nvSpPr>
        <p:spPr>
          <a:xfrm>
            <a:off x="1241556" y="188568"/>
            <a:ext cx="2116477" cy="400110"/>
          </a:xfrm>
          <a:prstGeom prst="rect">
            <a:avLst/>
          </a:prstGeom>
          <a:noFill/>
        </p:spPr>
        <p:txBody>
          <a:bodyPr wrap="none" rtlCol="0">
            <a:spAutoFit/>
          </a:bodyPr>
          <a:lstStyle/>
          <a:p>
            <a:r>
              <a:rPr lang="es-MX" sz="2000" b="1" dirty="0" smtClean="0">
                <a:solidFill>
                  <a:schemeClr val="bg1"/>
                </a:solidFill>
              </a:rPr>
              <a:t>METODOLOGÍA</a:t>
            </a:r>
            <a:endParaRPr lang="es-MX" sz="2000" b="1" dirty="0">
              <a:solidFill>
                <a:schemeClr val="bg1"/>
              </a:solidFill>
            </a:endParaRPr>
          </a:p>
        </p:txBody>
      </p:sp>
    </p:spTree>
    <p:extLst>
      <p:ext uri="{BB962C8B-B14F-4D97-AF65-F5344CB8AC3E}">
        <p14:creationId xmlns:p14="http://schemas.microsoft.com/office/powerpoint/2010/main" val="274186402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8 Gráfico"/>
          <p:cNvGraphicFramePr/>
          <p:nvPr>
            <p:extLst>
              <p:ext uri="{D42A27DB-BD31-4B8C-83A1-F6EECF244321}">
                <p14:modId xmlns:p14="http://schemas.microsoft.com/office/powerpoint/2010/main" val="1879080852"/>
              </p:ext>
            </p:extLst>
          </p:nvPr>
        </p:nvGraphicFramePr>
        <p:xfrm>
          <a:off x="4842036" y="2754803"/>
          <a:ext cx="3870516" cy="368935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4" name="Group 52"/>
          <p:cNvGraphicFramePr>
            <a:graphicFrameLocks noGrp="1"/>
          </p:cNvGraphicFramePr>
          <p:nvPr>
            <p:extLst>
              <p:ext uri="{D42A27DB-BD31-4B8C-83A1-F6EECF244321}">
                <p14:modId xmlns:p14="http://schemas.microsoft.com/office/powerpoint/2010/main" val="4109205123"/>
              </p:ext>
            </p:extLst>
          </p:nvPr>
        </p:nvGraphicFramePr>
        <p:xfrm>
          <a:off x="379412" y="1551960"/>
          <a:ext cx="8468157" cy="2577309"/>
        </p:xfrm>
        <a:graphic>
          <a:graphicData uri="http://schemas.openxmlformats.org/drawingml/2006/table">
            <a:tbl>
              <a:tblPr/>
              <a:tblGrid>
                <a:gridCol w="2277280"/>
                <a:gridCol w="6190877"/>
              </a:tblGrid>
              <a:tr h="305904">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s-MX" sz="1200" b="1" i="1" u="none" strike="noStrike" cap="none" normalizeH="0" baseline="0" dirty="0" smtClean="0">
                          <a:ln>
                            <a:noFill/>
                          </a:ln>
                          <a:solidFill>
                            <a:schemeClr val="tx1"/>
                          </a:solidFill>
                          <a:effectLst>
                            <a:outerShdw blurRad="38100" dist="38100" dir="2700000" algn="tl">
                              <a:srgbClr val="C0C0C0"/>
                            </a:outerShdw>
                          </a:effectLst>
                          <a:latin typeface="Arial" charset="0"/>
                          <a:cs typeface="Arial" charset="0"/>
                        </a:rPr>
                        <a:t>Personal de campo</a:t>
                      </a:r>
                    </a:p>
                  </a:txBody>
                  <a:tcPr marL="91429" marR="91429" marT="45726" marB="45726" horzOverflow="overflow">
                    <a:lnL w="38100" cap="flat" cmpd="sng" algn="ctr">
                      <a:solidFill>
                        <a:srgbClr val="50001B"/>
                      </a:solidFill>
                      <a:prstDash val="solid"/>
                      <a:round/>
                      <a:headEnd type="none" w="sm" len="sm"/>
                      <a:tailEnd type="none" w="sm" len="sm"/>
                    </a:lnL>
                    <a:lnR w="12700" cap="flat" cmpd="sng" algn="ctr">
                      <a:solidFill>
                        <a:srgbClr val="50001B"/>
                      </a:solidFill>
                      <a:prstDash val="sysDot"/>
                      <a:round/>
                      <a:headEnd type="none" w="sm" len="sm"/>
                      <a:tailEnd type="none" w="sm" len="sm"/>
                    </a:lnR>
                    <a:lnT w="38100" cap="flat" cmpd="sng" algn="ctr">
                      <a:solidFill>
                        <a:srgbClr val="50001B"/>
                      </a:solidFill>
                      <a:prstDash val="solid"/>
                      <a:round/>
                      <a:headEnd type="none" w="sm" len="sm"/>
                      <a:tailEnd type="none" w="sm" len="sm"/>
                    </a:lnT>
                    <a:lnB w="12700" cap="flat" cmpd="sng" algn="ctr">
                      <a:solidFill>
                        <a:srgbClr val="50001B"/>
                      </a:solidFill>
                      <a:prstDash val="sysDot"/>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s-MX" sz="1200" b="0" i="0" u="none" strike="noStrike" cap="none" normalizeH="0" baseline="0" dirty="0" smtClean="0">
                          <a:ln>
                            <a:noFill/>
                          </a:ln>
                          <a:solidFill>
                            <a:schemeClr val="tx1"/>
                          </a:solidFill>
                          <a:effectLst/>
                          <a:latin typeface="Arial" charset="0"/>
                          <a:cs typeface="Arial" charset="0"/>
                        </a:rPr>
                        <a:t>Se conformaron un total de 10 equipos de trabajo; participaron 1 coordinador, 10 supervisores y 40 encuestadores.</a:t>
                      </a:r>
                    </a:p>
                  </a:txBody>
                  <a:tcPr marL="91429" marR="91429" marT="45726" marB="45726" horzOverflow="overflow">
                    <a:lnL w="12700" cap="flat" cmpd="sng" algn="ctr">
                      <a:solidFill>
                        <a:srgbClr val="50001B"/>
                      </a:solidFill>
                      <a:prstDash val="sysDot"/>
                      <a:round/>
                      <a:headEnd type="none" w="sm" len="sm"/>
                      <a:tailEnd type="none" w="sm" len="sm"/>
                    </a:lnL>
                    <a:lnR w="38100" cap="flat" cmpd="sng" algn="ctr">
                      <a:solidFill>
                        <a:srgbClr val="50001B"/>
                      </a:solidFill>
                      <a:prstDash val="solid"/>
                      <a:round/>
                      <a:headEnd type="none" w="sm" len="sm"/>
                      <a:tailEnd type="none" w="sm" len="sm"/>
                    </a:lnR>
                    <a:lnT w="38100" cap="flat" cmpd="sng" algn="ctr">
                      <a:solidFill>
                        <a:srgbClr val="50001B"/>
                      </a:solidFill>
                      <a:prstDash val="solid"/>
                      <a:round/>
                      <a:headEnd type="none" w="sm" len="sm"/>
                      <a:tailEnd type="none" w="sm" len="sm"/>
                    </a:lnT>
                    <a:lnB w="12700" cap="flat" cmpd="sng" algn="ctr">
                      <a:solidFill>
                        <a:srgbClr val="50001B"/>
                      </a:solidFill>
                      <a:prstDash val="sysDot"/>
                      <a:round/>
                      <a:headEnd type="none" w="sm" len="sm"/>
                      <a:tailEnd type="none" w="sm" len="sm"/>
                    </a:lnB>
                    <a:lnTlToBr>
                      <a:noFill/>
                    </a:lnTlToBr>
                    <a:lnBlToTr>
                      <a:noFill/>
                    </a:lnBlToTr>
                    <a:noFill/>
                  </a:tcPr>
                </a:tc>
              </a:tr>
              <a:tr h="26234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s-MX" sz="1200" b="1" i="1" u="none" strike="noStrike" cap="none" normalizeH="0" baseline="0" dirty="0" smtClean="0">
                          <a:ln>
                            <a:noFill/>
                          </a:ln>
                          <a:solidFill>
                            <a:schemeClr val="tx1"/>
                          </a:solidFill>
                          <a:effectLst>
                            <a:outerShdw blurRad="38100" dist="38100" dir="2700000" algn="tl">
                              <a:srgbClr val="C0C0C0"/>
                            </a:outerShdw>
                          </a:effectLst>
                          <a:latin typeface="Arial" charset="0"/>
                          <a:cs typeface="Arial" charset="0"/>
                        </a:rPr>
                        <a:t>Personal de oficina</a:t>
                      </a:r>
                    </a:p>
                  </a:txBody>
                  <a:tcPr marL="91429" marR="91429" marT="45726" marB="45726" horzOverflow="overflow">
                    <a:lnL w="38100" cap="flat" cmpd="sng" algn="ctr">
                      <a:solidFill>
                        <a:srgbClr val="50001B"/>
                      </a:solidFill>
                      <a:prstDash val="solid"/>
                      <a:round/>
                      <a:headEnd type="none" w="sm" len="sm"/>
                      <a:tailEnd type="none" w="sm" len="sm"/>
                    </a:lnL>
                    <a:lnR w="12700" cap="flat" cmpd="sng" algn="ctr">
                      <a:solidFill>
                        <a:srgbClr val="50001B"/>
                      </a:solidFill>
                      <a:prstDash val="sysDot"/>
                      <a:round/>
                      <a:headEnd type="none" w="sm" len="sm"/>
                      <a:tailEnd type="none" w="sm" len="sm"/>
                    </a:lnR>
                    <a:lnT w="12700" cap="flat" cmpd="sng" algn="ctr">
                      <a:solidFill>
                        <a:srgbClr val="50001B"/>
                      </a:solidFill>
                      <a:prstDash val="sysDot"/>
                      <a:round/>
                      <a:headEnd type="none" w="sm" len="sm"/>
                      <a:tailEnd type="none" w="sm" len="sm"/>
                    </a:lnT>
                    <a:lnB w="12700" cap="flat" cmpd="sng" algn="ctr">
                      <a:solidFill>
                        <a:srgbClr val="50001B"/>
                      </a:solidFill>
                      <a:prstDash val="sysDot"/>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s-MX" sz="1200" b="0" i="0" u="none" strike="noStrike" cap="none" normalizeH="0" baseline="0" dirty="0" smtClean="0">
                          <a:ln>
                            <a:noFill/>
                          </a:ln>
                          <a:solidFill>
                            <a:schemeClr val="tx1"/>
                          </a:solidFill>
                          <a:effectLst/>
                          <a:latin typeface="Arial" charset="0"/>
                          <a:cs typeface="Arial" charset="0"/>
                        </a:rPr>
                        <a:t>En total participaron 1 supervisor de codificación, 1 supervisor de captura, 10 codificadores y 6 capturistas.  </a:t>
                      </a:r>
                    </a:p>
                  </a:txBody>
                  <a:tcPr marL="91429" marR="91429" marT="45726" marB="45726" horzOverflow="overflow">
                    <a:lnL w="12700" cap="flat" cmpd="sng" algn="ctr">
                      <a:solidFill>
                        <a:srgbClr val="50001B"/>
                      </a:solidFill>
                      <a:prstDash val="sysDot"/>
                      <a:round/>
                      <a:headEnd type="none" w="sm" len="sm"/>
                      <a:tailEnd type="none" w="sm" len="sm"/>
                    </a:lnL>
                    <a:lnR w="38100" cap="flat" cmpd="sng" algn="ctr">
                      <a:solidFill>
                        <a:srgbClr val="50001B"/>
                      </a:solidFill>
                      <a:prstDash val="solid"/>
                      <a:round/>
                      <a:headEnd type="none" w="sm" len="sm"/>
                      <a:tailEnd type="none" w="sm" len="sm"/>
                    </a:lnR>
                    <a:lnT w="12700" cap="flat" cmpd="sng" algn="ctr">
                      <a:solidFill>
                        <a:srgbClr val="50001B"/>
                      </a:solidFill>
                      <a:prstDash val="sysDot"/>
                      <a:round/>
                      <a:headEnd type="none" w="sm" len="sm"/>
                      <a:tailEnd type="none" w="sm" len="sm"/>
                    </a:lnT>
                    <a:lnB w="12700" cap="flat" cmpd="sng" algn="ctr">
                      <a:solidFill>
                        <a:srgbClr val="50001B"/>
                      </a:solidFill>
                      <a:prstDash val="sysDot"/>
                      <a:round/>
                      <a:headEnd type="none" w="sm" len="sm"/>
                      <a:tailEnd type="none" w="sm" len="sm"/>
                    </a:lnB>
                    <a:lnTlToBr>
                      <a:noFill/>
                    </a:lnTlToBr>
                    <a:lnBlToTr>
                      <a:noFill/>
                    </a:lnBlToTr>
                    <a:noFill/>
                  </a:tcPr>
                </a:tc>
              </a:tr>
              <a:tr h="437601">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s-MX" sz="1200" b="1" i="1" u="none" strike="noStrike" cap="none" normalizeH="0" baseline="0" dirty="0" smtClean="0">
                          <a:ln>
                            <a:noFill/>
                          </a:ln>
                          <a:solidFill>
                            <a:schemeClr val="tx1"/>
                          </a:solidFill>
                          <a:effectLst>
                            <a:outerShdw blurRad="38100" dist="38100" dir="2700000" algn="tl">
                              <a:srgbClr val="C0C0C0"/>
                            </a:outerShdw>
                          </a:effectLst>
                          <a:latin typeface="Arial" charset="0"/>
                          <a:cs typeface="Arial" charset="0"/>
                        </a:rPr>
                        <a:t>Estimación y cálculo de estadísticos</a:t>
                      </a:r>
                    </a:p>
                  </a:txBody>
                  <a:tcPr marL="91429" marR="91429" marT="45714" marB="45714" horzOverflow="overflow">
                    <a:lnL w="38100" cap="flat" cmpd="sng" algn="ctr">
                      <a:solidFill>
                        <a:srgbClr val="50001B"/>
                      </a:solidFill>
                      <a:prstDash val="solid"/>
                      <a:round/>
                      <a:headEnd type="none" w="sm" len="sm"/>
                      <a:tailEnd type="none" w="sm" len="sm"/>
                    </a:lnL>
                    <a:lnR w="12700" cap="flat" cmpd="sng" algn="ctr">
                      <a:solidFill>
                        <a:srgbClr val="50001B"/>
                      </a:solidFill>
                      <a:prstDash val="sysDot"/>
                      <a:round/>
                      <a:headEnd type="none" w="sm" len="sm"/>
                      <a:tailEnd type="none" w="sm" len="sm"/>
                    </a:lnR>
                    <a:lnT w="12700" cap="flat" cmpd="sng" algn="ctr">
                      <a:solidFill>
                        <a:srgbClr val="50001B"/>
                      </a:solidFill>
                      <a:prstDash val="sysDot"/>
                      <a:round/>
                      <a:headEnd type="none" w="sm" len="sm"/>
                      <a:tailEnd type="none" w="sm" len="sm"/>
                    </a:lnT>
                    <a:lnB w="12700" cap="flat" cmpd="sng" algn="ctr">
                      <a:solidFill>
                        <a:srgbClr val="50001B"/>
                      </a:solidFill>
                      <a:prstDash val="sysDot"/>
                      <a:round/>
                      <a:headEnd type="none" w="sm" len="sm"/>
                      <a:tailEnd type="none" w="sm" len="sm"/>
                    </a:lnB>
                    <a:lnTlToBr>
                      <a:noFill/>
                    </a:lnTlToBr>
                    <a:lnBlToTr>
                      <a:noFill/>
                    </a:lnBlToTr>
                    <a:noFill/>
                  </a:tcPr>
                </a:tc>
                <a:tc>
                  <a:txBody>
                    <a:bodyPr/>
                    <a:lstStyle/>
                    <a:p>
                      <a:pPr marL="0" marR="0" lvl="0" indent="0" algn="just" defTabSz="914400" rtl="0" eaLnBrk="0" fontAlgn="base" latinLnBrk="0" hangingPunct="0">
                        <a:lnSpc>
                          <a:spcPct val="100000"/>
                        </a:lnSpc>
                        <a:spcBef>
                          <a:spcPct val="20000"/>
                        </a:spcBef>
                        <a:spcAft>
                          <a:spcPct val="0"/>
                        </a:spcAft>
                        <a:buClrTx/>
                        <a:buSzTx/>
                        <a:buFontTx/>
                        <a:buNone/>
                        <a:tabLst/>
                      </a:pPr>
                      <a:r>
                        <a:rPr kumimoji="0" lang="es-MX" sz="1200" b="0" i="0" u="none" strike="noStrike" cap="none" normalizeH="0" baseline="0" dirty="0" smtClean="0">
                          <a:ln>
                            <a:noFill/>
                          </a:ln>
                          <a:solidFill>
                            <a:schemeClr val="tx1"/>
                          </a:solidFill>
                          <a:effectLst/>
                          <a:latin typeface="Arial" charset="0"/>
                          <a:cs typeface="Arial" charset="0"/>
                        </a:rPr>
                        <a:t>Se consideró el diseño de muestreo complejo asociado al diseño de muestra utilizado para la estimación de proporciones, sus errores estándares y efectos de diseño; se utilizaron los estimadores de </a:t>
                      </a:r>
                      <a:r>
                        <a:rPr kumimoji="0" lang="es-MX" sz="1200" b="0" i="0" u="none" strike="noStrike" cap="none" normalizeH="0" baseline="0" dirty="0" err="1" smtClean="0">
                          <a:ln>
                            <a:noFill/>
                          </a:ln>
                          <a:solidFill>
                            <a:schemeClr val="tx1"/>
                          </a:solidFill>
                          <a:effectLst/>
                          <a:latin typeface="Arial" charset="0"/>
                          <a:cs typeface="Arial" charset="0"/>
                        </a:rPr>
                        <a:t>Horwitz</a:t>
                      </a:r>
                      <a:r>
                        <a:rPr kumimoji="0" lang="es-MX" sz="1200" b="0" i="0" u="none" strike="noStrike" cap="none" normalizeH="0" baseline="0" dirty="0" smtClean="0">
                          <a:ln>
                            <a:noFill/>
                          </a:ln>
                          <a:solidFill>
                            <a:schemeClr val="tx1"/>
                          </a:solidFill>
                          <a:effectLst/>
                          <a:latin typeface="Arial" charset="0"/>
                          <a:cs typeface="Arial" charset="0"/>
                        </a:rPr>
                        <a:t>-Thompson (factores de expansión). </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s-MX" sz="1200" b="0" i="0" u="none" strike="noStrike" cap="none" normalizeH="0" baseline="0" dirty="0" smtClean="0">
                          <a:ln>
                            <a:noFill/>
                          </a:ln>
                          <a:solidFill>
                            <a:schemeClr val="tx1"/>
                          </a:solidFill>
                          <a:effectLst/>
                          <a:latin typeface="Arial" charset="0"/>
                          <a:cs typeface="Arial" charset="0"/>
                        </a:rPr>
                        <a:t>Se post-estratificó y se ajustaron los factores de expansión por la distribución poblacional por sexo y grupos de edad correspondiente, de acuerdo con datos del Listado Nominal del Estado. </a:t>
                      </a:r>
                    </a:p>
                  </a:txBody>
                  <a:tcPr marL="91429" marR="91429" marT="45714" marB="45714" horzOverflow="overflow">
                    <a:lnL w="12700" cap="flat" cmpd="sng" algn="ctr">
                      <a:solidFill>
                        <a:srgbClr val="50001B"/>
                      </a:solidFill>
                      <a:prstDash val="sysDot"/>
                      <a:round/>
                      <a:headEnd type="none" w="sm" len="sm"/>
                      <a:tailEnd type="none" w="sm" len="sm"/>
                    </a:lnL>
                    <a:lnR w="38100" cap="flat" cmpd="sng" algn="ctr">
                      <a:solidFill>
                        <a:srgbClr val="50001B"/>
                      </a:solidFill>
                      <a:prstDash val="solid"/>
                      <a:round/>
                      <a:headEnd type="none" w="sm" len="sm"/>
                      <a:tailEnd type="none" w="sm" len="sm"/>
                    </a:lnR>
                    <a:lnT w="12700" cap="flat" cmpd="sng" algn="ctr">
                      <a:solidFill>
                        <a:srgbClr val="50001B"/>
                      </a:solidFill>
                      <a:prstDash val="sysDot"/>
                      <a:round/>
                      <a:headEnd type="none" w="sm" len="sm"/>
                      <a:tailEnd type="none" w="sm" len="sm"/>
                    </a:lnT>
                    <a:lnB w="12700" cap="flat" cmpd="sng" algn="ctr">
                      <a:solidFill>
                        <a:srgbClr val="50001B"/>
                      </a:solidFill>
                      <a:prstDash val="sysDot"/>
                      <a:round/>
                      <a:headEnd type="none" w="sm" len="sm"/>
                      <a:tailEnd type="none" w="sm" len="sm"/>
                    </a:lnB>
                    <a:lnTlToBr>
                      <a:noFill/>
                    </a:lnTlToBr>
                    <a:lnBlToTr>
                      <a:noFill/>
                    </a:lnBlToTr>
                    <a:noFill/>
                  </a:tcPr>
                </a:tc>
              </a:tr>
              <a:tr h="437601">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s-MX" sz="1200" b="1" i="1" u="none" strike="noStrike" cap="none" normalizeH="0" baseline="0" dirty="0" smtClean="0">
                          <a:ln>
                            <a:noFill/>
                          </a:ln>
                          <a:solidFill>
                            <a:schemeClr val="tx1"/>
                          </a:solidFill>
                          <a:effectLst>
                            <a:outerShdw blurRad="38100" dist="38100" dir="2700000" algn="tl">
                              <a:srgbClr val="C0C0C0"/>
                            </a:outerShdw>
                          </a:effectLst>
                          <a:latin typeface="Arial" charset="0"/>
                          <a:cs typeface="Arial" charset="0"/>
                        </a:rPr>
                        <a:t>Término de error</a:t>
                      </a:r>
                    </a:p>
                  </a:txBody>
                  <a:tcPr marL="91429" marR="91429" marT="45714" marB="45714" horzOverflow="overflow">
                    <a:lnL w="38100" cap="flat" cmpd="sng" algn="ctr">
                      <a:solidFill>
                        <a:srgbClr val="50001B"/>
                      </a:solidFill>
                      <a:prstDash val="solid"/>
                      <a:round/>
                      <a:headEnd type="none" w="sm" len="sm"/>
                      <a:tailEnd type="none" w="sm" len="sm"/>
                    </a:lnL>
                    <a:lnR w="12700" cap="flat" cmpd="sng" algn="ctr">
                      <a:solidFill>
                        <a:srgbClr val="50001B"/>
                      </a:solidFill>
                      <a:prstDash val="sysDot"/>
                      <a:round/>
                      <a:headEnd type="none" w="sm" len="sm"/>
                      <a:tailEnd type="none" w="sm" len="sm"/>
                    </a:lnR>
                    <a:lnT w="12700" cap="flat" cmpd="sng" algn="ctr">
                      <a:solidFill>
                        <a:srgbClr val="50001B"/>
                      </a:solidFill>
                      <a:prstDash val="sysDot"/>
                      <a:round/>
                      <a:headEnd type="none" w="sm" len="sm"/>
                      <a:tailEnd type="none" w="sm" len="sm"/>
                    </a:lnT>
                    <a:lnB w="38100" cap="flat" cmpd="sng" algn="ctr">
                      <a:solidFill>
                        <a:srgbClr val="50001B"/>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s-MX" sz="1200" b="0" i="0" u="none" strike="noStrike" cap="none" normalizeH="0" baseline="0" dirty="0" smtClean="0">
                          <a:ln>
                            <a:noFill/>
                          </a:ln>
                          <a:solidFill>
                            <a:schemeClr val="tx1"/>
                          </a:solidFill>
                          <a:effectLst/>
                          <a:latin typeface="Arial" charset="0"/>
                          <a:cs typeface="Arial" charset="0"/>
                        </a:rPr>
                        <a:t>Error teórico menor al ±4%. Nivel de confianza del 95%.</a:t>
                      </a:r>
                    </a:p>
                  </a:txBody>
                  <a:tcPr marL="91429" marR="91429" marT="45714" marB="45714" horzOverflow="overflow">
                    <a:lnL w="12700" cap="flat" cmpd="sng" algn="ctr">
                      <a:solidFill>
                        <a:srgbClr val="50001B"/>
                      </a:solidFill>
                      <a:prstDash val="sysDot"/>
                      <a:round/>
                      <a:headEnd type="none" w="sm" len="sm"/>
                      <a:tailEnd type="none" w="sm" len="sm"/>
                    </a:lnL>
                    <a:lnR w="38100" cap="flat" cmpd="sng" algn="ctr">
                      <a:solidFill>
                        <a:srgbClr val="50001B"/>
                      </a:solidFill>
                      <a:prstDash val="solid"/>
                      <a:round/>
                      <a:headEnd type="none" w="sm" len="sm"/>
                      <a:tailEnd type="none" w="sm" len="sm"/>
                    </a:lnR>
                    <a:lnT w="12700" cap="flat" cmpd="sng" algn="ctr">
                      <a:solidFill>
                        <a:srgbClr val="50001B"/>
                      </a:solidFill>
                      <a:prstDash val="sysDot"/>
                      <a:round/>
                      <a:headEnd type="none" w="sm" len="sm"/>
                      <a:tailEnd type="none" w="sm" len="sm"/>
                    </a:lnT>
                    <a:lnB w="38100" cap="flat" cmpd="sng" algn="ctr">
                      <a:solidFill>
                        <a:srgbClr val="50001B"/>
                      </a:solidFill>
                      <a:prstDash val="solid"/>
                      <a:round/>
                      <a:headEnd type="none" w="sm" len="sm"/>
                      <a:tailEnd type="none" w="sm" len="sm"/>
                    </a:lnB>
                    <a:lnTlToBr>
                      <a:noFill/>
                    </a:lnTlToBr>
                    <a:lnBlToTr>
                      <a:noFill/>
                    </a:lnBlToTr>
                    <a:noFill/>
                  </a:tcPr>
                </a:tc>
              </a:tr>
            </a:tbl>
          </a:graphicData>
        </a:graphic>
      </p:graphicFrame>
      <p:sp>
        <p:nvSpPr>
          <p:cNvPr id="5" name="4 CuadroTexto"/>
          <p:cNvSpPr txBox="1"/>
          <p:nvPr/>
        </p:nvSpPr>
        <p:spPr>
          <a:xfrm>
            <a:off x="1241556" y="188568"/>
            <a:ext cx="2116477" cy="400110"/>
          </a:xfrm>
          <a:prstGeom prst="rect">
            <a:avLst/>
          </a:prstGeom>
          <a:noFill/>
        </p:spPr>
        <p:txBody>
          <a:bodyPr wrap="none" rtlCol="0">
            <a:spAutoFit/>
          </a:bodyPr>
          <a:lstStyle/>
          <a:p>
            <a:r>
              <a:rPr lang="es-MX" sz="2000" b="1" dirty="0" smtClean="0">
                <a:solidFill>
                  <a:schemeClr val="bg1"/>
                </a:solidFill>
              </a:rPr>
              <a:t>METODOLOGÍA</a:t>
            </a:r>
            <a:endParaRPr lang="es-MX" sz="2000" b="1" dirty="0">
              <a:solidFill>
                <a:schemeClr val="bg1"/>
              </a:solidFill>
            </a:endParaRPr>
          </a:p>
        </p:txBody>
      </p:sp>
    </p:spTree>
    <p:extLst>
      <p:ext uri="{BB962C8B-B14F-4D97-AF65-F5344CB8AC3E}">
        <p14:creationId xmlns:p14="http://schemas.microsoft.com/office/powerpoint/2010/main" val="381962935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CuadroTexto"/>
          <p:cNvSpPr txBox="1"/>
          <p:nvPr/>
        </p:nvSpPr>
        <p:spPr>
          <a:xfrm>
            <a:off x="1871640" y="1178700"/>
            <a:ext cx="5400720" cy="584775"/>
          </a:xfrm>
          <a:prstGeom prst="rect">
            <a:avLst/>
          </a:prstGeom>
          <a:noFill/>
        </p:spPr>
        <p:txBody>
          <a:bodyPr wrap="square" rtlCol="0">
            <a:spAutoFit/>
          </a:bodyPr>
          <a:lstStyle/>
          <a:p>
            <a:pPr algn="ctr"/>
            <a:r>
              <a:rPr lang="es-MX" sz="1600" b="1" dirty="0" smtClean="0">
                <a:latin typeface="Tw Cen MT" pitchFamily="34" charset="0"/>
              </a:rPr>
              <a:t>Cuando usted escucha la palabra transparencia, ¿qué es lo primero que se le viene a la mente? </a:t>
            </a:r>
            <a:endParaRPr lang="en-US" sz="1600" b="1" dirty="0" smtClean="0">
              <a:latin typeface="Tw Cen MT" pitchFamily="34" charset="0"/>
              <a:ea typeface="Calibri"/>
            </a:endParaRPr>
          </a:p>
        </p:txBody>
      </p:sp>
      <p:graphicFrame>
        <p:nvGraphicFramePr>
          <p:cNvPr id="6" name="5 Gráfico"/>
          <p:cNvGraphicFramePr/>
          <p:nvPr/>
        </p:nvGraphicFramePr>
        <p:xfrm>
          <a:off x="2231688" y="2168817"/>
          <a:ext cx="5040672" cy="3870033"/>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1241556" y="1427847"/>
            <a:ext cx="6660888" cy="830997"/>
          </a:xfrm>
          <a:prstGeom prst="rect">
            <a:avLst/>
          </a:prstGeom>
          <a:noFill/>
        </p:spPr>
        <p:txBody>
          <a:bodyPr wrap="square" rtlCol="0">
            <a:spAutoFit/>
          </a:bodyPr>
          <a:lstStyle/>
          <a:p>
            <a:pPr algn="ctr"/>
            <a:r>
              <a:rPr lang="es-MX" sz="1600" b="1" dirty="0" smtClean="0">
                <a:latin typeface="Tw Cen MT" pitchFamily="34" charset="0"/>
              </a:rPr>
              <a:t>En general, ¿qué tan interesado está usted en conocer las acciones del gobierno y la forma en que gasta nuestros impuestos, le interesa mucho, algo, poco, o no le interesa?</a:t>
            </a:r>
            <a:endParaRPr lang="es-ES" sz="1600" b="1" dirty="0" smtClean="0">
              <a:latin typeface="Tw Cen MT" pitchFamily="34" charset="0"/>
            </a:endParaRPr>
          </a:p>
        </p:txBody>
      </p:sp>
      <p:graphicFrame>
        <p:nvGraphicFramePr>
          <p:cNvPr id="11" name="10 Gráfico"/>
          <p:cNvGraphicFramePr/>
          <p:nvPr/>
        </p:nvGraphicFramePr>
        <p:xfrm>
          <a:off x="2569233" y="2438868"/>
          <a:ext cx="4005534" cy="3958903"/>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CuadroTexto"/>
          <p:cNvSpPr txBox="1"/>
          <p:nvPr/>
        </p:nvSpPr>
        <p:spPr>
          <a:xfrm>
            <a:off x="521460" y="1295936"/>
            <a:ext cx="3915522" cy="1323439"/>
          </a:xfrm>
          <a:prstGeom prst="rect">
            <a:avLst/>
          </a:prstGeom>
          <a:noFill/>
        </p:spPr>
        <p:txBody>
          <a:bodyPr wrap="square" rtlCol="0">
            <a:spAutoFit/>
          </a:bodyPr>
          <a:lstStyle/>
          <a:p>
            <a:pPr algn="ctr"/>
            <a:r>
              <a:rPr lang="es-MX" sz="1600" b="1" dirty="0" smtClean="0">
                <a:latin typeface="Tw Cen MT" pitchFamily="34" charset="0"/>
              </a:rPr>
              <a:t>¿Qué tan importante es para usted la transparencia en el gobierno, es decir conocer lo que hace el gobierno y la forma en que gasta el dinero: es muy importante, algo, poco, o no es importante?</a:t>
            </a:r>
            <a:endParaRPr lang="en-US" sz="1600" dirty="0">
              <a:latin typeface="Tw Cen MT" pitchFamily="34" charset="0"/>
            </a:endParaRPr>
          </a:p>
        </p:txBody>
      </p:sp>
      <p:sp>
        <p:nvSpPr>
          <p:cNvPr id="7" name="6 CuadroTexto"/>
          <p:cNvSpPr txBox="1"/>
          <p:nvPr/>
        </p:nvSpPr>
        <p:spPr>
          <a:xfrm>
            <a:off x="4842036" y="1295936"/>
            <a:ext cx="3915522" cy="1077218"/>
          </a:xfrm>
          <a:prstGeom prst="rect">
            <a:avLst/>
          </a:prstGeom>
          <a:noFill/>
        </p:spPr>
        <p:txBody>
          <a:bodyPr wrap="square" rtlCol="0">
            <a:spAutoFit/>
          </a:bodyPr>
          <a:lstStyle/>
          <a:p>
            <a:pPr algn="ctr"/>
            <a:r>
              <a:rPr lang="es-MX" sz="1600" b="1" dirty="0" smtClean="0">
                <a:latin typeface="Tw Cen MT" pitchFamily="34" charset="0"/>
              </a:rPr>
              <a:t>¿Qué tanto influye en usted el hecho de que un gobierno sea un gobierno transparente a la hora de calificarlo como bueno o malo: influye mucho, algo, poco, o no influye?</a:t>
            </a:r>
            <a:endParaRPr lang="en-US" sz="1600" dirty="0">
              <a:latin typeface="Tw Cen MT" pitchFamily="34" charset="0"/>
            </a:endParaRPr>
          </a:p>
        </p:txBody>
      </p:sp>
      <p:graphicFrame>
        <p:nvGraphicFramePr>
          <p:cNvPr id="11" name="10 Gráfico"/>
          <p:cNvGraphicFramePr/>
          <p:nvPr/>
        </p:nvGraphicFramePr>
        <p:xfrm>
          <a:off x="611472" y="2888928"/>
          <a:ext cx="3780504" cy="3420455"/>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2" name="11 Gráfico"/>
          <p:cNvGraphicFramePr/>
          <p:nvPr/>
        </p:nvGraphicFramePr>
        <p:xfrm>
          <a:off x="5112072" y="2888928"/>
          <a:ext cx="3600480" cy="3420455"/>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CuadroTexto"/>
          <p:cNvSpPr txBox="1"/>
          <p:nvPr/>
        </p:nvSpPr>
        <p:spPr>
          <a:xfrm>
            <a:off x="1530642" y="1177925"/>
            <a:ext cx="6082716" cy="584775"/>
          </a:xfrm>
          <a:prstGeom prst="rect">
            <a:avLst/>
          </a:prstGeom>
          <a:noFill/>
        </p:spPr>
        <p:txBody>
          <a:bodyPr wrap="square" rtlCol="0">
            <a:spAutoFit/>
          </a:bodyPr>
          <a:lstStyle/>
          <a:p>
            <a:pPr algn="ctr"/>
            <a:r>
              <a:rPr lang="es-MX" sz="1600" b="1" dirty="0" smtClean="0">
                <a:latin typeface="Tw Cen MT" pitchFamily="34" charset="0"/>
              </a:rPr>
              <a:t>¿Conoce o ha escuchado hablar sobre el tema de la protección de los datos personales?</a:t>
            </a:r>
            <a:endParaRPr lang="en-US" sz="1600" dirty="0">
              <a:latin typeface="Tw Cen MT" pitchFamily="34" charset="0"/>
            </a:endParaRPr>
          </a:p>
        </p:txBody>
      </p:sp>
      <p:sp>
        <p:nvSpPr>
          <p:cNvPr id="7" name="6 CuadroTexto"/>
          <p:cNvSpPr txBox="1"/>
          <p:nvPr/>
        </p:nvSpPr>
        <p:spPr>
          <a:xfrm>
            <a:off x="1421580" y="2618892"/>
            <a:ext cx="6300840" cy="553998"/>
          </a:xfrm>
          <a:prstGeom prst="rect">
            <a:avLst/>
          </a:prstGeom>
          <a:noFill/>
        </p:spPr>
        <p:txBody>
          <a:bodyPr wrap="square" rtlCol="0">
            <a:spAutoFit/>
          </a:bodyPr>
          <a:lstStyle/>
          <a:p>
            <a:pPr algn="ctr"/>
            <a:r>
              <a:rPr lang="es-MX" sz="1400" dirty="0" smtClean="0">
                <a:latin typeface="Tw Cen MT" pitchFamily="34" charset="0"/>
              </a:rPr>
              <a:t>(SÓLO PARA EL 52% QUE CONOCE O HA ESCUCHADO HABLAR DEL TEMA)</a:t>
            </a:r>
          </a:p>
          <a:p>
            <a:pPr algn="ctr"/>
            <a:r>
              <a:rPr lang="es-MX" sz="1600" b="1" dirty="0" smtClean="0">
                <a:latin typeface="Tw Cen MT" pitchFamily="34" charset="0"/>
              </a:rPr>
              <a:t>¿Qué es lo que conoce o ha escuchado hablar sobre este tema?</a:t>
            </a:r>
            <a:endParaRPr lang="en-US" sz="1600" dirty="0">
              <a:latin typeface="Tw Cen MT" pitchFamily="34" charset="0"/>
            </a:endParaRPr>
          </a:p>
        </p:txBody>
      </p:sp>
      <p:graphicFrame>
        <p:nvGraphicFramePr>
          <p:cNvPr id="8" name="7 Tabla"/>
          <p:cNvGraphicFramePr>
            <a:graphicFrameLocks noGrp="1"/>
          </p:cNvGraphicFramePr>
          <p:nvPr/>
        </p:nvGraphicFramePr>
        <p:xfrm>
          <a:off x="1511592" y="3377586"/>
          <a:ext cx="6210828" cy="3543303"/>
        </p:xfrm>
        <a:graphic>
          <a:graphicData uri="http://schemas.openxmlformats.org/drawingml/2006/table">
            <a:tbl>
              <a:tblPr/>
              <a:tblGrid>
                <a:gridCol w="5485476"/>
                <a:gridCol w="725352"/>
              </a:tblGrid>
              <a:tr h="201454">
                <a:tc>
                  <a:txBody>
                    <a:bodyPr/>
                    <a:lstStyle/>
                    <a:p>
                      <a:pPr algn="l" fontAlgn="b"/>
                      <a:r>
                        <a:rPr lang="es-MX" sz="1200" b="0" i="0" u="none" strike="noStrike" dirty="0">
                          <a:solidFill>
                            <a:schemeClr val="tx1"/>
                          </a:solidFill>
                          <a:latin typeface="Tw Cen MT"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50000"/>
                      </a:schemeClr>
                    </a:solidFill>
                  </a:tcPr>
                </a:tc>
                <a:tc>
                  <a:txBody>
                    <a:bodyPr/>
                    <a:lstStyle/>
                    <a:p>
                      <a:pPr algn="ctr" fontAlgn="ctr"/>
                      <a:r>
                        <a:rPr lang="es-MX" sz="1200" b="0" i="0" u="none" strike="noStrike" dirty="0" smtClean="0">
                          <a:solidFill>
                            <a:schemeClr val="tx1"/>
                          </a:solidFill>
                          <a:latin typeface="Tw Cen MT" pitchFamily="34" charset="0"/>
                        </a:rPr>
                        <a:t>%</a:t>
                      </a:r>
                      <a:endParaRPr lang="es-MX" sz="1200" b="0" i="0" u="none" strike="noStrike" dirty="0">
                        <a:solidFill>
                          <a:schemeClr val="tx1"/>
                        </a:solidFill>
                        <a:latin typeface="Tw Cen MT"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50000"/>
                      </a:schemeClr>
                    </a:solidFill>
                  </a:tcPr>
                </a:tc>
              </a:tr>
              <a:tr h="201454">
                <a:tc>
                  <a:txBody>
                    <a:bodyPr/>
                    <a:lstStyle/>
                    <a:p>
                      <a:pPr algn="l" fontAlgn="ctr"/>
                      <a:r>
                        <a:rPr lang="es-MX" sz="1200" b="0" i="0" u="none" strike="noStrike" dirty="0">
                          <a:latin typeface="Tw Cen MT" pitchFamily="34" charset="0"/>
                        </a:rPr>
                        <a:t>La protección de los datos personales de los mexicanos</a:t>
                      </a:r>
                    </a:p>
                  </a:txBody>
                  <a:tcPr marL="72000" marR="72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MX" sz="1200" b="0" i="0" u="none" strike="noStrike">
                          <a:latin typeface="Tw Cen MT" pitchFamily="34" charset="0"/>
                        </a:rPr>
                        <a:t>25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1454">
                <a:tc>
                  <a:txBody>
                    <a:bodyPr/>
                    <a:lstStyle/>
                    <a:p>
                      <a:pPr algn="l" fontAlgn="ctr"/>
                      <a:r>
                        <a:rPr lang="es-MX" sz="1200" b="0" i="0" u="none" strike="noStrike" dirty="0">
                          <a:latin typeface="Tw Cen MT" pitchFamily="34" charset="0"/>
                        </a:rPr>
                        <a:t>El aviso de privacidad con que contamos todos los mexicanos</a:t>
                      </a:r>
                    </a:p>
                  </a:txBody>
                  <a:tcPr marL="72000" marR="72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MX" sz="1200" b="0" i="0" u="none" strike="noStrike">
                          <a:latin typeface="Tw Cen MT" pitchFamily="34" charset="0"/>
                        </a:rPr>
                        <a:t>15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1454">
                <a:tc>
                  <a:txBody>
                    <a:bodyPr/>
                    <a:lstStyle/>
                    <a:p>
                      <a:pPr algn="l" fontAlgn="ctr"/>
                      <a:r>
                        <a:rPr lang="es-MX" sz="1200" b="0" i="0" u="none" strike="noStrike" dirty="0">
                          <a:latin typeface="Tw Cen MT" pitchFamily="34" charset="0"/>
                        </a:rPr>
                        <a:t>Que no se debe publicar ni vender la información o bases de datos</a:t>
                      </a:r>
                    </a:p>
                  </a:txBody>
                  <a:tcPr marL="72000" marR="72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MX" sz="1200" b="0" i="0" u="none" strike="noStrike" dirty="0">
                          <a:latin typeface="Tw Cen MT" pitchFamily="34" charset="0"/>
                        </a:rPr>
                        <a:t>10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1454">
                <a:tc>
                  <a:txBody>
                    <a:bodyPr/>
                    <a:lstStyle/>
                    <a:p>
                      <a:pPr algn="l" fontAlgn="ctr"/>
                      <a:r>
                        <a:rPr lang="es-MX" sz="1200" b="0" i="0" u="none" strike="noStrike" dirty="0">
                          <a:latin typeface="Tw Cen MT" pitchFamily="34" charset="0"/>
                        </a:rPr>
                        <a:t>Que nadie debe de tener acceso a datos personales sin autorización</a:t>
                      </a:r>
                    </a:p>
                  </a:txBody>
                  <a:tcPr marL="72000" marR="72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MX" sz="1200" b="0" i="0" u="none" strike="noStrike" dirty="0">
                          <a:latin typeface="Tw Cen MT" pitchFamily="34" charset="0"/>
                        </a:rPr>
                        <a:t>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1454">
                <a:tc>
                  <a:txBody>
                    <a:bodyPr/>
                    <a:lstStyle/>
                    <a:p>
                      <a:pPr algn="l" fontAlgn="ctr"/>
                      <a:r>
                        <a:rPr lang="es-MX" sz="1200" b="0" i="0" u="none" strike="noStrike" dirty="0">
                          <a:latin typeface="Tw Cen MT" pitchFamily="34" charset="0"/>
                        </a:rPr>
                        <a:t>La creación instituciones para vigilar que se le de buen uso a los datos personales</a:t>
                      </a:r>
                    </a:p>
                  </a:txBody>
                  <a:tcPr marL="72000" marR="72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MX" sz="1200" b="0" i="0" u="none" strike="noStrike" dirty="0">
                          <a:latin typeface="Tw Cen MT" pitchFamily="34" charset="0"/>
                        </a:rPr>
                        <a:t>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1454">
                <a:tc>
                  <a:txBody>
                    <a:bodyPr/>
                    <a:lstStyle/>
                    <a:p>
                      <a:pPr algn="l" fontAlgn="ctr"/>
                      <a:r>
                        <a:rPr lang="es-MX" sz="1200" b="0" i="0" u="none" strike="noStrike" dirty="0">
                          <a:latin typeface="Tw Cen MT" pitchFamily="34" charset="0"/>
                        </a:rPr>
                        <a:t>Se estableció una nueva ley de protección de datos personales</a:t>
                      </a:r>
                    </a:p>
                  </a:txBody>
                  <a:tcPr marL="72000" marR="72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MX" sz="1200" b="0" i="0" u="none" strike="noStrike" dirty="0">
                          <a:latin typeface="Tw Cen MT" pitchFamily="34" charset="0"/>
                        </a:rPr>
                        <a:t>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1454">
                <a:tc>
                  <a:txBody>
                    <a:bodyPr/>
                    <a:lstStyle/>
                    <a:p>
                      <a:pPr algn="l" fontAlgn="ctr"/>
                      <a:r>
                        <a:rPr lang="es-MX" sz="1200" b="0" i="0" u="none" strike="noStrike" dirty="0">
                          <a:latin typeface="Tw Cen MT" pitchFamily="34" charset="0"/>
                        </a:rPr>
                        <a:t>Que no se debe dar mal uso a los datos personales</a:t>
                      </a:r>
                    </a:p>
                  </a:txBody>
                  <a:tcPr marL="72000" marR="72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MX" sz="1200" b="0" i="0" u="none" strike="noStrike" dirty="0">
                          <a:latin typeface="Tw Cen MT" pitchFamily="34" charset="0"/>
                        </a:rPr>
                        <a:t>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1454">
                <a:tc>
                  <a:txBody>
                    <a:bodyPr/>
                    <a:lstStyle/>
                    <a:p>
                      <a:pPr algn="l" fontAlgn="ctr"/>
                      <a:r>
                        <a:rPr lang="es-MX" sz="1200" b="0" i="0" u="none" strike="noStrike" dirty="0">
                          <a:latin typeface="Tw Cen MT" pitchFamily="34" charset="0"/>
                        </a:rPr>
                        <a:t>Las empresas privadas están obligadas a proteger la información</a:t>
                      </a:r>
                    </a:p>
                  </a:txBody>
                  <a:tcPr marL="72000" marR="72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MX" sz="1200" b="0" i="0" u="none" strike="noStrike" dirty="0">
                          <a:latin typeface="Tw Cen MT" pitchFamily="34" charset="0"/>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1454">
                <a:tc>
                  <a:txBody>
                    <a:bodyPr/>
                    <a:lstStyle/>
                    <a:p>
                      <a:pPr algn="l" fontAlgn="ctr"/>
                      <a:r>
                        <a:rPr lang="es-MX" sz="1200" b="0" i="0" u="none" strike="noStrike" dirty="0">
                          <a:latin typeface="Tw Cen MT" pitchFamily="34" charset="0"/>
                        </a:rPr>
                        <a:t>Que han utilizado los datos personales para extorsionar a la gente</a:t>
                      </a:r>
                    </a:p>
                  </a:txBody>
                  <a:tcPr marL="72000" marR="72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MX" sz="1200" b="0" i="0" u="none" strike="noStrike" dirty="0">
                          <a:latin typeface="Tw Cen MT" pitchFamily="34" charset="0"/>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1454">
                <a:tc>
                  <a:txBody>
                    <a:bodyPr/>
                    <a:lstStyle/>
                    <a:p>
                      <a:pPr algn="l" fontAlgn="ctr"/>
                      <a:r>
                        <a:rPr lang="es-MX" sz="1200" b="0" i="0" u="none" strike="noStrike" dirty="0">
                          <a:latin typeface="Tw Cen MT" pitchFamily="34" charset="0"/>
                        </a:rPr>
                        <a:t>Que hay empresas que se dedican a vender bases de datos (escuelas, TELMEX, IFE, </a:t>
                      </a:r>
                      <a:r>
                        <a:rPr lang="es-MX" sz="1200" b="0" i="0" u="none" strike="noStrike" dirty="0" err="1">
                          <a:latin typeface="Tw Cen MT" pitchFamily="34" charset="0"/>
                        </a:rPr>
                        <a:t>etc</a:t>
                      </a:r>
                      <a:r>
                        <a:rPr lang="es-MX" sz="1200" b="0" i="0" u="none" strike="noStrike" dirty="0">
                          <a:latin typeface="Tw Cen MT" pitchFamily="34" charset="0"/>
                        </a:rPr>
                        <a:t>)</a:t>
                      </a:r>
                    </a:p>
                  </a:txBody>
                  <a:tcPr marL="72000" marR="72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MX" sz="1200" b="0" i="0" u="none" strike="noStrike" dirty="0">
                          <a:latin typeface="Tw Cen MT" pitchFamily="34" charset="0"/>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1454">
                <a:tc>
                  <a:txBody>
                    <a:bodyPr/>
                    <a:lstStyle/>
                    <a:p>
                      <a:pPr algn="l" fontAlgn="ctr"/>
                      <a:r>
                        <a:rPr lang="es-MX" sz="1200" b="0" i="0" u="none" strike="noStrike" dirty="0">
                          <a:latin typeface="Tw Cen MT" pitchFamily="34" charset="0"/>
                        </a:rPr>
                        <a:t>Que es pura mentira la protección de los datos/ El gobierno tiene acceso a los datos</a:t>
                      </a:r>
                    </a:p>
                  </a:txBody>
                  <a:tcPr marL="72000" marR="72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MX" sz="1200" b="0" i="0" u="none" strike="noStrike" dirty="0">
                          <a:latin typeface="Tw Cen MT" pitchFamily="34" charset="0"/>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1454">
                <a:tc>
                  <a:txBody>
                    <a:bodyPr/>
                    <a:lstStyle/>
                    <a:p>
                      <a:pPr algn="l" fontAlgn="ctr"/>
                      <a:r>
                        <a:rPr lang="es-MX" sz="1200" b="0" i="0" u="none" strike="noStrike" dirty="0">
                          <a:latin typeface="Tw Cen MT" pitchFamily="34" charset="0"/>
                        </a:rPr>
                        <a:t>La nueva credencial del IFE, cuenta con privacidad de datos</a:t>
                      </a:r>
                    </a:p>
                  </a:txBody>
                  <a:tcPr marL="72000" marR="72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MX" sz="1200" b="0" i="0" u="none" strike="noStrike" dirty="0">
                          <a:latin typeface="Tw Cen MT" pitchFamily="34" charset="0"/>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1454">
                <a:tc>
                  <a:txBody>
                    <a:bodyPr/>
                    <a:lstStyle/>
                    <a:p>
                      <a:pPr algn="l" fontAlgn="ctr"/>
                      <a:r>
                        <a:rPr lang="es-MX" sz="1200" b="0" i="0" u="none" strike="noStrike" dirty="0" err="1">
                          <a:latin typeface="Tw Cen MT" pitchFamily="34" charset="0"/>
                        </a:rPr>
                        <a:t>Encriptando</a:t>
                      </a:r>
                      <a:r>
                        <a:rPr lang="es-MX" sz="1200" b="0" i="0" u="none" strike="noStrike" dirty="0">
                          <a:latin typeface="Tw Cen MT" pitchFamily="34" charset="0"/>
                        </a:rPr>
                        <a:t> los datos por internet para mayor seguridad</a:t>
                      </a:r>
                    </a:p>
                  </a:txBody>
                  <a:tcPr marL="72000" marR="72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MX" sz="1200" b="0" i="0" u="none" strike="noStrike" dirty="0">
                          <a:latin typeface="Tw Cen MT" pitchFamily="34" charset="0"/>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1454">
                <a:tc>
                  <a:txBody>
                    <a:bodyPr/>
                    <a:lstStyle/>
                    <a:p>
                      <a:pPr algn="l" fontAlgn="ctr"/>
                      <a:r>
                        <a:rPr lang="es-MX" sz="1200" b="0" i="0" u="none" strike="noStrike" dirty="0" err="1">
                          <a:latin typeface="Tw Cen MT" pitchFamily="34" charset="0"/>
                        </a:rPr>
                        <a:t>Ns</a:t>
                      </a:r>
                      <a:r>
                        <a:rPr lang="es-MX" sz="1200" b="0" i="0" u="none" strike="noStrike" dirty="0">
                          <a:latin typeface="Tw Cen MT" pitchFamily="34" charset="0"/>
                        </a:rPr>
                        <a:t>/</a:t>
                      </a:r>
                      <a:r>
                        <a:rPr lang="es-MX" sz="1200" b="0" i="0" u="none" strike="noStrike" dirty="0" err="1">
                          <a:latin typeface="Tw Cen MT" pitchFamily="34" charset="0"/>
                        </a:rPr>
                        <a:t>Nc</a:t>
                      </a:r>
                      <a:endParaRPr lang="es-MX" sz="1200" b="0" i="0" u="none" strike="noStrike" dirty="0">
                        <a:latin typeface="Tw Cen MT" pitchFamily="34" charset="0"/>
                      </a:endParaRPr>
                    </a:p>
                  </a:txBody>
                  <a:tcPr marL="72000" marR="72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MX" sz="1200" b="0" i="0" u="none" strike="noStrike" dirty="0">
                          <a:latin typeface="Tw Cen MT" pitchFamily="34" charset="0"/>
                        </a:rPr>
                        <a:t>14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graphicFrame>
        <p:nvGraphicFramePr>
          <p:cNvPr id="9" name="8 Gráfico"/>
          <p:cNvGraphicFramePr/>
          <p:nvPr/>
        </p:nvGraphicFramePr>
        <p:xfrm>
          <a:off x="1691616" y="1628468"/>
          <a:ext cx="5760768" cy="990907"/>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9 CuadroTexto"/>
          <p:cNvSpPr txBox="1"/>
          <p:nvPr/>
        </p:nvSpPr>
        <p:spPr>
          <a:xfrm>
            <a:off x="1241556" y="1427847"/>
            <a:ext cx="6660888" cy="830997"/>
          </a:xfrm>
          <a:prstGeom prst="rect">
            <a:avLst/>
          </a:prstGeom>
          <a:noFill/>
        </p:spPr>
        <p:txBody>
          <a:bodyPr wrap="square" rtlCol="0">
            <a:spAutoFit/>
          </a:bodyPr>
          <a:lstStyle/>
          <a:p>
            <a:pPr algn="ctr"/>
            <a:r>
              <a:rPr lang="es-MX" sz="1600" b="1" dirty="0" smtClean="0">
                <a:latin typeface="Tw Cen MT" pitchFamily="34" charset="0"/>
              </a:rPr>
              <a:t>En el Distrito Federal existe una Ley que protege los datos personales que de nosotros tienen las dependencias del gobierno del D.F. Antes de comentárselo, ¿estaba usted enterado de eso?</a:t>
            </a:r>
            <a:endParaRPr lang="es-ES" sz="1600" b="1" dirty="0" smtClean="0">
              <a:latin typeface="Tw Cen MT" pitchFamily="34" charset="0"/>
            </a:endParaRPr>
          </a:p>
        </p:txBody>
      </p:sp>
      <p:graphicFrame>
        <p:nvGraphicFramePr>
          <p:cNvPr id="11" name="10 Gráfico"/>
          <p:cNvGraphicFramePr/>
          <p:nvPr/>
        </p:nvGraphicFramePr>
        <p:xfrm>
          <a:off x="2321700" y="2438868"/>
          <a:ext cx="4005534" cy="3958903"/>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CuadroTexto"/>
          <p:cNvSpPr txBox="1"/>
          <p:nvPr/>
        </p:nvSpPr>
        <p:spPr>
          <a:xfrm>
            <a:off x="289524" y="1538748"/>
            <a:ext cx="4230564" cy="1077218"/>
          </a:xfrm>
          <a:prstGeom prst="rect">
            <a:avLst/>
          </a:prstGeom>
          <a:noFill/>
        </p:spPr>
        <p:txBody>
          <a:bodyPr wrap="square" rtlCol="0">
            <a:spAutoFit/>
          </a:bodyPr>
          <a:lstStyle/>
          <a:p>
            <a:pPr algn="ctr"/>
            <a:r>
              <a:rPr lang="es-MX" sz="1600" b="1" dirty="0" smtClean="0">
                <a:latin typeface="Tw Cen MT" pitchFamily="34" charset="0"/>
              </a:rPr>
              <a:t>¿Sabe usted sí existe alguna dependencia o institución que se encargue de vigilar que se cumpla la Ley de Protección de Datos Personales para el D.F?</a:t>
            </a:r>
            <a:endParaRPr lang="en-US" sz="1600" dirty="0">
              <a:latin typeface="Tw Cen MT" pitchFamily="34" charset="0"/>
            </a:endParaRPr>
          </a:p>
        </p:txBody>
      </p:sp>
      <p:graphicFrame>
        <p:nvGraphicFramePr>
          <p:cNvPr id="11" name="10 Gráfico"/>
          <p:cNvGraphicFramePr/>
          <p:nvPr/>
        </p:nvGraphicFramePr>
        <p:xfrm>
          <a:off x="431448" y="2619375"/>
          <a:ext cx="3870516" cy="3689350"/>
        </p:xfrm>
        <a:graphic>
          <a:graphicData uri="http://schemas.openxmlformats.org/drawingml/2006/chart">
            <c:chart xmlns:c="http://schemas.openxmlformats.org/drawingml/2006/chart" xmlns:r="http://schemas.openxmlformats.org/officeDocument/2006/relationships" r:id="rId3"/>
          </a:graphicData>
        </a:graphic>
      </p:graphicFrame>
      <p:sp>
        <p:nvSpPr>
          <p:cNvPr id="7" name="6 CuadroTexto"/>
          <p:cNvSpPr txBox="1"/>
          <p:nvPr/>
        </p:nvSpPr>
        <p:spPr>
          <a:xfrm>
            <a:off x="4842036" y="1538748"/>
            <a:ext cx="3960528" cy="553998"/>
          </a:xfrm>
          <a:prstGeom prst="rect">
            <a:avLst/>
          </a:prstGeom>
          <a:noFill/>
        </p:spPr>
        <p:txBody>
          <a:bodyPr wrap="square" rtlCol="0">
            <a:spAutoFit/>
          </a:bodyPr>
          <a:lstStyle/>
          <a:p>
            <a:pPr algn="ctr"/>
            <a:r>
              <a:rPr lang="es-MX" sz="1400" dirty="0" smtClean="0">
                <a:latin typeface="Tw Cen MT" pitchFamily="34" charset="0"/>
              </a:rPr>
              <a:t>(SÓLO PARA EL 32% QUE RESPONDIÓ QUE SÍ)</a:t>
            </a:r>
          </a:p>
          <a:p>
            <a:pPr algn="ctr"/>
            <a:r>
              <a:rPr lang="es-MX" sz="1600" b="1" dirty="0" smtClean="0">
                <a:latin typeface="Tw Cen MT" pitchFamily="34" charset="0"/>
              </a:rPr>
              <a:t>¿Cuál es esa dependencia o institución?</a:t>
            </a:r>
            <a:endParaRPr lang="en-US" sz="1600" dirty="0">
              <a:latin typeface="Tw Cen MT" pitchFamily="34" charset="0"/>
            </a:endParaRPr>
          </a:p>
        </p:txBody>
      </p:sp>
      <p:graphicFrame>
        <p:nvGraphicFramePr>
          <p:cNvPr id="8" name="7 Tabla"/>
          <p:cNvGraphicFramePr>
            <a:graphicFrameLocks noGrp="1"/>
          </p:cNvGraphicFramePr>
          <p:nvPr/>
        </p:nvGraphicFramePr>
        <p:xfrm>
          <a:off x="4932048" y="2619375"/>
          <a:ext cx="3804792" cy="3823335"/>
        </p:xfrm>
        <a:graphic>
          <a:graphicData uri="http://schemas.openxmlformats.org/drawingml/2006/table">
            <a:tbl>
              <a:tblPr/>
              <a:tblGrid>
                <a:gridCol w="3264720"/>
                <a:gridCol w="540072"/>
              </a:tblGrid>
              <a:tr h="195861">
                <a:tc>
                  <a:txBody>
                    <a:bodyPr/>
                    <a:lstStyle/>
                    <a:p>
                      <a:pPr algn="l" rtl="0" fontAlgn="b"/>
                      <a:r>
                        <a:rPr lang="es-MX" sz="1300" b="0" i="0" u="none" strike="noStrike" dirty="0">
                          <a:solidFill>
                            <a:srgbClr val="000000"/>
                          </a:solidFill>
                          <a:latin typeface="Tw Cen MT"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C8C93"/>
                    </a:solidFill>
                  </a:tcPr>
                </a:tc>
                <a:tc>
                  <a:txBody>
                    <a:bodyPr/>
                    <a:lstStyle/>
                    <a:p>
                      <a:pPr algn="ctr" rtl="0" fontAlgn="ctr"/>
                      <a:r>
                        <a:rPr lang="es-MX" sz="1300" b="0" i="0" u="none" strike="noStrike">
                          <a:solidFill>
                            <a:srgbClr val="000000"/>
                          </a:solidFill>
                          <a:latin typeface="Tw Cen MT"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C8C93"/>
                    </a:solidFill>
                  </a:tcPr>
                </a:tc>
              </a:tr>
              <a:tr h="382737">
                <a:tc>
                  <a:txBody>
                    <a:bodyPr/>
                    <a:lstStyle/>
                    <a:p>
                      <a:pPr algn="l" rtl="0" fontAlgn="b"/>
                      <a:r>
                        <a:rPr lang="es-MX" sz="1300" b="0" i="0" u="none" strike="noStrike" dirty="0">
                          <a:solidFill>
                            <a:srgbClr val="000000"/>
                          </a:solidFill>
                          <a:latin typeface="Tw Cen MT" pitchFamily="34" charset="0"/>
                        </a:rPr>
                        <a:t>Instituto Federal de Acceso a la Información y Protección de Datos IFAI</a:t>
                      </a:r>
                    </a:p>
                  </a:txBody>
                  <a:tcPr marL="72000" marR="72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s-MX" sz="1300" b="0" i="0" u="none" strike="noStrike" dirty="0">
                          <a:solidFill>
                            <a:srgbClr val="000000"/>
                          </a:solidFill>
                          <a:latin typeface="Tw Cen MT" pitchFamily="34" charset="0"/>
                        </a:rPr>
                        <a:t>60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69613">
                <a:tc>
                  <a:txBody>
                    <a:bodyPr/>
                    <a:lstStyle/>
                    <a:p>
                      <a:pPr algn="l" rtl="0" fontAlgn="b"/>
                      <a:r>
                        <a:rPr lang="es-MX" sz="1300" b="0" i="0" u="none" strike="noStrike" dirty="0">
                          <a:solidFill>
                            <a:srgbClr val="000000"/>
                          </a:solidFill>
                          <a:latin typeface="Tw Cen MT" pitchFamily="34" charset="0"/>
                        </a:rPr>
                        <a:t>Comisión Nacional para la Protección y Defensa de los Usuarios de Servicios Financieros  CONDUSEF</a:t>
                      </a:r>
                    </a:p>
                  </a:txBody>
                  <a:tcPr marL="72000" marR="72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s-MX" sz="1300" b="0" i="0" u="none" strike="noStrike" dirty="0">
                          <a:solidFill>
                            <a:srgbClr val="000000"/>
                          </a:solidFill>
                          <a:latin typeface="Tw Cen MT" pitchFamily="34" charset="0"/>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82737">
                <a:tc>
                  <a:txBody>
                    <a:bodyPr/>
                    <a:lstStyle/>
                    <a:p>
                      <a:pPr algn="l" rtl="0" fontAlgn="b"/>
                      <a:r>
                        <a:rPr lang="es-MX" sz="1300" b="0" i="0" u="none" strike="noStrike" dirty="0">
                          <a:solidFill>
                            <a:srgbClr val="000000"/>
                          </a:solidFill>
                          <a:latin typeface="Tw Cen MT" pitchFamily="34" charset="0"/>
                        </a:rPr>
                        <a:t>Comisión Nacional de los Derechos Humanos CNDH</a:t>
                      </a:r>
                    </a:p>
                  </a:txBody>
                  <a:tcPr marL="72000" marR="72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s-MX" sz="1300" b="0" i="0" u="none" strike="noStrike" dirty="0">
                          <a:solidFill>
                            <a:srgbClr val="000000"/>
                          </a:solidFill>
                          <a:latin typeface="Tw Cen MT" pitchFamily="34" charset="0"/>
                        </a:rPr>
                        <a:t>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82737">
                <a:tc>
                  <a:txBody>
                    <a:bodyPr/>
                    <a:lstStyle/>
                    <a:p>
                      <a:pPr algn="l" rtl="0" fontAlgn="b"/>
                      <a:r>
                        <a:rPr lang="es-MX" sz="1300" b="0" i="0" u="none" strike="noStrike" dirty="0">
                          <a:solidFill>
                            <a:srgbClr val="000000"/>
                          </a:solidFill>
                          <a:latin typeface="Tw Cen MT" pitchFamily="34" charset="0"/>
                        </a:rPr>
                        <a:t>Fiscalía Especializada para la Atención de Delitos Electorales FEPADE</a:t>
                      </a:r>
                    </a:p>
                  </a:txBody>
                  <a:tcPr marL="72000" marR="72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s-MX" sz="1300" b="0" i="0" u="none" strike="noStrike" dirty="0">
                          <a:solidFill>
                            <a:srgbClr val="000000"/>
                          </a:solidFill>
                          <a:latin typeface="Tw Cen MT" pitchFamily="34" charset="0"/>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69613">
                <a:tc>
                  <a:txBody>
                    <a:bodyPr/>
                    <a:lstStyle/>
                    <a:p>
                      <a:pPr algn="l" rtl="0" fontAlgn="b"/>
                      <a:r>
                        <a:rPr lang="es-MX" sz="1300" b="0" i="0" u="none" strike="noStrike" dirty="0">
                          <a:solidFill>
                            <a:srgbClr val="000000"/>
                          </a:solidFill>
                          <a:latin typeface="Tw Cen MT" pitchFamily="34" charset="0"/>
                        </a:rPr>
                        <a:t>Instituto de Acceso a la Información Pública y Protección de Datos Personales del Distrito Federal INFODF</a:t>
                      </a:r>
                    </a:p>
                  </a:txBody>
                  <a:tcPr marL="72000" marR="72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s-MX" sz="1300" b="0" i="0" u="none" strike="noStrike" dirty="0">
                          <a:solidFill>
                            <a:srgbClr val="000000"/>
                          </a:solidFill>
                          <a:latin typeface="Tw Cen MT" pitchFamily="34" charset="0"/>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5861">
                <a:tc>
                  <a:txBody>
                    <a:bodyPr/>
                    <a:lstStyle/>
                    <a:p>
                      <a:pPr algn="l" rtl="0" fontAlgn="b"/>
                      <a:r>
                        <a:rPr lang="es-MX" sz="1300" b="0" i="0" u="none" strike="noStrike" dirty="0">
                          <a:solidFill>
                            <a:srgbClr val="000000"/>
                          </a:solidFill>
                          <a:latin typeface="Tw Cen MT" pitchFamily="34" charset="0"/>
                        </a:rPr>
                        <a:t>Secretaría de Gobernación SEGOB</a:t>
                      </a:r>
                    </a:p>
                  </a:txBody>
                  <a:tcPr marL="72000" marR="72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s-MX" sz="1300" b="0" i="0" u="none" strike="noStrike" dirty="0">
                          <a:solidFill>
                            <a:srgbClr val="000000"/>
                          </a:solidFill>
                          <a:latin typeface="Tw Cen MT" pitchFamily="34" charset="0"/>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5861">
                <a:tc>
                  <a:txBody>
                    <a:bodyPr/>
                    <a:lstStyle/>
                    <a:p>
                      <a:pPr algn="l" rtl="0" fontAlgn="b"/>
                      <a:r>
                        <a:rPr lang="es-MX" sz="1300" b="0" i="0" u="none" strike="noStrike" dirty="0">
                          <a:solidFill>
                            <a:srgbClr val="000000"/>
                          </a:solidFill>
                          <a:latin typeface="Tw Cen MT" pitchFamily="34" charset="0"/>
                        </a:rPr>
                        <a:t>Instituto Federal Electoral IFE</a:t>
                      </a:r>
                    </a:p>
                  </a:txBody>
                  <a:tcPr marL="72000" marR="72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s-MX" sz="1300" b="0" i="0" u="none" strike="noStrike" dirty="0">
                          <a:solidFill>
                            <a:srgbClr val="000000"/>
                          </a:solidFill>
                          <a:latin typeface="Tw Cen MT" pitchFamily="34" charset="0"/>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5861">
                <a:tc>
                  <a:txBody>
                    <a:bodyPr/>
                    <a:lstStyle/>
                    <a:p>
                      <a:pPr algn="l" rtl="0" fontAlgn="b"/>
                      <a:r>
                        <a:rPr lang="es-MX" sz="1300" b="0" i="0" u="none" strike="noStrike" dirty="0">
                          <a:solidFill>
                            <a:srgbClr val="000000"/>
                          </a:solidFill>
                          <a:latin typeface="Tw Cen MT" pitchFamily="34" charset="0"/>
                        </a:rPr>
                        <a:t>Procuraduría General de la República PGR</a:t>
                      </a:r>
                    </a:p>
                  </a:txBody>
                  <a:tcPr marL="72000" marR="72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s-MX" sz="1300" b="0" i="0" u="none" strike="noStrike" dirty="0">
                          <a:solidFill>
                            <a:srgbClr val="000000"/>
                          </a:solidFill>
                          <a:latin typeface="Tw Cen MT" pitchFamily="34" charset="0"/>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5861">
                <a:tc>
                  <a:txBody>
                    <a:bodyPr/>
                    <a:lstStyle/>
                    <a:p>
                      <a:pPr algn="l" rtl="0" fontAlgn="b"/>
                      <a:r>
                        <a:rPr lang="es-MX" sz="1300" b="0" i="0" u="none" strike="noStrike" dirty="0">
                          <a:solidFill>
                            <a:srgbClr val="000000"/>
                          </a:solidFill>
                          <a:latin typeface="Tw Cen MT" pitchFamily="34" charset="0"/>
                        </a:rPr>
                        <a:t> </a:t>
                      </a:r>
                      <a:r>
                        <a:rPr lang="es-MX" sz="1300" b="0" i="0" u="none" strike="noStrike" dirty="0" err="1">
                          <a:solidFill>
                            <a:srgbClr val="000000"/>
                          </a:solidFill>
                          <a:latin typeface="Tw Cen MT" pitchFamily="34" charset="0"/>
                        </a:rPr>
                        <a:t>Ns</a:t>
                      </a:r>
                      <a:r>
                        <a:rPr lang="es-MX" sz="1300" b="0" i="0" u="none" strike="noStrike" dirty="0">
                          <a:solidFill>
                            <a:srgbClr val="000000"/>
                          </a:solidFill>
                          <a:latin typeface="Tw Cen MT" pitchFamily="34" charset="0"/>
                        </a:rPr>
                        <a:t>/</a:t>
                      </a:r>
                      <a:r>
                        <a:rPr lang="es-MX" sz="1300" b="0" i="0" u="none" strike="noStrike" dirty="0" err="1">
                          <a:solidFill>
                            <a:srgbClr val="000000"/>
                          </a:solidFill>
                          <a:latin typeface="Tw Cen MT" pitchFamily="34" charset="0"/>
                        </a:rPr>
                        <a:t>Nc</a:t>
                      </a:r>
                      <a:endParaRPr lang="es-MX" sz="1300" b="0" i="0" u="none" strike="noStrike" dirty="0">
                        <a:solidFill>
                          <a:srgbClr val="000000"/>
                        </a:solidFill>
                        <a:latin typeface="Tw Cen MT" pitchFamily="34" charset="0"/>
                      </a:endParaRPr>
                    </a:p>
                  </a:txBody>
                  <a:tcPr marL="72000" marR="72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s-MX" sz="1300" b="0" i="0" u="none" strike="noStrike" dirty="0">
                          <a:solidFill>
                            <a:srgbClr val="000000"/>
                          </a:solidFill>
                          <a:latin typeface="Tw Cen MT" pitchFamily="34" charset="0"/>
                        </a:rPr>
                        <a:t>29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52735">
                <a:tc>
                  <a:txBody>
                    <a:bodyPr/>
                    <a:lstStyle/>
                    <a:p>
                      <a:pPr algn="l" fontAlgn="b"/>
                      <a:endParaRPr lang="es-MX" sz="1000" b="0" i="0" u="none" strike="noStrike">
                        <a:latin typeface="Arial"/>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es-MX" sz="1000" b="0" i="0" u="none" strike="noStrike" dirty="0">
                        <a:latin typeface="Arial"/>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r>
            </a:tbl>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CuadroTexto"/>
          <p:cNvSpPr txBox="1"/>
          <p:nvPr/>
        </p:nvSpPr>
        <p:spPr>
          <a:xfrm>
            <a:off x="829596" y="908664"/>
            <a:ext cx="7432896" cy="584775"/>
          </a:xfrm>
          <a:prstGeom prst="rect">
            <a:avLst/>
          </a:prstGeom>
          <a:noFill/>
        </p:spPr>
        <p:txBody>
          <a:bodyPr wrap="square" rtlCol="0">
            <a:spAutoFit/>
          </a:bodyPr>
          <a:lstStyle/>
          <a:p>
            <a:pPr algn="ctr"/>
            <a:r>
              <a:rPr lang="es-MX" sz="1600" b="1" dirty="0" smtClean="0">
                <a:latin typeface="Tw Cen MT" pitchFamily="34" charset="0"/>
              </a:rPr>
              <a:t>¿Usted ha visto o escuchado recientemente algo relacionado con el tema de la transparencia en el gobierno del Distrito Federal?</a:t>
            </a:r>
            <a:endParaRPr lang="en-US" sz="1600" dirty="0">
              <a:latin typeface="Tw Cen MT" pitchFamily="34" charset="0"/>
            </a:endParaRPr>
          </a:p>
        </p:txBody>
      </p:sp>
      <p:sp>
        <p:nvSpPr>
          <p:cNvPr id="7" name="6 CuadroTexto"/>
          <p:cNvSpPr txBox="1"/>
          <p:nvPr/>
        </p:nvSpPr>
        <p:spPr>
          <a:xfrm>
            <a:off x="496060" y="2711830"/>
            <a:ext cx="3960528" cy="584775"/>
          </a:xfrm>
          <a:prstGeom prst="rect">
            <a:avLst/>
          </a:prstGeom>
          <a:noFill/>
        </p:spPr>
        <p:txBody>
          <a:bodyPr wrap="square" rtlCol="0">
            <a:spAutoFit/>
          </a:bodyPr>
          <a:lstStyle/>
          <a:p>
            <a:pPr algn="ctr"/>
            <a:r>
              <a:rPr lang="es-ES" sz="1600" b="1" dirty="0" smtClean="0">
                <a:latin typeface="Tw Cen MT" pitchFamily="34" charset="0"/>
              </a:rPr>
              <a:t>¿Qué ha visto o escuchado sobre el tema de la transparencia en el gobierno del DF?</a:t>
            </a:r>
            <a:endParaRPr lang="en-US" sz="1600" b="1" dirty="0">
              <a:latin typeface="Tw Cen MT" pitchFamily="34" charset="0"/>
            </a:endParaRPr>
          </a:p>
        </p:txBody>
      </p:sp>
      <p:sp>
        <p:nvSpPr>
          <p:cNvPr id="5" name="4 CuadroTexto"/>
          <p:cNvSpPr txBox="1"/>
          <p:nvPr/>
        </p:nvSpPr>
        <p:spPr>
          <a:xfrm>
            <a:off x="4662012" y="2711830"/>
            <a:ext cx="4230564" cy="1077218"/>
          </a:xfrm>
          <a:prstGeom prst="rect">
            <a:avLst/>
          </a:prstGeom>
          <a:noFill/>
        </p:spPr>
        <p:txBody>
          <a:bodyPr wrap="square" rtlCol="0">
            <a:spAutoFit/>
          </a:bodyPr>
          <a:lstStyle/>
          <a:p>
            <a:pPr algn="ctr"/>
            <a:r>
              <a:rPr lang="es-MX" sz="1600" b="1" dirty="0" smtClean="0">
                <a:latin typeface="Tw Cen MT" pitchFamily="34" charset="0"/>
              </a:rPr>
              <a:t>¿Lo que usted ha visto o escuchado sobre el tema de la transparencia en el gobierno del DF ha sido más positivo que negativo, más negativo que positivo, o ha sido equilibrado?</a:t>
            </a:r>
            <a:endParaRPr lang="en-US" sz="1600" b="1" dirty="0">
              <a:latin typeface="Tw Cen MT" pitchFamily="34" charset="0"/>
            </a:endParaRPr>
          </a:p>
        </p:txBody>
      </p:sp>
      <p:graphicFrame>
        <p:nvGraphicFramePr>
          <p:cNvPr id="8" name="7 Gráfico"/>
          <p:cNvGraphicFramePr/>
          <p:nvPr/>
        </p:nvGraphicFramePr>
        <p:xfrm>
          <a:off x="1691616" y="1358724"/>
          <a:ext cx="5760768" cy="990907"/>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9" name="8 Gráfico"/>
          <p:cNvGraphicFramePr/>
          <p:nvPr/>
        </p:nvGraphicFramePr>
        <p:xfrm>
          <a:off x="4791236" y="3879558"/>
          <a:ext cx="4050540" cy="2879886"/>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0" name="9 Tabla"/>
          <p:cNvGraphicFramePr>
            <a:graphicFrameLocks noGrp="1"/>
          </p:cNvGraphicFramePr>
          <p:nvPr/>
        </p:nvGraphicFramePr>
        <p:xfrm>
          <a:off x="560672" y="3338989"/>
          <a:ext cx="3870516" cy="3331158"/>
        </p:xfrm>
        <a:graphic>
          <a:graphicData uri="http://schemas.openxmlformats.org/drawingml/2006/table">
            <a:tbl>
              <a:tblPr/>
              <a:tblGrid>
                <a:gridCol w="3398502"/>
                <a:gridCol w="472014"/>
              </a:tblGrid>
              <a:tr h="201028">
                <a:tc>
                  <a:txBody>
                    <a:bodyPr/>
                    <a:lstStyle/>
                    <a:p>
                      <a:pPr algn="l" rtl="0" fontAlgn="b"/>
                      <a:r>
                        <a:rPr lang="es-MX" sz="1300" b="0" i="0" u="none" strike="noStrike" dirty="0">
                          <a:solidFill>
                            <a:srgbClr val="000000"/>
                          </a:solidFill>
                          <a:latin typeface="Tw Cen MT"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C8C93"/>
                    </a:solidFill>
                  </a:tcPr>
                </a:tc>
                <a:tc>
                  <a:txBody>
                    <a:bodyPr/>
                    <a:lstStyle/>
                    <a:p>
                      <a:pPr algn="ctr" rtl="0" fontAlgn="ctr"/>
                      <a:r>
                        <a:rPr lang="es-MX" sz="1300" b="0" i="0" u="none" strike="noStrike">
                          <a:solidFill>
                            <a:srgbClr val="000000"/>
                          </a:solidFill>
                          <a:latin typeface="Tw Cen MT"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C8C93"/>
                    </a:solidFill>
                  </a:tcPr>
                </a:tc>
              </a:tr>
              <a:tr h="363326">
                <a:tc>
                  <a:txBody>
                    <a:bodyPr/>
                    <a:lstStyle/>
                    <a:p>
                      <a:pPr algn="l" fontAlgn="b"/>
                      <a:r>
                        <a:rPr lang="es-MX" sz="1200" b="0" i="0" u="none" strike="noStrike" dirty="0">
                          <a:latin typeface="Tw Cen MT" pitchFamily="34" charset="0"/>
                        </a:rPr>
                        <a:t>Que vamos a estar informados de lo que hace el gobierno</a:t>
                      </a:r>
                    </a:p>
                  </a:txBody>
                  <a:tcPr marL="72000" marR="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1200" b="0" i="0" u="none" strike="noStrike">
                          <a:latin typeface="Tw Cen MT" pitchFamily="34" charset="0"/>
                        </a:rPr>
                        <a:t>14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15543">
                <a:tc>
                  <a:txBody>
                    <a:bodyPr/>
                    <a:lstStyle/>
                    <a:p>
                      <a:pPr algn="l" fontAlgn="b"/>
                      <a:r>
                        <a:rPr lang="es-MX" sz="1200" b="0" i="0" u="none" strike="noStrike" dirty="0">
                          <a:latin typeface="Tw Cen MT" pitchFamily="34" charset="0"/>
                        </a:rPr>
                        <a:t>Que es un gobierno transparente</a:t>
                      </a:r>
                    </a:p>
                  </a:txBody>
                  <a:tcPr marL="72000" marR="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1200" b="0" i="0" u="none" strike="noStrike">
                          <a:latin typeface="Tw Cen MT" pitchFamily="34" charset="0"/>
                        </a:rPr>
                        <a:t>12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68646">
                <a:tc>
                  <a:txBody>
                    <a:bodyPr/>
                    <a:lstStyle/>
                    <a:p>
                      <a:pPr algn="l" fontAlgn="b"/>
                      <a:r>
                        <a:rPr lang="es-MX" sz="1200" b="0" i="0" u="none" strike="noStrike" dirty="0">
                          <a:latin typeface="Tw Cen MT" pitchFamily="34" charset="0"/>
                        </a:rPr>
                        <a:t>Publicidad en diferentes medios de comunicación</a:t>
                      </a:r>
                    </a:p>
                  </a:txBody>
                  <a:tcPr marL="72000" marR="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1200" b="0" i="0" u="none" strike="noStrike">
                          <a:latin typeface="Tw Cen MT" pitchFamily="34" charset="0"/>
                        </a:rPr>
                        <a:t>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6274">
                <a:tc>
                  <a:txBody>
                    <a:bodyPr/>
                    <a:lstStyle/>
                    <a:p>
                      <a:pPr algn="l" fontAlgn="b"/>
                      <a:r>
                        <a:rPr lang="es-MX" sz="1200" b="0" i="0" u="none" strike="noStrike" dirty="0">
                          <a:latin typeface="Tw Cen MT" pitchFamily="34" charset="0"/>
                        </a:rPr>
                        <a:t>Que no funciona, es falso</a:t>
                      </a:r>
                    </a:p>
                  </a:txBody>
                  <a:tcPr marL="72000" marR="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1200" b="0" i="0" u="none" strike="noStrike">
                          <a:latin typeface="Tw Cen MT" pitchFamily="34" charset="0"/>
                        </a:rPr>
                        <a:t>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63326">
                <a:tc>
                  <a:txBody>
                    <a:bodyPr/>
                    <a:lstStyle/>
                    <a:p>
                      <a:pPr algn="l" fontAlgn="b"/>
                      <a:r>
                        <a:rPr lang="es-MX" sz="1200" b="0" i="0" u="none" strike="noStrike" dirty="0">
                          <a:latin typeface="Tw Cen MT" pitchFamily="34" charset="0"/>
                        </a:rPr>
                        <a:t>Que ya se sabe en qué se gasta el dinero que utiliza el gobierno</a:t>
                      </a:r>
                    </a:p>
                  </a:txBody>
                  <a:tcPr marL="72000" marR="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1200" b="0" i="0" u="none" strike="noStrike">
                          <a:latin typeface="Tw Cen MT" pitchFamily="34" charset="0"/>
                        </a:rPr>
                        <a:t>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63326">
                <a:tc>
                  <a:txBody>
                    <a:bodyPr/>
                    <a:lstStyle/>
                    <a:p>
                      <a:pPr algn="l" fontAlgn="b"/>
                      <a:r>
                        <a:rPr lang="es-MX" sz="1200" b="0" i="0" u="none" strike="noStrike" dirty="0">
                          <a:latin typeface="Tw Cen MT" pitchFamily="34" charset="0"/>
                        </a:rPr>
                        <a:t>Que las oficinas del gobierno deben compartir la información de sus gastos con quien la requiera</a:t>
                      </a:r>
                    </a:p>
                  </a:txBody>
                  <a:tcPr marL="72000" marR="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1200" b="0" i="0" u="none" strike="noStrike">
                          <a:latin typeface="Tw Cen MT" pitchFamily="34" charset="0"/>
                        </a:rPr>
                        <a:t>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63326">
                <a:tc>
                  <a:txBody>
                    <a:bodyPr/>
                    <a:lstStyle/>
                    <a:p>
                      <a:pPr algn="l" fontAlgn="b"/>
                      <a:r>
                        <a:rPr lang="es-MX" sz="1200" b="0" i="0" u="none" strike="noStrike" dirty="0">
                          <a:latin typeface="Tw Cen MT" pitchFamily="34" charset="0"/>
                        </a:rPr>
                        <a:t>Que hay páginas en Internet que publican información sobre transparencia</a:t>
                      </a:r>
                    </a:p>
                  </a:txBody>
                  <a:tcPr marL="72000" marR="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1200" b="0" i="0" u="none" strike="noStrike">
                          <a:latin typeface="Tw Cen MT" pitchFamily="34" charset="0"/>
                        </a:rPr>
                        <a:t>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9620">
                <a:tc>
                  <a:txBody>
                    <a:bodyPr/>
                    <a:lstStyle/>
                    <a:p>
                      <a:pPr algn="l" fontAlgn="b"/>
                      <a:r>
                        <a:rPr lang="es-MX" sz="1200" b="0" i="0" u="none" strike="noStrike" dirty="0">
                          <a:latin typeface="Tw Cen MT" pitchFamily="34" charset="0"/>
                        </a:rPr>
                        <a:t>Que se creó el IFAI</a:t>
                      </a:r>
                    </a:p>
                  </a:txBody>
                  <a:tcPr marL="72000" marR="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1200" b="0" i="0" u="none" strike="noStrike" dirty="0">
                          <a:latin typeface="Tw Cen MT" pitchFamily="34" charset="0"/>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9620">
                <a:tc>
                  <a:txBody>
                    <a:bodyPr/>
                    <a:lstStyle/>
                    <a:p>
                      <a:pPr algn="l" fontAlgn="b"/>
                      <a:r>
                        <a:rPr lang="es-MX" sz="1200" b="0" i="0" u="none" strike="noStrike" dirty="0" smtClean="0">
                          <a:latin typeface="Tw Cen MT" pitchFamily="34" charset="0"/>
                        </a:rPr>
                        <a:t>Otro</a:t>
                      </a:r>
                    </a:p>
                  </a:txBody>
                  <a:tcPr marL="72000" marR="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1200" b="0" i="0" u="none" strike="noStrike" dirty="0" smtClean="0">
                          <a:latin typeface="Tw Cen MT" pitchFamily="34" charset="0"/>
                        </a:rPr>
                        <a:t>2</a:t>
                      </a:r>
                      <a:endParaRPr lang="es-MX" sz="1200" b="0" i="0" u="none" strike="noStrike" dirty="0">
                        <a:latin typeface="Tw Cen MT"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9620">
                <a:tc>
                  <a:txBody>
                    <a:bodyPr/>
                    <a:lstStyle/>
                    <a:p>
                      <a:pPr algn="l" fontAlgn="b"/>
                      <a:r>
                        <a:rPr lang="es-MX" sz="1200" b="0" i="0" u="none" strike="noStrike" dirty="0" err="1">
                          <a:latin typeface="Tw Cen MT" pitchFamily="34" charset="0"/>
                        </a:rPr>
                        <a:t>Ns</a:t>
                      </a:r>
                      <a:r>
                        <a:rPr lang="es-MX" sz="1200" b="0" i="0" u="none" strike="noStrike" dirty="0">
                          <a:latin typeface="Tw Cen MT" pitchFamily="34" charset="0"/>
                        </a:rPr>
                        <a:t>/</a:t>
                      </a:r>
                      <a:r>
                        <a:rPr lang="es-MX" sz="1200" b="0" i="0" u="none" strike="noStrike" dirty="0" err="1">
                          <a:latin typeface="Tw Cen MT" pitchFamily="34" charset="0"/>
                        </a:rPr>
                        <a:t>Nc</a:t>
                      </a:r>
                      <a:endParaRPr lang="es-MX" sz="1200" b="0" i="0" u="none" strike="noStrike" dirty="0">
                        <a:latin typeface="Tw Cen MT" pitchFamily="34" charset="0"/>
                      </a:endParaRPr>
                    </a:p>
                  </a:txBody>
                  <a:tcPr marL="72000" marR="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1200" b="0" i="0" u="none" strike="noStrike" dirty="0">
                          <a:latin typeface="Tw Cen MT" pitchFamily="34" charset="0"/>
                        </a:rPr>
                        <a:t>41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56765">
                <a:tc>
                  <a:txBody>
                    <a:bodyPr/>
                    <a:lstStyle/>
                    <a:p>
                      <a:pPr algn="l" fontAlgn="b"/>
                      <a:endParaRPr lang="es-MX" sz="1000" b="0" i="0" u="none" strike="noStrike" dirty="0">
                        <a:latin typeface="Arial"/>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es-MX" sz="1000" b="0" i="0" u="none" strike="noStrike" dirty="0">
                        <a:latin typeface="Arial"/>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r>
            </a:tbl>
          </a:graphicData>
        </a:graphic>
      </p:graphicFrame>
      <p:sp>
        <p:nvSpPr>
          <p:cNvPr id="12" name="11 Rectángulo"/>
          <p:cNvSpPr/>
          <p:nvPr/>
        </p:nvSpPr>
        <p:spPr>
          <a:xfrm>
            <a:off x="1865167" y="2168832"/>
            <a:ext cx="5497205" cy="523220"/>
          </a:xfrm>
          <a:prstGeom prst="rect">
            <a:avLst/>
          </a:prstGeom>
        </p:spPr>
        <p:txBody>
          <a:bodyPr wrap="square">
            <a:spAutoFit/>
          </a:bodyPr>
          <a:lstStyle/>
          <a:p>
            <a:pPr lvl="0" algn="ctr"/>
            <a:r>
              <a:rPr lang="es-MX" sz="1400" dirty="0" smtClean="0">
                <a:solidFill>
                  <a:srgbClr val="000000"/>
                </a:solidFill>
                <a:latin typeface="Tw Cen MT" pitchFamily="34" charset="0"/>
              </a:rPr>
              <a:t>(SÓLO PARA EL 30% QUE HA VISTO O ESCUCHADO ALGO RELACIONADO CON EL TEMA DE LA TRANSPARENCIA)</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Presentacion">
  <a:themeElements>
    <a:clrScheme name="Presentac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resentac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s-ES" altLang="es-MX"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s-ES" altLang="es-MX" sz="1800" b="0" i="0" u="none" strike="noStrike" cap="none" normalizeH="0" baseline="0" smtClean="0">
            <a:ln>
              <a:noFill/>
            </a:ln>
            <a:solidFill>
              <a:schemeClr val="tx1"/>
            </a:solidFill>
            <a:effectLst/>
            <a:latin typeface="Arial" charset="0"/>
          </a:defRPr>
        </a:defPPr>
      </a:lstStyle>
    </a:lnDef>
  </a:objectDefaults>
  <a:extraClrSchemeLst>
    <a:extraClrScheme>
      <a:clrScheme name="Presentac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resentac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Presentac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Presentac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Presentac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Presentac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Presentacio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Presentac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Presentac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Presentac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Presentac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Presentac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8838</TotalTime>
  <Words>2132</Words>
  <Application>Microsoft Office PowerPoint</Application>
  <PresentationFormat>Presentación en pantalla (4:3)</PresentationFormat>
  <Paragraphs>312</Paragraphs>
  <Slides>22</Slides>
  <Notes>22</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22</vt:i4>
      </vt:variant>
    </vt:vector>
  </HeadingPairs>
  <TitlesOfParts>
    <vt:vector size="28" baseType="lpstr">
      <vt:lpstr>Arial</vt:lpstr>
      <vt:lpstr>Calibri</vt:lpstr>
      <vt:lpstr>Times New Roman</vt:lpstr>
      <vt:lpstr>Tw Cen MT</vt:lpstr>
      <vt:lpstr>Verdana</vt:lpstr>
      <vt:lpstr>Presentacion</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Conestadística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Luis Osvaldo Valle</dc:creator>
  <cp:lastModifiedBy>José Cano</cp:lastModifiedBy>
  <cp:revision>526</cp:revision>
  <dcterms:created xsi:type="dcterms:W3CDTF">2004-10-25T21:05:30Z</dcterms:created>
  <dcterms:modified xsi:type="dcterms:W3CDTF">2015-02-16T20:45:20Z</dcterms:modified>
</cp:coreProperties>
</file>