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5"/>
  </p:notesMasterIdLst>
  <p:sldIdLst>
    <p:sldId id="257" r:id="rId2"/>
    <p:sldId id="344" r:id="rId3"/>
    <p:sldId id="346" r:id="rId4"/>
    <p:sldId id="293" r:id="rId5"/>
    <p:sldId id="328" r:id="rId6"/>
    <p:sldId id="297" r:id="rId7"/>
    <p:sldId id="317" r:id="rId8"/>
    <p:sldId id="323" r:id="rId9"/>
    <p:sldId id="330" r:id="rId10"/>
    <p:sldId id="324" r:id="rId11"/>
    <p:sldId id="348" r:id="rId12"/>
    <p:sldId id="331" r:id="rId13"/>
    <p:sldId id="482" r:id="rId14"/>
    <p:sldId id="354" r:id="rId15"/>
    <p:sldId id="355" r:id="rId16"/>
    <p:sldId id="356" r:id="rId17"/>
    <p:sldId id="357" r:id="rId18"/>
    <p:sldId id="347" r:id="rId19"/>
    <p:sldId id="358" r:id="rId20"/>
    <p:sldId id="359" r:id="rId21"/>
    <p:sldId id="366" r:id="rId22"/>
    <p:sldId id="429" r:id="rId23"/>
    <p:sldId id="361" r:id="rId24"/>
    <p:sldId id="362" r:id="rId25"/>
    <p:sldId id="365" r:id="rId26"/>
    <p:sldId id="430" r:id="rId27"/>
    <p:sldId id="349" r:id="rId28"/>
    <p:sldId id="497" r:id="rId29"/>
    <p:sldId id="340" r:id="rId30"/>
    <p:sldId id="367" r:id="rId31"/>
    <p:sldId id="371" r:id="rId32"/>
    <p:sldId id="369" r:id="rId33"/>
    <p:sldId id="370" r:id="rId34"/>
    <p:sldId id="372" r:id="rId35"/>
    <p:sldId id="431" r:id="rId36"/>
    <p:sldId id="373" r:id="rId37"/>
    <p:sldId id="432" r:id="rId38"/>
    <p:sldId id="350" r:id="rId39"/>
    <p:sldId id="498" r:id="rId40"/>
    <p:sldId id="341" r:id="rId41"/>
    <p:sldId id="499" r:id="rId42"/>
    <p:sldId id="500" r:id="rId43"/>
    <p:sldId id="501" r:id="rId44"/>
    <p:sldId id="502" r:id="rId45"/>
    <p:sldId id="503" r:id="rId46"/>
    <p:sldId id="505" r:id="rId47"/>
    <p:sldId id="351" r:id="rId48"/>
    <p:sldId id="506" r:id="rId49"/>
    <p:sldId id="508" r:id="rId50"/>
    <p:sldId id="509" r:id="rId51"/>
    <p:sldId id="510" r:id="rId52"/>
    <p:sldId id="511" r:id="rId53"/>
    <p:sldId id="512" r:id="rId54"/>
    <p:sldId id="513" r:id="rId55"/>
    <p:sldId id="514" r:id="rId56"/>
    <p:sldId id="515" r:id="rId57"/>
    <p:sldId id="516" r:id="rId58"/>
    <p:sldId id="517" r:id="rId59"/>
    <p:sldId id="518" r:id="rId60"/>
    <p:sldId id="519" r:id="rId61"/>
    <p:sldId id="520" r:id="rId62"/>
    <p:sldId id="521" r:id="rId63"/>
    <p:sldId id="522" r:id="rId64"/>
    <p:sldId id="523" r:id="rId65"/>
    <p:sldId id="524" r:id="rId66"/>
    <p:sldId id="525" r:id="rId67"/>
    <p:sldId id="526" r:id="rId68"/>
    <p:sldId id="527" r:id="rId69"/>
    <p:sldId id="528" r:id="rId70"/>
    <p:sldId id="529" r:id="rId71"/>
    <p:sldId id="530" r:id="rId72"/>
    <p:sldId id="531" r:id="rId73"/>
    <p:sldId id="532" r:id="rId74"/>
    <p:sldId id="533" r:id="rId75"/>
    <p:sldId id="534" r:id="rId76"/>
    <p:sldId id="535" r:id="rId77"/>
    <p:sldId id="536" r:id="rId78"/>
    <p:sldId id="537" r:id="rId79"/>
    <p:sldId id="538" r:id="rId80"/>
    <p:sldId id="539" r:id="rId81"/>
    <p:sldId id="540" r:id="rId82"/>
    <p:sldId id="541" r:id="rId83"/>
    <p:sldId id="542" r:id="rId84"/>
    <p:sldId id="543" r:id="rId85"/>
    <p:sldId id="544" r:id="rId86"/>
    <p:sldId id="545" r:id="rId87"/>
    <p:sldId id="546" r:id="rId88"/>
    <p:sldId id="547" r:id="rId89"/>
    <p:sldId id="548" r:id="rId90"/>
    <p:sldId id="549" r:id="rId91"/>
    <p:sldId id="550" r:id="rId92"/>
    <p:sldId id="551" r:id="rId93"/>
    <p:sldId id="552" r:id="rId94"/>
    <p:sldId id="553" r:id="rId95"/>
    <p:sldId id="554" r:id="rId96"/>
    <p:sldId id="555" r:id="rId97"/>
    <p:sldId id="556" r:id="rId98"/>
    <p:sldId id="557" r:id="rId99"/>
    <p:sldId id="558" r:id="rId100"/>
    <p:sldId id="559" r:id="rId101"/>
    <p:sldId id="560" r:id="rId102"/>
    <p:sldId id="561" r:id="rId103"/>
    <p:sldId id="562" r:id="rId104"/>
    <p:sldId id="563" r:id="rId105"/>
    <p:sldId id="564" r:id="rId106"/>
    <p:sldId id="565" r:id="rId107"/>
    <p:sldId id="568" r:id="rId108"/>
    <p:sldId id="569" r:id="rId109"/>
    <p:sldId id="570" r:id="rId110"/>
    <p:sldId id="571" r:id="rId111"/>
    <p:sldId id="572" r:id="rId112"/>
    <p:sldId id="573" r:id="rId113"/>
    <p:sldId id="574" r:id="rId114"/>
    <p:sldId id="575" r:id="rId115"/>
    <p:sldId id="576" r:id="rId116"/>
    <p:sldId id="577" r:id="rId117"/>
    <p:sldId id="578" r:id="rId118"/>
    <p:sldId id="579" r:id="rId119"/>
    <p:sldId id="352" r:id="rId120"/>
    <p:sldId id="507" r:id="rId121"/>
    <p:sldId id="342" r:id="rId122"/>
    <p:sldId id="490" r:id="rId123"/>
    <p:sldId id="491" r:id="rId124"/>
    <p:sldId id="377" r:id="rId125"/>
    <p:sldId id="483" r:id="rId126"/>
    <p:sldId id="484" r:id="rId127"/>
    <p:sldId id="378" r:id="rId128"/>
    <p:sldId id="394" r:id="rId129"/>
    <p:sldId id="379" r:id="rId130"/>
    <p:sldId id="382" r:id="rId131"/>
    <p:sldId id="385" r:id="rId132"/>
    <p:sldId id="384" r:id="rId133"/>
    <p:sldId id="386" r:id="rId134"/>
    <p:sldId id="387" r:id="rId135"/>
    <p:sldId id="390" r:id="rId136"/>
    <p:sldId id="389" r:id="rId137"/>
    <p:sldId id="391" r:id="rId138"/>
    <p:sldId id="492" r:id="rId139"/>
    <p:sldId id="494" r:id="rId140"/>
    <p:sldId id="495" r:id="rId141"/>
    <p:sldId id="496" r:id="rId142"/>
    <p:sldId id="413" r:id="rId143"/>
    <p:sldId id="414" r:id="rId144"/>
    <p:sldId id="398" r:id="rId145"/>
    <p:sldId id="397" r:id="rId146"/>
    <p:sldId id="402" r:id="rId147"/>
    <p:sldId id="406" r:id="rId148"/>
    <p:sldId id="396" r:id="rId149"/>
    <p:sldId id="401" r:id="rId150"/>
    <p:sldId id="404" r:id="rId151"/>
    <p:sldId id="403" r:id="rId152"/>
    <p:sldId id="329" r:id="rId153"/>
    <p:sldId id="407" r:id="rId154"/>
    <p:sldId id="408" r:id="rId155"/>
    <p:sldId id="409" r:id="rId156"/>
    <p:sldId id="410" r:id="rId157"/>
    <p:sldId id="411" r:id="rId158"/>
    <p:sldId id="580" r:id="rId159"/>
    <p:sldId id="583" r:id="rId160"/>
    <p:sldId id="584" r:id="rId161"/>
    <p:sldId id="585" r:id="rId162"/>
    <p:sldId id="586" r:id="rId163"/>
    <p:sldId id="275" r:id="rId16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485AA"/>
    <a:srgbClr val="CC50CC"/>
    <a:srgbClr val="2FA5AB"/>
    <a:srgbClr val="00517A"/>
    <a:srgbClr val="006699"/>
    <a:srgbClr val="050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84022" autoAdjust="0"/>
  </p:normalViewPr>
  <p:slideViewPr>
    <p:cSldViewPr>
      <p:cViewPr varScale="1">
        <p:scale>
          <a:sx n="62" d="100"/>
          <a:sy n="62" d="100"/>
        </p:scale>
        <p:origin x="1344" y="4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EC5BE-3062-4A51-9179-D54B9783E4CC}"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s-MX"/>
        </a:p>
      </dgm:t>
    </dgm:pt>
    <dgm:pt modelId="{99BA9772-172B-4229-8255-8DF86E956547}">
      <dgm:prSet phldrT="[Texto]"/>
      <dgm:spPr/>
      <dgm:t>
        <a:bodyPr/>
        <a:lstStyle/>
        <a:p>
          <a:r>
            <a:rPr lang="es-MX" dirty="0" smtClean="0"/>
            <a:t>Heredar</a:t>
          </a:r>
        </a:p>
        <a:p>
          <a:r>
            <a:rPr lang="es-MX" dirty="0" smtClean="0"/>
            <a:t>configuración </a:t>
          </a:r>
        </a:p>
        <a:p>
          <a:r>
            <a:rPr lang="es-MX" dirty="0" smtClean="0"/>
            <a:t>general</a:t>
          </a:r>
          <a:endParaRPr lang="es-MX" dirty="0"/>
        </a:p>
      </dgm:t>
    </dgm:pt>
    <dgm:pt modelId="{B2D60B5A-68C1-4283-9581-8FD1F21DC2D7}" type="parTrans" cxnId="{43520402-9570-46AE-83FA-C833D4E8EF96}">
      <dgm:prSet/>
      <dgm:spPr/>
      <dgm:t>
        <a:bodyPr/>
        <a:lstStyle/>
        <a:p>
          <a:endParaRPr lang="es-MX"/>
        </a:p>
      </dgm:t>
    </dgm:pt>
    <dgm:pt modelId="{EB06EA9C-8AF9-4DE9-BC66-9B19340365AE}" type="sibTrans" cxnId="{43520402-9570-46AE-83FA-C833D4E8EF96}">
      <dgm:prSet/>
      <dgm:spPr/>
      <dgm:t>
        <a:bodyPr/>
        <a:lstStyle/>
        <a:p>
          <a:endParaRPr lang="es-MX"/>
        </a:p>
      </dgm:t>
    </dgm:pt>
    <dgm:pt modelId="{44DB8278-8CBC-4E0C-9284-83C8A7E5DE9F}">
      <dgm:prSet phldrT="[Texto]"/>
      <dgm:spPr/>
      <dgm:t>
        <a:bodyPr/>
        <a:lstStyle/>
        <a:p>
          <a:r>
            <a:rPr lang="es-MX" dirty="0" smtClean="0"/>
            <a:t>Heredar configuración general de obligaciones de transparencia</a:t>
          </a:r>
          <a:endParaRPr lang="es-MX" dirty="0"/>
        </a:p>
      </dgm:t>
    </dgm:pt>
    <dgm:pt modelId="{83CE9AD6-CBFF-46FC-9BBA-270E13E5FA90}" type="parTrans" cxnId="{624B817A-9D26-4516-B83A-6D8746D8B158}">
      <dgm:prSet/>
      <dgm:spPr/>
      <dgm:t>
        <a:bodyPr/>
        <a:lstStyle/>
        <a:p>
          <a:endParaRPr lang="es-MX"/>
        </a:p>
      </dgm:t>
    </dgm:pt>
    <dgm:pt modelId="{4DE87E89-27D8-4341-8208-7C94CA7B3E49}" type="sibTrans" cxnId="{624B817A-9D26-4516-B83A-6D8746D8B158}">
      <dgm:prSet/>
      <dgm:spPr/>
      <dgm:t>
        <a:bodyPr/>
        <a:lstStyle/>
        <a:p>
          <a:endParaRPr lang="es-MX"/>
        </a:p>
      </dgm:t>
    </dgm:pt>
    <dgm:pt modelId="{D56F3146-081A-475F-8093-7A0DD18B2543}">
      <dgm:prSet phldrT="[Texto]"/>
      <dgm:spPr/>
      <dgm:t>
        <a:bodyPr/>
        <a:lstStyle/>
        <a:p>
          <a:r>
            <a:rPr lang="es-MX" dirty="0" smtClean="0"/>
            <a:t>Administrar normatividad</a:t>
          </a:r>
          <a:endParaRPr lang="es-MX" dirty="0"/>
        </a:p>
      </dgm:t>
    </dgm:pt>
    <dgm:pt modelId="{78EC1CF1-611D-400A-A006-B79D6603F0F0}" type="parTrans" cxnId="{CCAEDF92-D6F9-4E44-98DD-8F7C4B1A647D}">
      <dgm:prSet/>
      <dgm:spPr/>
      <dgm:t>
        <a:bodyPr/>
        <a:lstStyle/>
        <a:p>
          <a:endParaRPr lang="es-MX"/>
        </a:p>
      </dgm:t>
    </dgm:pt>
    <dgm:pt modelId="{909726FE-FB6B-43C8-B478-53D3510D1612}" type="sibTrans" cxnId="{CCAEDF92-D6F9-4E44-98DD-8F7C4B1A647D}">
      <dgm:prSet/>
      <dgm:spPr/>
      <dgm:t>
        <a:bodyPr/>
        <a:lstStyle/>
        <a:p>
          <a:endParaRPr lang="es-MX"/>
        </a:p>
      </dgm:t>
    </dgm:pt>
    <dgm:pt modelId="{366AFA26-3D5D-45BA-B487-73AA42BF2D76}">
      <dgm:prSet phldrT="[Texto]"/>
      <dgm:spPr/>
      <dgm:t>
        <a:bodyPr/>
        <a:lstStyle/>
        <a:p>
          <a:r>
            <a:rPr lang="es-MX" dirty="0" smtClean="0"/>
            <a:t>Realizar adecuaciones de acuerdo a normatividad local</a:t>
          </a:r>
          <a:endParaRPr lang="es-MX" dirty="0"/>
        </a:p>
      </dgm:t>
    </dgm:pt>
    <dgm:pt modelId="{839BD0CD-31BE-4AD1-9EBB-80B1F67DFCAE}" type="parTrans" cxnId="{44E4ED2C-2633-4B24-BDA9-D89878D593FF}">
      <dgm:prSet/>
      <dgm:spPr/>
      <dgm:t>
        <a:bodyPr/>
        <a:lstStyle/>
        <a:p>
          <a:endParaRPr lang="es-MX"/>
        </a:p>
      </dgm:t>
    </dgm:pt>
    <dgm:pt modelId="{33BC25AF-D6A0-42BD-A100-8CFA46D06EF3}" type="sibTrans" cxnId="{44E4ED2C-2633-4B24-BDA9-D89878D593FF}">
      <dgm:prSet/>
      <dgm:spPr/>
      <dgm:t>
        <a:bodyPr/>
        <a:lstStyle/>
        <a:p>
          <a:endParaRPr lang="es-MX"/>
        </a:p>
      </dgm:t>
    </dgm:pt>
    <dgm:pt modelId="{E66D7D52-646D-4A80-8749-043377CAF9AF}">
      <dgm:prSet phldrT="[Texto]"/>
      <dgm:spPr/>
      <dgm:t>
        <a:bodyPr/>
        <a:lstStyle/>
        <a:p>
          <a:r>
            <a:rPr lang="es-MX" dirty="0" smtClean="0"/>
            <a:t>Administrar formatos</a:t>
          </a:r>
          <a:endParaRPr lang="es-MX" dirty="0"/>
        </a:p>
      </dgm:t>
    </dgm:pt>
    <dgm:pt modelId="{AEC70D8F-CF05-4F87-97A9-918686ABEE07}" type="parTrans" cxnId="{E269EDFE-9573-4675-834A-09AFC2EBBC5E}">
      <dgm:prSet/>
      <dgm:spPr/>
      <dgm:t>
        <a:bodyPr/>
        <a:lstStyle/>
        <a:p>
          <a:endParaRPr lang="es-MX"/>
        </a:p>
      </dgm:t>
    </dgm:pt>
    <dgm:pt modelId="{4724D710-918D-48A3-ABC6-13DBC149FA5D}" type="sibTrans" cxnId="{E269EDFE-9573-4675-834A-09AFC2EBBC5E}">
      <dgm:prSet/>
      <dgm:spPr/>
      <dgm:t>
        <a:bodyPr/>
        <a:lstStyle/>
        <a:p>
          <a:endParaRPr lang="es-MX"/>
        </a:p>
      </dgm:t>
    </dgm:pt>
    <dgm:pt modelId="{1C7AB5B8-C1DC-45B2-8D73-9C4BE93A3C63}">
      <dgm:prSet phldrT="[Texto]"/>
      <dgm:spPr/>
      <dgm:t>
        <a:bodyPr/>
        <a:lstStyle/>
        <a:p>
          <a:r>
            <a:rPr lang="es-MX" dirty="0" smtClean="0"/>
            <a:t>Realizar adecuaciones de acuerdo a normatividad local</a:t>
          </a:r>
          <a:endParaRPr lang="es-MX" dirty="0"/>
        </a:p>
      </dgm:t>
    </dgm:pt>
    <dgm:pt modelId="{0C3F678B-0181-40AF-B397-7EF1BABFBC31}" type="parTrans" cxnId="{08FFC629-0417-4B5B-8017-9CDFB6A99F4E}">
      <dgm:prSet/>
      <dgm:spPr/>
      <dgm:t>
        <a:bodyPr/>
        <a:lstStyle/>
        <a:p>
          <a:endParaRPr lang="es-MX"/>
        </a:p>
      </dgm:t>
    </dgm:pt>
    <dgm:pt modelId="{9E88AEEB-3727-4153-9B47-42943E122FC8}" type="sibTrans" cxnId="{08FFC629-0417-4B5B-8017-9CDFB6A99F4E}">
      <dgm:prSet/>
      <dgm:spPr/>
      <dgm:t>
        <a:bodyPr/>
        <a:lstStyle/>
        <a:p>
          <a:endParaRPr lang="es-MX"/>
        </a:p>
      </dgm:t>
    </dgm:pt>
    <dgm:pt modelId="{3B40ADC9-4681-4F59-9B7A-C4D878C291B1}">
      <dgm:prSet phldrT="[Texto]"/>
      <dgm:spPr/>
      <dgm:t>
        <a:bodyPr/>
        <a:lstStyle/>
        <a:p>
          <a:r>
            <a:rPr lang="es-MX" dirty="0" smtClean="0"/>
            <a:t>Administrar sujetos obligados</a:t>
          </a:r>
          <a:endParaRPr lang="es-MX" dirty="0"/>
        </a:p>
      </dgm:t>
    </dgm:pt>
    <dgm:pt modelId="{CAA120FA-4D33-4104-916D-97356AFB0E28}" type="parTrans" cxnId="{5B13CDE0-79CD-4D29-962B-CB0A8400CE4F}">
      <dgm:prSet/>
      <dgm:spPr/>
      <dgm:t>
        <a:bodyPr/>
        <a:lstStyle/>
        <a:p>
          <a:endParaRPr lang="es-MX"/>
        </a:p>
      </dgm:t>
    </dgm:pt>
    <dgm:pt modelId="{20C9EDFB-0333-4CD9-BC09-D2BAAC4A416E}" type="sibTrans" cxnId="{5B13CDE0-79CD-4D29-962B-CB0A8400CE4F}">
      <dgm:prSet/>
      <dgm:spPr/>
      <dgm:t>
        <a:bodyPr/>
        <a:lstStyle/>
        <a:p>
          <a:endParaRPr lang="es-MX"/>
        </a:p>
      </dgm:t>
    </dgm:pt>
    <dgm:pt modelId="{488BB39D-8CDF-45A5-882A-5E200C7FDE3F}">
      <dgm:prSet phldrT="[Texto]"/>
      <dgm:spPr/>
      <dgm:t>
        <a:bodyPr/>
        <a:lstStyle/>
        <a:p>
          <a:r>
            <a:rPr lang="es-MX" dirty="0" smtClean="0"/>
            <a:t>Realizar adecuaciones de acuerdo a normatividad local</a:t>
          </a:r>
          <a:endParaRPr lang="es-MX" dirty="0"/>
        </a:p>
      </dgm:t>
    </dgm:pt>
    <dgm:pt modelId="{95B6AB84-3F71-4751-B1D3-A5B2BB6C8C53}" type="parTrans" cxnId="{8D6660E5-1B6B-4A4B-9A15-128781F354AE}">
      <dgm:prSet/>
      <dgm:spPr/>
      <dgm:t>
        <a:bodyPr/>
        <a:lstStyle/>
        <a:p>
          <a:endParaRPr lang="es-MX"/>
        </a:p>
      </dgm:t>
    </dgm:pt>
    <dgm:pt modelId="{8BB6EE88-2DD9-4A6B-97F6-61D2EDE0FB88}" type="sibTrans" cxnId="{8D6660E5-1B6B-4A4B-9A15-128781F354AE}">
      <dgm:prSet/>
      <dgm:spPr/>
      <dgm:t>
        <a:bodyPr/>
        <a:lstStyle/>
        <a:p>
          <a:endParaRPr lang="es-MX"/>
        </a:p>
      </dgm:t>
    </dgm:pt>
    <dgm:pt modelId="{A01DE955-E6D9-4F6F-AFD9-E16E23214C03}">
      <dgm:prSet phldrT="[Texto]"/>
      <dgm:spPr/>
      <dgm:t>
        <a:bodyPr/>
        <a:lstStyle/>
        <a:p>
          <a:r>
            <a:rPr lang="es-MX" dirty="0" smtClean="0"/>
            <a:t>Asignar formatos a sujetos obligados</a:t>
          </a:r>
          <a:endParaRPr lang="es-MX" dirty="0"/>
        </a:p>
      </dgm:t>
    </dgm:pt>
    <dgm:pt modelId="{F0D118BD-A815-4540-B4D4-2284DA8D9CFB}" type="parTrans" cxnId="{30293655-BCBB-4321-A626-7D93966BE4E8}">
      <dgm:prSet/>
      <dgm:spPr/>
      <dgm:t>
        <a:bodyPr/>
        <a:lstStyle/>
        <a:p>
          <a:endParaRPr lang="es-MX"/>
        </a:p>
      </dgm:t>
    </dgm:pt>
    <dgm:pt modelId="{BD723387-F6E5-46F9-8E00-115E189DB6F4}" type="sibTrans" cxnId="{30293655-BCBB-4321-A626-7D93966BE4E8}">
      <dgm:prSet/>
      <dgm:spPr/>
      <dgm:t>
        <a:bodyPr/>
        <a:lstStyle/>
        <a:p>
          <a:endParaRPr lang="es-MX"/>
        </a:p>
      </dgm:t>
    </dgm:pt>
    <dgm:pt modelId="{EC3B15C0-7A66-4FB6-803D-297A8B05F2AE}">
      <dgm:prSet phldrT="[Texto]"/>
      <dgm:spPr/>
      <dgm:t>
        <a:bodyPr/>
        <a:lstStyle/>
        <a:p>
          <a:r>
            <a:rPr lang="es-MX" dirty="0" smtClean="0"/>
            <a:t>Asignación SO</a:t>
          </a:r>
          <a:endParaRPr lang="es-MX" dirty="0"/>
        </a:p>
      </dgm:t>
    </dgm:pt>
    <dgm:pt modelId="{57179314-27D0-478F-B92F-8B93157E6AC2}" type="parTrans" cxnId="{578F0517-0D8C-4DFC-B792-EEEF67105FD1}">
      <dgm:prSet/>
      <dgm:spPr/>
      <dgm:t>
        <a:bodyPr/>
        <a:lstStyle/>
        <a:p>
          <a:endParaRPr lang="es-MX"/>
        </a:p>
      </dgm:t>
    </dgm:pt>
    <dgm:pt modelId="{BE1F2CE2-19C1-4AE5-8EEB-83676C858A14}" type="sibTrans" cxnId="{578F0517-0D8C-4DFC-B792-EEEF67105FD1}">
      <dgm:prSet/>
      <dgm:spPr/>
      <dgm:t>
        <a:bodyPr/>
        <a:lstStyle/>
        <a:p>
          <a:endParaRPr lang="es-MX"/>
        </a:p>
      </dgm:t>
    </dgm:pt>
    <dgm:pt modelId="{8AD9BE5F-C49B-4861-AEA2-1CF122F0E03F}">
      <dgm:prSet phldrT="[Texto]"/>
      <dgm:spPr/>
      <dgm:t>
        <a:bodyPr/>
        <a:lstStyle/>
        <a:p>
          <a:r>
            <a:rPr lang="es-MX" dirty="0" smtClean="0"/>
            <a:t>Administrar temas</a:t>
          </a:r>
          <a:endParaRPr lang="es-MX" dirty="0"/>
        </a:p>
      </dgm:t>
    </dgm:pt>
    <dgm:pt modelId="{F417E4F3-1F31-40A9-BB8E-9E34452FB7B9}" type="parTrans" cxnId="{4326D54B-C7E7-428F-AC6D-C1BBA42CDC65}">
      <dgm:prSet/>
      <dgm:spPr/>
      <dgm:t>
        <a:bodyPr/>
        <a:lstStyle/>
        <a:p>
          <a:endParaRPr lang="es-MX"/>
        </a:p>
      </dgm:t>
    </dgm:pt>
    <dgm:pt modelId="{D0D1EBA4-226C-4E83-8894-54DB476C58C9}" type="sibTrans" cxnId="{4326D54B-C7E7-428F-AC6D-C1BBA42CDC65}">
      <dgm:prSet/>
      <dgm:spPr/>
      <dgm:t>
        <a:bodyPr/>
        <a:lstStyle/>
        <a:p>
          <a:endParaRPr lang="es-MX"/>
        </a:p>
      </dgm:t>
    </dgm:pt>
    <dgm:pt modelId="{B07E54EA-2EA2-4A58-BD3B-BB912EBBB44C}">
      <dgm:prSet phldrT="[Texto]"/>
      <dgm:spPr/>
      <dgm:t>
        <a:bodyPr/>
        <a:lstStyle/>
        <a:p>
          <a:r>
            <a:rPr lang="es-MX" dirty="0" smtClean="0"/>
            <a:t>Registrar temas y subtemas</a:t>
          </a:r>
          <a:endParaRPr lang="es-MX" dirty="0"/>
        </a:p>
      </dgm:t>
    </dgm:pt>
    <dgm:pt modelId="{1CD87514-BAB0-4E49-B8A0-90CEABB74305}" type="parTrans" cxnId="{2F48AD90-BD9B-495A-B6FB-5A6C4E16329A}">
      <dgm:prSet/>
      <dgm:spPr/>
      <dgm:t>
        <a:bodyPr/>
        <a:lstStyle/>
        <a:p>
          <a:endParaRPr lang="es-MX"/>
        </a:p>
      </dgm:t>
    </dgm:pt>
    <dgm:pt modelId="{2390D445-FEDF-487D-85F3-502F63FACE8F}" type="sibTrans" cxnId="{2F48AD90-BD9B-495A-B6FB-5A6C4E16329A}">
      <dgm:prSet/>
      <dgm:spPr/>
      <dgm:t>
        <a:bodyPr/>
        <a:lstStyle/>
        <a:p>
          <a:endParaRPr lang="es-MX"/>
        </a:p>
      </dgm:t>
    </dgm:pt>
    <dgm:pt modelId="{51A36BBF-DA82-44A3-8FBF-C95B322AEB33}" type="pres">
      <dgm:prSet presAssocID="{BABEC5BE-3062-4A51-9179-D54B9783E4CC}" presName="theList" presStyleCnt="0">
        <dgm:presLayoutVars>
          <dgm:dir/>
          <dgm:animLvl val="lvl"/>
          <dgm:resizeHandles val="exact"/>
        </dgm:presLayoutVars>
      </dgm:prSet>
      <dgm:spPr/>
      <dgm:t>
        <a:bodyPr/>
        <a:lstStyle/>
        <a:p>
          <a:endParaRPr lang="es-MX"/>
        </a:p>
      </dgm:t>
    </dgm:pt>
    <dgm:pt modelId="{8F88CE21-524A-425A-8C9D-C037757708DB}" type="pres">
      <dgm:prSet presAssocID="{99BA9772-172B-4229-8255-8DF86E956547}" presName="compNode" presStyleCnt="0"/>
      <dgm:spPr/>
    </dgm:pt>
    <dgm:pt modelId="{C00C9E67-AC13-4FCA-8583-EF12D961B99E}" type="pres">
      <dgm:prSet presAssocID="{99BA9772-172B-4229-8255-8DF86E956547}" presName="aNode" presStyleLbl="bgShp" presStyleIdx="0" presStyleCnt="6"/>
      <dgm:spPr/>
      <dgm:t>
        <a:bodyPr/>
        <a:lstStyle/>
        <a:p>
          <a:endParaRPr lang="es-MX"/>
        </a:p>
      </dgm:t>
    </dgm:pt>
    <dgm:pt modelId="{69E10346-D220-4F99-926A-FEC4565C0269}" type="pres">
      <dgm:prSet presAssocID="{99BA9772-172B-4229-8255-8DF86E956547}" presName="textNode" presStyleLbl="bgShp" presStyleIdx="0" presStyleCnt="6"/>
      <dgm:spPr/>
      <dgm:t>
        <a:bodyPr/>
        <a:lstStyle/>
        <a:p>
          <a:endParaRPr lang="es-MX"/>
        </a:p>
      </dgm:t>
    </dgm:pt>
    <dgm:pt modelId="{147D124E-C7CA-4FBA-A03F-05833DF3BE0F}" type="pres">
      <dgm:prSet presAssocID="{99BA9772-172B-4229-8255-8DF86E956547}" presName="compChildNode" presStyleCnt="0"/>
      <dgm:spPr/>
    </dgm:pt>
    <dgm:pt modelId="{7F5B6AE3-7252-486C-B6F5-025F580B5BC5}" type="pres">
      <dgm:prSet presAssocID="{99BA9772-172B-4229-8255-8DF86E956547}" presName="theInnerList" presStyleCnt="0"/>
      <dgm:spPr/>
    </dgm:pt>
    <dgm:pt modelId="{42063F04-93FD-4EDD-AF51-738A8E4E729B}" type="pres">
      <dgm:prSet presAssocID="{44DB8278-8CBC-4E0C-9284-83C8A7E5DE9F}" presName="childNode" presStyleLbl="node1" presStyleIdx="0" presStyleCnt="6">
        <dgm:presLayoutVars>
          <dgm:bulletEnabled val="1"/>
        </dgm:presLayoutVars>
      </dgm:prSet>
      <dgm:spPr/>
      <dgm:t>
        <a:bodyPr/>
        <a:lstStyle/>
        <a:p>
          <a:endParaRPr lang="es-MX"/>
        </a:p>
      </dgm:t>
    </dgm:pt>
    <dgm:pt modelId="{F226BE7C-C020-419A-B303-FFEA35BC58EB}" type="pres">
      <dgm:prSet presAssocID="{99BA9772-172B-4229-8255-8DF86E956547}" presName="aSpace" presStyleCnt="0"/>
      <dgm:spPr/>
    </dgm:pt>
    <dgm:pt modelId="{D8457F96-B088-4CC1-B180-B11EF9EEB6F0}" type="pres">
      <dgm:prSet presAssocID="{D56F3146-081A-475F-8093-7A0DD18B2543}" presName="compNode" presStyleCnt="0"/>
      <dgm:spPr/>
    </dgm:pt>
    <dgm:pt modelId="{1E51A109-95E7-4665-89A3-B3A82826FF75}" type="pres">
      <dgm:prSet presAssocID="{D56F3146-081A-475F-8093-7A0DD18B2543}" presName="aNode" presStyleLbl="bgShp" presStyleIdx="1" presStyleCnt="6"/>
      <dgm:spPr/>
      <dgm:t>
        <a:bodyPr/>
        <a:lstStyle/>
        <a:p>
          <a:endParaRPr lang="es-MX"/>
        </a:p>
      </dgm:t>
    </dgm:pt>
    <dgm:pt modelId="{CB3F84BA-A6DD-4FA7-8817-55B44EED6B17}" type="pres">
      <dgm:prSet presAssocID="{D56F3146-081A-475F-8093-7A0DD18B2543}" presName="textNode" presStyleLbl="bgShp" presStyleIdx="1" presStyleCnt="6"/>
      <dgm:spPr/>
      <dgm:t>
        <a:bodyPr/>
        <a:lstStyle/>
        <a:p>
          <a:endParaRPr lang="es-MX"/>
        </a:p>
      </dgm:t>
    </dgm:pt>
    <dgm:pt modelId="{0296FF4D-FC73-468F-9D6F-5E5BA3097ABB}" type="pres">
      <dgm:prSet presAssocID="{D56F3146-081A-475F-8093-7A0DD18B2543}" presName="compChildNode" presStyleCnt="0"/>
      <dgm:spPr/>
    </dgm:pt>
    <dgm:pt modelId="{AFEFDF60-DBDD-47C9-A8E2-38C908829F75}" type="pres">
      <dgm:prSet presAssocID="{D56F3146-081A-475F-8093-7A0DD18B2543}" presName="theInnerList" presStyleCnt="0"/>
      <dgm:spPr/>
    </dgm:pt>
    <dgm:pt modelId="{871DFEA4-7FF6-4FF8-B8EE-CD4EB35F7B0D}" type="pres">
      <dgm:prSet presAssocID="{366AFA26-3D5D-45BA-B487-73AA42BF2D76}" presName="childNode" presStyleLbl="node1" presStyleIdx="1" presStyleCnt="6">
        <dgm:presLayoutVars>
          <dgm:bulletEnabled val="1"/>
        </dgm:presLayoutVars>
      </dgm:prSet>
      <dgm:spPr/>
      <dgm:t>
        <a:bodyPr/>
        <a:lstStyle/>
        <a:p>
          <a:endParaRPr lang="es-MX"/>
        </a:p>
      </dgm:t>
    </dgm:pt>
    <dgm:pt modelId="{6C9E227C-CF4F-463E-8FC7-781077CBE0E5}" type="pres">
      <dgm:prSet presAssocID="{D56F3146-081A-475F-8093-7A0DD18B2543}" presName="aSpace" presStyleCnt="0"/>
      <dgm:spPr/>
    </dgm:pt>
    <dgm:pt modelId="{0E80B7EA-5086-4A6B-BDE2-D4A33B4D92FD}" type="pres">
      <dgm:prSet presAssocID="{E66D7D52-646D-4A80-8749-043377CAF9AF}" presName="compNode" presStyleCnt="0"/>
      <dgm:spPr/>
    </dgm:pt>
    <dgm:pt modelId="{D99C102F-C478-452A-BB04-C79CC9723DAE}" type="pres">
      <dgm:prSet presAssocID="{E66D7D52-646D-4A80-8749-043377CAF9AF}" presName="aNode" presStyleLbl="bgShp" presStyleIdx="2" presStyleCnt="6"/>
      <dgm:spPr/>
      <dgm:t>
        <a:bodyPr/>
        <a:lstStyle/>
        <a:p>
          <a:endParaRPr lang="es-MX"/>
        </a:p>
      </dgm:t>
    </dgm:pt>
    <dgm:pt modelId="{064C409C-94BA-4BD4-BE0E-7793DED598F4}" type="pres">
      <dgm:prSet presAssocID="{E66D7D52-646D-4A80-8749-043377CAF9AF}" presName="textNode" presStyleLbl="bgShp" presStyleIdx="2" presStyleCnt="6"/>
      <dgm:spPr/>
      <dgm:t>
        <a:bodyPr/>
        <a:lstStyle/>
        <a:p>
          <a:endParaRPr lang="es-MX"/>
        </a:p>
      </dgm:t>
    </dgm:pt>
    <dgm:pt modelId="{10A2F353-D62F-4493-90EE-F05417997A06}" type="pres">
      <dgm:prSet presAssocID="{E66D7D52-646D-4A80-8749-043377CAF9AF}" presName="compChildNode" presStyleCnt="0"/>
      <dgm:spPr/>
    </dgm:pt>
    <dgm:pt modelId="{5788CC92-08C5-4BC1-B1C0-835EF85CE397}" type="pres">
      <dgm:prSet presAssocID="{E66D7D52-646D-4A80-8749-043377CAF9AF}" presName="theInnerList" presStyleCnt="0"/>
      <dgm:spPr/>
    </dgm:pt>
    <dgm:pt modelId="{276C2989-DD1E-412A-8DD3-C9113AFD0090}" type="pres">
      <dgm:prSet presAssocID="{1C7AB5B8-C1DC-45B2-8D73-9C4BE93A3C63}" presName="childNode" presStyleLbl="node1" presStyleIdx="2" presStyleCnt="6">
        <dgm:presLayoutVars>
          <dgm:bulletEnabled val="1"/>
        </dgm:presLayoutVars>
      </dgm:prSet>
      <dgm:spPr/>
      <dgm:t>
        <a:bodyPr/>
        <a:lstStyle/>
        <a:p>
          <a:endParaRPr lang="es-MX"/>
        </a:p>
      </dgm:t>
    </dgm:pt>
    <dgm:pt modelId="{378D4850-F6C5-44C3-98E5-93449BB07B31}" type="pres">
      <dgm:prSet presAssocID="{E66D7D52-646D-4A80-8749-043377CAF9AF}" presName="aSpace" presStyleCnt="0"/>
      <dgm:spPr/>
    </dgm:pt>
    <dgm:pt modelId="{8C85819D-9932-497A-8399-6B5B928D4540}" type="pres">
      <dgm:prSet presAssocID="{3B40ADC9-4681-4F59-9B7A-C4D878C291B1}" presName="compNode" presStyleCnt="0"/>
      <dgm:spPr/>
    </dgm:pt>
    <dgm:pt modelId="{CA6B2052-7BC2-48E1-8221-388E28F0BEB6}" type="pres">
      <dgm:prSet presAssocID="{3B40ADC9-4681-4F59-9B7A-C4D878C291B1}" presName="aNode" presStyleLbl="bgShp" presStyleIdx="3" presStyleCnt="6"/>
      <dgm:spPr/>
      <dgm:t>
        <a:bodyPr/>
        <a:lstStyle/>
        <a:p>
          <a:endParaRPr lang="es-MX"/>
        </a:p>
      </dgm:t>
    </dgm:pt>
    <dgm:pt modelId="{25B69B25-50AD-42CA-A22D-4270A1964657}" type="pres">
      <dgm:prSet presAssocID="{3B40ADC9-4681-4F59-9B7A-C4D878C291B1}" presName="textNode" presStyleLbl="bgShp" presStyleIdx="3" presStyleCnt="6"/>
      <dgm:spPr/>
      <dgm:t>
        <a:bodyPr/>
        <a:lstStyle/>
        <a:p>
          <a:endParaRPr lang="es-MX"/>
        </a:p>
      </dgm:t>
    </dgm:pt>
    <dgm:pt modelId="{981AA3D7-EC47-49A9-B605-1EA5AAE30B05}" type="pres">
      <dgm:prSet presAssocID="{3B40ADC9-4681-4F59-9B7A-C4D878C291B1}" presName="compChildNode" presStyleCnt="0"/>
      <dgm:spPr/>
    </dgm:pt>
    <dgm:pt modelId="{8261CC25-01AB-48FD-B237-ABCD895043EB}" type="pres">
      <dgm:prSet presAssocID="{3B40ADC9-4681-4F59-9B7A-C4D878C291B1}" presName="theInnerList" presStyleCnt="0"/>
      <dgm:spPr/>
    </dgm:pt>
    <dgm:pt modelId="{E326BFBA-848B-4EC4-BDCF-EC8368EB1CBE}" type="pres">
      <dgm:prSet presAssocID="{488BB39D-8CDF-45A5-882A-5E200C7FDE3F}" presName="childNode" presStyleLbl="node1" presStyleIdx="3" presStyleCnt="6">
        <dgm:presLayoutVars>
          <dgm:bulletEnabled val="1"/>
        </dgm:presLayoutVars>
      </dgm:prSet>
      <dgm:spPr/>
      <dgm:t>
        <a:bodyPr/>
        <a:lstStyle/>
        <a:p>
          <a:endParaRPr lang="es-MX"/>
        </a:p>
      </dgm:t>
    </dgm:pt>
    <dgm:pt modelId="{5EBBF619-345C-4AFE-93A2-7545CDA6F4B3}" type="pres">
      <dgm:prSet presAssocID="{3B40ADC9-4681-4F59-9B7A-C4D878C291B1}" presName="aSpace" presStyleCnt="0"/>
      <dgm:spPr/>
    </dgm:pt>
    <dgm:pt modelId="{23561218-1FB1-4DAD-A7C8-11A43694FDDF}" type="pres">
      <dgm:prSet presAssocID="{8AD9BE5F-C49B-4861-AEA2-1CF122F0E03F}" presName="compNode" presStyleCnt="0"/>
      <dgm:spPr/>
    </dgm:pt>
    <dgm:pt modelId="{C368F0F3-7A9B-4337-828A-926F16B55492}" type="pres">
      <dgm:prSet presAssocID="{8AD9BE5F-C49B-4861-AEA2-1CF122F0E03F}" presName="aNode" presStyleLbl="bgShp" presStyleIdx="4" presStyleCnt="6"/>
      <dgm:spPr/>
      <dgm:t>
        <a:bodyPr/>
        <a:lstStyle/>
        <a:p>
          <a:endParaRPr lang="es-MX"/>
        </a:p>
      </dgm:t>
    </dgm:pt>
    <dgm:pt modelId="{D5D18B06-947E-4C29-BCBB-23BE5B20176F}" type="pres">
      <dgm:prSet presAssocID="{8AD9BE5F-C49B-4861-AEA2-1CF122F0E03F}" presName="textNode" presStyleLbl="bgShp" presStyleIdx="4" presStyleCnt="6"/>
      <dgm:spPr/>
      <dgm:t>
        <a:bodyPr/>
        <a:lstStyle/>
        <a:p>
          <a:endParaRPr lang="es-MX"/>
        </a:p>
      </dgm:t>
    </dgm:pt>
    <dgm:pt modelId="{27D1B79A-865E-4994-BA58-D94AC6184AB1}" type="pres">
      <dgm:prSet presAssocID="{8AD9BE5F-C49B-4861-AEA2-1CF122F0E03F}" presName="compChildNode" presStyleCnt="0"/>
      <dgm:spPr/>
    </dgm:pt>
    <dgm:pt modelId="{DF80C6AE-8C03-4235-8418-D11487D025F0}" type="pres">
      <dgm:prSet presAssocID="{8AD9BE5F-C49B-4861-AEA2-1CF122F0E03F}" presName="theInnerList" presStyleCnt="0"/>
      <dgm:spPr/>
    </dgm:pt>
    <dgm:pt modelId="{BD63601B-858D-4683-810F-1721FAE4A3E1}" type="pres">
      <dgm:prSet presAssocID="{B07E54EA-2EA2-4A58-BD3B-BB912EBBB44C}" presName="childNode" presStyleLbl="node1" presStyleIdx="4" presStyleCnt="6">
        <dgm:presLayoutVars>
          <dgm:bulletEnabled val="1"/>
        </dgm:presLayoutVars>
      </dgm:prSet>
      <dgm:spPr/>
      <dgm:t>
        <a:bodyPr/>
        <a:lstStyle/>
        <a:p>
          <a:endParaRPr lang="es-MX"/>
        </a:p>
      </dgm:t>
    </dgm:pt>
    <dgm:pt modelId="{C7E88B7F-0C22-4A8A-8A28-F46868FC7311}" type="pres">
      <dgm:prSet presAssocID="{8AD9BE5F-C49B-4861-AEA2-1CF122F0E03F}" presName="aSpace" presStyleCnt="0"/>
      <dgm:spPr/>
    </dgm:pt>
    <dgm:pt modelId="{3680ECB1-DA58-4935-AA69-A1B9B563777B}" type="pres">
      <dgm:prSet presAssocID="{EC3B15C0-7A66-4FB6-803D-297A8B05F2AE}" presName="compNode" presStyleCnt="0"/>
      <dgm:spPr/>
    </dgm:pt>
    <dgm:pt modelId="{1DBAD371-CA6F-4034-B8C0-F90240B5F897}" type="pres">
      <dgm:prSet presAssocID="{EC3B15C0-7A66-4FB6-803D-297A8B05F2AE}" presName="aNode" presStyleLbl="bgShp" presStyleIdx="5" presStyleCnt="6"/>
      <dgm:spPr/>
      <dgm:t>
        <a:bodyPr/>
        <a:lstStyle/>
        <a:p>
          <a:endParaRPr lang="es-MX"/>
        </a:p>
      </dgm:t>
    </dgm:pt>
    <dgm:pt modelId="{139807A1-C7EA-4D3E-B97F-8FEC664C0C5C}" type="pres">
      <dgm:prSet presAssocID="{EC3B15C0-7A66-4FB6-803D-297A8B05F2AE}" presName="textNode" presStyleLbl="bgShp" presStyleIdx="5" presStyleCnt="6"/>
      <dgm:spPr/>
      <dgm:t>
        <a:bodyPr/>
        <a:lstStyle/>
        <a:p>
          <a:endParaRPr lang="es-MX"/>
        </a:p>
      </dgm:t>
    </dgm:pt>
    <dgm:pt modelId="{F699774C-C81C-4118-A745-05967AB2E4A1}" type="pres">
      <dgm:prSet presAssocID="{EC3B15C0-7A66-4FB6-803D-297A8B05F2AE}" presName="compChildNode" presStyleCnt="0"/>
      <dgm:spPr/>
    </dgm:pt>
    <dgm:pt modelId="{C74494BC-F5FA-42D6-A924-BA61ADC79EA6}" type="pres">
      <dgm:prSet presAssocID="{EC3B15C0-7A66-4FB6-803D-297A8B05F2AE}" presName="theInnerList" presStyleCnt="0"/>
      <dgm:spPr/>
    </dgm:pt>
    <dgm:pt modelId="{46259E92-47E0-4350-9652-992D80190D32}" type="pres">
      <dgm:prSet presAssocID="{A01DE955-E6D9-4F6F-AFD9-E16E23214C03}" presName="childNode" presStyleLbl="node1" presStyleIdx="5" presStyleCnt="6">
        <dgm:presLayoutVars>
          <dgm:bulletEnabled val="1"/>
        </dgm:presLayoutVars>
      </dgm:prSet>
      <dgm:spPr/>
      <dgm:t>
        <a:bodyPr/>
        <a:lstStyle/>
        <a:p>
          <a:endParaRPr lang="es-MX"/>
        </a:p>
      </dgm:t>
    </dgm:pt>
  </dgm:ptLst>
  <dgm:cxnLst>
    <dgm:cxn modelId="{6EA9E10A-9758-446D-8EBC-0BD366570722}" type="presOf" srcId="{EC3B15C0-7A66-4FB6-803D-297A8B05F2AE}" destId="{1DBAD371-CA6F-4034-B8C0-F90240B5F897}" srcOrd="0" destOrd="0" presId="urn:microsoft.com/office/officeart/2005/8/layout/lProcess2"/>
    <dgm:cxn modelId="{BEF73024-2A7A-4044-96AE-C05478425822}" type="presOf" srcId="{488BB39D-8CDF-45A5-882A-5E200C7FDE3F}" destId="{E326BFBA-848B-4EC4-BDCF-EC8368EB1CBE}" srcOrd="0" destOrd="0" presId="urn:microsoft.com/office/officeart/2005/8/layout/lProcess2"/>
    <dgm:cxn modelId="{3237B0B0-C94F-4673-AE41-88ACA0A0267D}" type="presOf" srcId="{D56F3146-081A-475F-8093-7A0DD18B2543}" destId="{CB3F84BA-A6DD-4FA7-8817-55B44EED6B17}" srcOrd="1" destOrd="0" presId="urn:microsoft.com/office/officeart/2005/8/layout/lProcess2"/>
    <dgm:cxn modelId="{36A43524-08BC-4AD7-98C2-349FF062CB8A}" type="presOf" srcId="{E66D7D52-646D-4A80-8749-043377CAF9AF}" destId="{D99C102F-C478-452A-BB04-C79CC9723DAE}" srcOrd="0" destOrd="0" presId="urn:microsoft.com/office/officeart/2005/8/layout/lProcess2"/>
    <dgm:cxn modelId="{8D6660E5-1B6B-4A4B-9A15-128781F354AE}" srcId="{3B40ADC9-4681-4F59-9B7A-C4D878C291B1}" destId="{488BB39D-8CDF-45A5-882A-5E200C7FDE3F}" srcOrd="0" destOrd="0" parTransId="{95B6AB84-3F71-4751-B1D3-A5B2BB6C8C53}" sibTransId="{8BB6EE88-2DD9-4A6B-97F6-61D2EDE0FB88}"/>
    <dgm:cxn modelId="{2F48AD90-BD9B-495A-B6FB-5A6C4E16329A}" srcId="{8AD9BE5F-C49B-4861-AEA2-1CF122F0E03F}" destId="{B07E54EA-2EA2-4A58-BD3B-BB912EBBB44C}" srcOrd="0" destOrd="0" parTransId="{1CD87514-BAB0-4E49-B8A0-90CEABB74305}" sibTransId="{2390D445-FEDF-487D-85F3-502F63FACE8F}"/>
    <dgm:cxn modelId="{8DFEC420-E840-4CC3-A449-EABFCC3D565B}" type="presOf" srcId="{BABEC5BE-3062-4A51-9179-D54B9783E4CC}" destId="{51A36BBF-DA82-44A3-8FBF-C95B322AEB33}" srcOrd="0" destOrd="0" presId="urn:microsoft.com/office/officeart/2005/8/layout/lProcess2"/>
    <dgm:cxn modelId="{E6E24CF0-4D03-4D7C-8BBC-E98E271D07A8}" type="presOf" srcId="{1C7AB5B8-C1DC-45B2-8D73-9C4BE93A3C63}" destId="{276C2989-DD1E-412A-8DD3-C9113AFD0090}" srcOrd="0" destOrd="0" presId="urn:microsoft.com/office/officeart/2005/8/layout/lProcess2"/>
    <dgm:cxn modelId="{44E4ED2C-2633-4B24-BDA9-D89878D593FF}" srcId="{D56F3146-081A-475F-8093-7A0DD18B2543}" destId="{366AFA26-3D5D-45BA-B487-73AA42BF2D76}" srcOrd="0" destOrd="0" parTransId="{839BD0CD-31BE-4AD1-9EBB-80B1F67DFCAE}" sibTransId="{33BC25AF-D6A0-42BD-A100-8CFA46D06EF3}"/>
    <dgm:cxn modelId="{B97172BE-CFF8-434E-8B9C-E2E95B58EDC7}" type="presOf" srcId="{366AFA26-3D5D-45BA-B487-73AA42BF2D76}" destId="{871DFEA4-7FF6-4FF8-B8EE-CD4EB35F7B0D}" srcOrd="0" destOrd="0" presId="urn:microsoft.com/office/officeart/2005/8/layout/lProcess2"/>
    <dgm:cxn modelId="{DBD0AF35-2908-41AB-B00A-8B7564BE918B}" type="presOf" srcId="{99BA9772-172B-4229-8255-8DF86E956547}" destId="{C00C9E67-AC13-4FCA-8583-EF12D961B99E}" srcOrd="0" destOrd="0" presId="urn:microsoft.com/office/officeart/2005/8/layout/lProcess2"/>
    <dgm:cxn modelId="{A536D9D8-6390-44FE-9ADA-33387F4B5509}" type="presOf" srcId="{D56F3146-081A-475F-8093-7A0DD18B2543}" destId="{1E51A109-95E7-4665-89A3-B3A82826FF75}" srcOrd="0" destOrd="0" presId="urn:microsoft.com/office/officeart/2005/8/layout/lProcess2"/>
    <dgm:cxn modelId="{CCAEDF92-D6F9-4E44-98DD-8F7C4B1A647D}" srcId="{BABEC5BE-3062-4A51-9179-D54B9783E4CC}" destId="{D56F3146-081A-475F-8093-7A0DD18B2543}" srcOrd="1" destOrd="0" parTransId="{78EC1CF1-611D-400A-A006-B79D6603F0F0}" sibTransId="{909726FE-FB6B-43C8-B478-53D3510D1612}"/>
    <dgm:cxn modelId="{9A43CB90-8C38-4373-841A-D68F0FA7D482}" type="presOf" srcId="{8AD9BE5F-C49B-4861-AEA2-1CF122F0E03F}" destId="{C368F0F3-7A9B-4337-828A-926F16B55492}" srcOrd="0" destOrd="0" presId="urn:microsoft.com/office/officeart/2005/8/layout/lProcess2"/>
    <dgm:cxn modelId="{578F0517-0D8C-4DFC-B792-EEEF67105FD1}" srcId="{BABEC5BE-3062-4A51-9179-D54B9783E4CC}" destId="{EC3B15C0-7A66-4FB6-803D-297A8B05F2AE}" srcOrd="5" destOrd="0" parTransId="{57179314-27D0-478F-B92F-8B93157E6AC2}" sibTransId="{BE1F2CE2-19C1-4AE5-8EEB-83676C858A14}"/>
    <dgm:cxn modelId="{95306656-5394-418A-A3EC-684C8FEE5F7F}" type="presOf" srcId="{3B40ADC9-4681-4F59-9B7A-C4D878C291B1}" destId="{CA6B2052-7BC2-48E1-8221-388E28F0BEB6}" srcOrd="0" destOrd="0" presId="urn:microsoft.com/office/officeart/2005/8/layout/lProcess2"/>
    <dgm:cxn modelId="{8DECB7A7-B5A7-4010-99EF-64AE2250710E}" type="presOf" srcId="{B07E54EA-2EA2-4A58-BD3B-BB912EBBB44C}" destId="{BD63601B-858D-4683-810F-1721FAE4A3E1}" srcOrd="0" destOrd="0" presId="urn:microsoft.com/office/officeart/2005/8/layout/lProcess2"/>
    <dgm:cxn modelId="{D09A1496-73FD-4B82-93D1-05C391D61B1C}" type="presOf" srcId="{44DB8278-8CBC-4E0C-9284-83C8A7E5DE9F}" destId="{42063F04-93FD-4EDD-AF51-738A8E4E729B}" srcOrd="0" destOrd="0" presId="urn:microsoft.com/office/officeart/2005/8/layout/lProcess2"/>
    <dgm:cxn modelId="{1E5264FB-AB4C-409D-85BE-0E3FFDA1CC42}" type="presOf" srcId="{EC3B15C0-7A66-4FB6-803D-297A8B05F2AE}" destId="{139807A1-C7EA-4D3E-B97F-8FEC664C0C5C}" srcOrd="1" destOrd="0" presId="urn:microsoft.com/office/officeart/2005/8/layout/lProcess2"/>
    <dgm:cxn modelId="{D167C674-14DC-40FF-A04F-EAD0C718DAA1}" type="presOf" srcId="{99BA9772-172B-4229-8255-8DF86E956547}" destId="{69E10346-D220-4F99-926A-FEC4565C0269}" srcOrd="1" destOrd="0" presId="urn:microsoft.com/office/officeart/2005/8/layout/lProcess2"/>
    <dgm:cxn modelId="{0454D882-DD64-41C6-B41C-9690027B7196}" type="presOf" srcId="{A01DE955-E6D9-4F6F-AFD9-E16E23214C03}" destId="{46259E92-47E0-4350-9652-992D80190D32}" srcOrd="0" destOrd="0" presId="urn:microsoft.com/office/officeart/2005/8/layout/lProcess2"/>
    <dgm:cxn modelId="{AC883B7D-8B5B-420F-BABA-7C154F886E03}" type="presOf" srcId="{8AD9BE5F-C49B-4861-AEA2-1CF122F0E03F}" destId="{D5D18B06-947E-4C29-BCBB-23BE5B20176F}" srcOrd="1" destOrd="0" presId="urn:microsoft.com/office/officeart/2005/8/layout/lProcess2"/>
    <dgm:cxn modelId="{43520402-9570-46AE-83FA-C833D4E8EF96}" srcId="{BABEC5BE-3062-4A51-9179-D54B9783E4CC}" destId="{99BA9772-172B-4229-8255-8DF86E956547}" srcOrd="0" destOrd="0" parTransId="{B2D60B5A-68C1-4283-9581-8FD1F21DC2D7}" sibTransId="{EB06EA9C-8AF9-4DE9-BC66-9B19340365AE}"/>
    <dgm:cxn modelId="{5B13CDE0-79CD-4D29-962B-CB0A8400CE4F}" srcId="{BABEC5BE-3062-4A51-9179-D54B9783E4CC}" destId="{3B40ADC9-4681-4F59-9B7A-C4D878C291B1}" srcOrd="3" destOrd="0" parTransId="{CAA120FA-4D33-4104-916D-97356AFB0E28}" sibTransId="{20C9EDFB-0333-4CD9-BC09-D2BAAC4A416E}"/>
    <dgm:cxn modelId="{30293655-BCBB-4321-A626-7D93966BE4E8}" srcId="{EC3B15C0-7A66-4FB6-803D-297A8B05F2AE}" destId="{A01DE955-E6D9-4F6F-AFD9-E16E23214C03}" srcOrd="0" destOrd="0" parTransId="{F0D118BD-A815-4540-B4D4-2284DA8D9CFB}" sibTransId="{BD723387-F6E5-46F9-8E00-115E189DB6F4}"/>
    <dgm:cxn modelId="{624B817A-9D26-4516-B83A-6D8746D8B158}" srcId="{99BA9772-172B-4229-8255-8DF86E956547}" destId="{44DB8278-8CBC-4E0C-9284-83C8A7E5DE9F}" srcOrd="0" destOrd="0" parTransId="{83CE9AD6-CBFF-46FC-9BBA-270E13E5FA90}" sibTransId="{4DE87E89-27D8-4341-8208-7C94CA7B3E49}"/>
    <dgm:cxn modelId="{B3D9338D-C4CD-4D69-8B5E-144FE815D402}" type="presOf" srcId="{E66D7D52-646D-4A80-8749-043377CAF9AF}" destId="{064C409C-94BA-4BD4-BE0E-7793DED598F4}" srcOrd="1" destOrd="0" presId="urn:microsoft.com/office/officeart/2005/8/layout/lProcess2"/>
    <dgm:cxn modelId="{4326D54B-C7E7-428F-AC6D-C1BBA42CDC65}" srcId="{BABEC5BE-3062-4A51-9179-D54B9783E4CC}" destId="{8AD9BE5F-C49B-4861-AEA2-1CF122F0E03F}" srcOrd="4" destOrd="0" parTransId="{F417E4F3-1F31-40A9-BB8E-9E34452FB7B9}" sibTransId="{D0D1EBA4-226C-4E83-8894-54DB476C58C9}"/>
    <dgm:cxn modelId="{E269EDFE-9573-4675-834A-09AFC2EBBC5E}" srcId="{BABEC5BE-3062-4A51-9179-D54B9783E4CC}" destId="{E66D7D52-646D-4A80-8749-043377CAF9AF}" srcOrd="2" destOrd="0" parTransId="{AEC70D8F-CF05-4F87-97A9-918686ABEE07}" sibTransId="{4724D710-918D-48A3-ABC6-13DBC149FA5D}"/>
    <dgm:cxn modelId="{6DFF8504-1483-45E1-8143-8B0522189C90}" type="presOf" srcId="{3B40ADC9-4681-4F59-9B7A-C4D878C291B1}" destId="{25B69B25-50AD-42CA-A22D-4270A1964657}" srcOrd="1" destOrd="0" presId="urn:microsoft.com/office/officeart/2005/8/layout/lProcess2"/>
    <dgm:cxn modelId="{08FFC629-0417-4B5B-8017-9CDFB6A99F4E}" srcId="{E66D7D52-646D-4A80-8749-043377CAF9AF}" destId="{1C7AB5B8-C1DC-45B2-8D73-9C4BE93A3C63}" srcOrd="0" destOrd="0" parTransId="{0C3F678B-0181-40AF-B397-7EF1BABFBC31}" sibTransId="{9E88AEEB-3727-4153-9B47-42943E122FC8}"/>
    <dgm:cxn modelId="{1E5591E3-BC69-4E72-BA98-9B787208E5F9}" type="presParOf" srcId="{51A36BBF-DA82-44A3-8FBF-C95B322AEB33}" destId="{8F88CE21-524A-425A-8C9D-C037757708DB}" srcOrd="0" destOrd="0" presId="urn:microsoft.com/office/officeart/2005/8/layout/lProcess2"/>
    <dgm:cxn modelId="{C7BADC90-DF52-4748-81FC-B9E03E76E666}" type="presParOf" srcId="{8F88CE21-524A-425A-8C9D-C037757708DB}" destId="{C00C9E67-AC13-4FCA-8583-EF12D961B99E}" srcOrd="0" destOrd="0" presId="urn:microsoft.com/office/officeart/2005/8/layout/lProcess2"/>
    <dgm:cxn modelId="{70BCC2D9-51B0-4E10-AA04-560F41044E98}" type="presParOf" srcId="{8F88CE21-524A-425A-8C9D-C037757708DB}" destId="{69E10346-D220-4F99-926A-FEC4565C0269}" srcOrd="1" destOrd="0" presId="urn:microsoft.com/office/officeart/2005/8/layout/lProcess2"/>
    <dgm:cxn modelId="{7DAA8069-32EE-44ED-BCBA-E73F2BEB7007}" type="presParOf" srcId="{8F88CE21-524A-425A-8C9D-C037757708DB}" destId="{147D124E-C7CA-4FBA-A03F-05833DF3BE0F}" srcOrd="2" destOrd="0" presId="urn:microsoft.com/office/officeart/2005/8/layout/lProcess2"/>
    <dgm:cxn modelId="{569509A2-493E-4B43-8BC0-D34BEA68ED5D}" type="presParOf" srcId="{147D124E-C7CA-4FBA-A03F-05833DF3BE0F}" destId="{7F5B6AE3-7252-486C-B6F5-025F580B5BC5}" srcOrd="0" destOrd="0" presId="urn:microsoft.com/office/officeart/2005/8/layout/lProcess2"/>
    <dgm:cxn modelId="{4E8E2E98-8A70-4397-8EFF-2860AC531B83}" type="presParOf" srcId="{7F5B6AE3-7252-486C-B6F5-025F580B5BC5}" destId="{42063F04-93FD-4EDD-AF51-738A8E4E729B}" srcOrd="0" destOrd="0" presId="urn:microsoft.com/office/officeart/2005/8/layout/lProcess2"/>
    <dgm:cxn modelId="{2A0C62AA-7A82-4F15-946B-E9E9CAE390A5}" type="presParOf" srcId="{51A36BBF-DA82-44A3-8FBF-C95B322AEB33}" destId="{F226BE7C-C020-419A-B303-FFEA35BC58EB}" srcOrd="1" destOrd="0" presId="urn:microsoft.com/office/officeart/2005/8/layout/lProcess2"/>
    <dgm:cxn modelId="{F9925043-C0EA-4897-9DD5-EB9846C1906B}" type="presParOf" srcId="{51A36BBF-DA82-44A3-8FBF-C95B322AEB33}" destId="{D8457F96-B088-4CC1-B180-B11EF9EEB6F0}" srcOrd="2" destOrd="0" presId="urn:microsoft.com/office/officeart/2005/8/layout/lProcess2"/>
    <dgm:cxn modelId="{475072D9-BA0C-4713-99F5-F7F616A123C9}" type="presParOf" srcId="{D8457F96-B088-4CC1-B180-B11EF9EEB6F0}" destId="{1E51A109-95E7-4665-89A3-B3A82826FF75}" srcOrd="0" destOrd="0" presId="urn:microsoft.com/office/officeart/2005/8/layout/lProcess2"/>
    <dgm:cxn modelId="{F8D07F30-094C-4A40-9154-81A385F6C0E2}" type="presParOf" srcId="{D8457F96-B088-4CC1-B180-B11EF9EEB6F0}" destId="{CB3F84BA-A6DD-4FA7-8817-55B44EED6B17}" srcOrd="1" destOrd="0" presId="urn:microsoft.com/office/officeart/2005/8/layout/lProcess2"/>
    <dgm:cxn modelId="{12867FE0-BBF4-43B1-90B5-7277C3971372}" type="presParOf" srcId="{D8457F96-B088-4CC1-B180-B11EF9EEB6F0}" destId="{0296FF4D-FC73-468F-9D6F-5E5BA3097ABB}" srcOrd="2" destOrd="0" presId="urn:microsoft.com/office/officeart/2005/8/layout/lProcess2"/>
    <dgm:cxn modelId="{8C84E55A-DE1C-43F0-A8BB-E6A7CA65CDB6}" type="presParOf" srcId="{0296FF4D-FC73-468F-9D6F-5E5BA3097ABB}" destId="{AFEFDF60-DBDD-47C9-A8E2-38C908829F75}" srcOrd="0" destOrd="0" presId="urn:microsoft.com/office/officeart/2005/8/layout/lProcess2"/>
    <dgm:cxn modelId="{C16C845F-BE08-419A-8A05-627B8126B32B}" type="presParOf" srcId="{AFEFDF60-DBDD-47C9-A8E2-38C908829F75}" destId="{871DFEA4-7FF6-4FF8-B8EE-CD4EB35F7B0D}" srcOrd="0" destOrd="0" presId="urn:microsoft.com/office/officeart/2005/8/layout/lProcess2"/>
    <dgm:cxn modelId="{E235BF49-2433-482E-A4BB-28668B006221}" type="presParOf" srcId="{51A36BBF-DA82-44A3-8FBF-C95B322AEB33}" destId="{6C9E227C-CF4F-463E-8FC7-781077CBE0E5}" srcOrd="3" destOrd="0" presId="urn:microsoft.com/office/officeart/2005/8/layout/lProcess2"/>
    <dgm:cxn modelId="{DD4A53A3-93E7-4A88-8ADF-5E2D1B54A22B}" type="presParOf" srcId="{51A36BBF-DA82-44A3-8FBF-C95B322AEB33}" destId="{0E80B7EA-5086-4A6B-BDE2-D4A33B4D92FD}" srcOrd="4" destOrd="0" presId="urn:microsoft.com/office/officeart/2005/8/layout/lProcess2"/>
    <dgm:cxn modelId="{6CEA8A90-52FF-4F84-B813-15514B8F1D3D}" type="presParOf" srcId="{0E80B7EA-5086-4A6B-BDE2-D4A33B4D92FD}" destId="{D99C102F-C478-452A-BB04-C79CC9723DAE}" srcOrd="0" destOrd="0" presId="urn:microsoft.com/office/officeart/2005/8/layout/lProcess2"/>
    <dgm:cxn modelId="{9F2A1F1B-37D4-44C1-8844-466CEDE15AD2}" type="presParOf" srcId="{0E80B7EA-5086-4A6B-BDE2-D4A33B4D92FD}" destId="{064C409C-94BA-4BD4-BE0E-7793DED598F4}" srcOrd="1" destOrd="0" presId="urn:microsoft.com/office/officeart/2005/8/layout/lProcess2"/>
    <dgm:cxn modelId="{0DED7C23-88B2-45A9-ACBF-76A5E0F859EA}" type="presParOf" srcId="{0E80B7EA-5086-4A6B-BDE2-D4A33B4D92FD}" destId="{10A2F353-D62F-4493-90EE-F05417997A06}" srcOrd="2" destOrd="0" presId="urn:microsoft.com/office/officeart/2005/8/layout/lProcess2"/>
    <dgm:cxn modelId="{5839E935-9661-4C2B-B721-22C82732AA11}" type="presParOf" srcId="{10A2F353-D62F-4493-90EE-F05417997A06}" destId="{5788CC92-08C5-4BC1-B1C0-835EF85CE397}" srcOrd="0" destOrd="0" presId="urn:microsoft.com/office/officeart/2005/8/layout/lProcess2"/>
    <dgm:cxn modelId="{6FF7A7AE-78B5-4B23-BD5D-CFB989BDDEE6}" type="presParOf" srcId="{5788CC92-08C5-4BC1-B1C0-835EF85CE397}" destId="{276C2989-DD1E-412A-8DD3-C9113AFD0090}" srcOrd="0" destOrd="0" presId="urn:microsoft.com/office/officeart/2005/8/layout/lProcess2"/>
    <dgm:cxn modelId="{33BE982C-6BD6-4F7C-8F0B-798444737854}" type="presParOf" srcId="{51A36BBF-DA82-44A3-8FBF-C95B322AEB33}" destId="{378D4850-F6C5-44C3-98E5-93449BB07B31}" srcOrd="5" destOrd="0" presId="urn:microsoft.com/office/officeart/2005/8/layout/lProcess2"/>
    <dgm:cxn modelId="{E7D0E372-B7DE-4083-AACA-CC21B25E80D5}" type="presParOf" srcId="{51A36BBF-DA82-44A3-8FBF-C95B322AEB33}" destId="{8C85819D-9932-497A-8399-6B5B928D4540}" srcOrd="6" destOrd="0" presId="urn:microsoft.com/office/officeart/2005/8/layout/lProcess2"/>
    <dgm:cxn modelId="{17298C29-3741-48A1-9960-CAA9A80D253F}" type="presParOf" srcId="{8C85819D-9932-497A-8399-6B5B928D4540}" destId="{CA6B2052-7BC2-48E1-8221-388E28F0BEB6}" srcOrd="0" destOrd="0" presId="urn:microsoft.com/office/officeart/2005/8/layout/lProcess2"/>
    <dgm:cxn modelId="{2809CB7E-F044-40A7-A2E9-2FF0A496B9FB}" type="presParOf" srcId="{8C85819D-9932-497A-8399-6B5B928D4540}" destId="{25B69B25-50AD-42CA-A22D-4270A1964657}" srcOrd="1" destOrd="0" presId="urn:microsoft.com/office/officeart/2005/8/layout/lProcess2"/>
    <dgm:cxn modelId="{F5415551-898A-44FA-8CB7-2E9C132E69B5}" type="presParOf" srcId="{8C85819D-9932-497A-8399-6B5B928D4540}" destId="{981AA3D7-EC47-49A9-B605-1EA5AAE30B05}" srcOrd="2" destOrd="0" presId="urn:microsoft.com/office/officeart/2005/8/layout/lProcess2"/>
    <dgm:cxn modelId="{59BBC6CC-7783-4E8C-94DF-9D1A4FA777E9}" type="presParOf" srcId="{981AA3D7-EC47-49A9-B605-1EA5AAE30B05}" destId="{8261CC25-01AB-48FD-B237-ABCD895043EB}" srcOrd="0" destOrd="0" presId="urn:microsoft.com/office/officeart/2005/8/layout/lProcess2"/>
    <dgm:cxn modelId="{975E218D-C291-4A51-972B-AD824CEC5A5F}" type="presParOf" srcId="{8261CC25-01AB-48FD-B237-ABCD895043EB}" destId="{E326BFBA-848B-4EC4-BDCF-EC8368EB1CBE}" srcOrd="0" destOrd="0" presId="urn:microsoft.com/office/officeart/2005/8/layout/lProcess2"/>
    <dgm:cxn modelId="{CDE0BE03-251F-46ED-BB07-1D59A6D60D12}" type="presParOf" srcId="{51A36BBF-DA82-44A3-8FBF-C95B322AEB33}" destId="{5EBBF619-345C-4AFE-93A2-7545CDA6F4B3}" srcOrd="7" destOrd="0" presId="urn:microsoft.com/office/officeart/2005/8/layout/lProcess2"/>
    <dgm:cxn modelId="{5E368926-BD68-4BC3-9967-6A2181DF1EF9}" type="presParOf" srcId="{51A36BBF-DA82-44A3-8FBF-C95B322AEB33}" destId="{23561218-1FB1-4DAD-A7C8-11A43694FDDF}" srcOrd="8" destOrd="0" presId="urn:microsoft.com/office/officeart/2005/8/layout/lProcess2"/>
    <dgm:cxn modelId="{01BC780B-3A1C-4C98-9765-EE25EB0A29A0}" type="presParOf" srcId="{23561218-1FB1-4DAD-A7C8-11A43694FDDF}" destId="{C368F0F3-7A9B-4337-828A-926F16B55492}" srcOrd="0" destOrd="0" presId="urn:microsoft.com/office/officeart/2005/8/layout/lProcess2"/>
    <dgm:cxn modelId="{95ABFED4-7438-413D-951A-0491424D3D43}" type="presParOf" srcId="{23561218-1FB1-4DAD-A7C8-11A43694FDDF}" destId="{D5D18B06-947E-4C29-BCBB-23BE5B20176F}" srcOrd="1" destOrd="0" presId="urn:microsoft.com/office/officeart/2005/8/layout/lProcess2"/>
    <dgm:cxn modelId="{233303BA-8050-4A23-89E8-47DC993037A0}" type="presParOf" srcId="{23561218-1FB1-4DAD-A7C8-11A43694FDDF}" destId="{27D1B79A-865E-4994-BA58-D94AC6184AB1}" srcOrd="2" destOrd="0" presId="urn:microsoft.com/office/officeart/2005/8/layout/lProcess2"/>
    <dgm:cxn modelId="{B329A328-CFDD-4063-9AA8-59D572C60DE6}" type="presParOf" srcId="{27D1B79A-865E-4994-BA58-D94AC6184AB1}" destId="{DF80C6AE-8C03-4235-8418-D11487D025F0}" srcOrd="0" destOrd="0" presId="urn:microsoft.com/office/officeart/2005/8/layout/lProcess2"/>
    <dgm:cxn modelId="{0F11AAFA-DD53-404A-82C0-381D53147398}" type="presParOf" srcId="{DF80C6AE-8C03-4235-8418-D11487D025F0}" destId="{BD63601B-858D-4683-810F-1721FAE4A3E1}" srcOrd="0" destOrd="0" presId="urn:microsoft.com/office/officeart/2005/8/layout/lProcess2"/>
    <dgm:cxn modelId="{51AA055D-0DDB-4EFB-A1A0-05860A34921D}" type="presParOf" srcId="{51A36BBF-DA82-44A3-8FBF-C95B322AEB33}" destId="{C7E88B7F-0C22-4A8A-8A28-F46868FC7311}" srcOrd="9" destOrd="0" presId="urn:microsoft.com/office/officeart/2005/8/layout/lProcess2"/>
    <dgm:cxn modelId="{C35CCE92-B6FE-4B91-8E2D-D33BBB75A2EF}" type="presParOf" srcId="{51A36BBF-DA82-44A3-8FBF-C95B322AEB33}" destId="{3680ECB1-DA58-4935-AA69-A1B9B563777B}" srcOrd="10" destOrd="0" presId="urn:microsoft.com/office/officeart/2005/8/layout/lProcess2"/>
    <dgm:cxn modelId="{B6B82928-1681-4A96-ADD3-043E735D7DC1}" type="presParOf" srcId="{3680ECB1-DA58-4935-AA69-A1B9B563777B}" destId="{1DBAD371-CA6F-4034-B8C0-F90240B5F897}" srcOrd="0" destOrd="0" presId="urn:microsoft.com/office/officeart/2005/8/layout/lProcess2"/>
    <dgm:cxn modelId="{2D9D0E27-6ADA-449A-AA67-772C0D0A6B73}" type="presParOf" srcId="{3680ECB1-DA58-4935-AA69-A1B9B563777B}" destId="{139807A1-C7EA-4D3E-B97F-8FEC664C0C5C}" srcOrd="1" destOrd="0" presId="urn:microsoft.com/office/officeart/2005/8/layout/lProcess2"/>
    <dgm:cxn modelId="{6058316B-E11B-4C01-9081-889BB1BF3A6D}" type="presParOf" srcId="{3680ECB1-DA58-4935-AA69-A1B9B563777B}" destId="{F699774C-C81C-4118-A745-05967AB2E4A1}" srcOrd="2" destOrd="0" presId="urn:microsoft.com/office/officeart/2005/8/layout/lProcess2"/>
    <dgm:cxn modelId="{743D91B1-1F29-4A8B-9567-B835B6C842CE}" type="presParOf" srcId="{F699774C-C81C-4118-A745-05967AB2E4A1}" destId="{C74494BC-F5FA-42D6-A924-BA61ADC79EA6}" srcOrd="0" destOrd="0" presId="urn:microsoft.com/office/officeart/2005/8/layout/lProcess2"/>
    <dgm:cxn modelId="{939AC10D-2BA3-409E-9BBE-BBBD83390E7F}" type="presParOf" srcId="{C74494BC-F5FA-42D6-A924-BA61ADC79EA6}" destId="{46259E92-47E0-4350-9652-992D80190D3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2BEE2-6434-4F7E-803D-451B7E7AF6EC}" type="datetimeFigureOut">
              <a:rPr lang="es-MX" smtClean="0"/>
              <a:t>10/04/2016</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4059C-756B-4C0C-99B5-72CBBCDF6DA7}" type="slidenum">
              <a:rPr lang="es-MX" smtClean="0"/>
              <a:t>‹Nº›</a:t>
            </a:fld>
            <a:endParaRPr lang="es-MX"/>
          </a:p>
        </p:txBody>
      </p:sp>
    </p:spTree>
    <p:extLst>
      <p:ext uri="{BB962C8B-B14F-4D97-AF65-F5344CB8AC3E}">
        <p14:creationId xmlns:p14="http://schemas.microsoft.com/office/powerpoint/2010/main" val="3961710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0E62658-E68E-4D41-9C2E-C03DE6D7E3AA}" type="slidenum">
              <a:rPr lang="es-ES" smtClean="0"/>
              <a:t>1</a:t>
            </a:fld>
            <a:endParaRPr lang="es-ES"/>
          </a:p>
        </p:txBody>
      </p:sp>
    </p:spTree>
    <p:extLst>
      <p:ext uri="{BB962C8B-B14F-4D97-AF65-F5344CB8AC3E}">
        <p14:creationId xmlns:p14="http://schemas.microsoft.com/office/powerpoint/2010/main" val="2498878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50</a:t>
            </a:fld>
            <a:endParaRPr lang="es-MX"/>
          </a:p>
        </p:txBody>
      </p:sp>
    </p:spTree>
    <p:extLst>
      <p:ext uri="{BB962C8B-B14F-4D97-AF65-F5344CB8AC3E}">
        <p14:creationId xmlns:p14="http://schemas.microsoft.com/office/powerpoint/2010/main" val="53314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51</a:t>
            </a:fld>
            <a:endParaRPr lang="es-MX"/>
          </a:p>
        </p:txBody>
      </p:sp>
    </p:spTree>
    <p:extLst>
      <p:ext uri="{BB962C8B-B14F-4D97-AF65-F5344CB8AC3E}">
        <p14:creationId xmlns:p14="http://schemas.microsoft.com/office/powerpoint/2010/main" val="71172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52</a:t>
            </a:fld>
            <a:endParaRPr lang="es-MX"/>
          </a:p>
        </p:txBody>
      </p:sp>
    </p:spTree>
    <p:extLst>
      <p:ext uri="{BB962C8B-B14F-4D97-AF65-F5344CB8AC3E}">
        <p14:creationId xmlns:p14="http://schemas.microsoft.com/office/powerpoint/2010/main" val="267247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58</a:t>
            </a:fld>
            <a:endParaRPr lang="es-MX"/>
          </a:p>
        </p:txBody>
      </p:sp>
    </p:spTree>
    <p:extLst>
      <p:ext uri="{BB962C8B-B14F-4D97-AF65-F5344CB8AC3E}">
        <p14:creationId xmlns:p14="http://schemas.microsoft.com/office/powerpoint/2010/main" val="3558760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62</a:t>
            </a:fld>
            <a:endParaRPr lang="es-MX"/>
          </a:p>
        </p:txBody>
      </p:sp>
    </p:spTree>
    <p:extLst>
      <p:ext uri="{BB962C8B-B14F-4D97-AF65-F5344CB8AC3E}">
        <p14:creationId xmlns:p14="http://schemas.microsoft.com/office/powerpoint/2010/main" val="2808972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73</a:t>
            </a:fld>
            <a:endParaRPr lang="es-MX"/>
          </a:p>
        </p:txBody>
      </p:sp>
    </p:spTree>
    <p:extLst>
      <p:ext uri="{BB962C8B-B14F-4D97-AF65-F5344CB8AC3E}">
        <p14:creationId xmlns:p14="http://schemas.microsoft.com/office/powerpoint/2010/main" val="1376128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74</a:t>
            </a:fld>
            <a:endParaRPr lang="es-MX"/>
          </a:p>
        </p:txBody>
      </p:sp>
    </p:spTree>
    <p:extLst>
      <p:ext uri="{BB962C8B-B14F-4D97-AF65-F5344CB8AC3E}">
        <p14:creationId xmlns:p14="http://schemas.microsoft.com/office/powerpoint/2010/main" val="1268486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75</a:t>
            </a:fld>
            <a:endParaRPr lang="es-MX"/>
          </a:p>
        </p:txBody>
      </p:sp>
    </p:spTree>
    <p:extLst>
      <p:ext uri="{BB962C8B-B14F-4D97-AF65-F5344CB8AC3E}">
        <p14:creationId xmlns:p14="http://schemas.microsoft.com/office/powerpoint/2010/main" val="90257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76</a:t>
            </a:fld>
            <a:endParaRPr lang="es-MX"/>
          </a:p>
        </p:txBody>
      </p:sp>
    </p:spTree>
    <p:extLst>
      <p:ext uri="{BB962C8B-B14F-4D97-AF65-F5344CB8AC3E}">
        <p14:creationId xmlns:p14="http://schemas.microsoft.com/office/powerpoint/2010/main" val="2538348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77</a:t>
            </a:fld>
            <a:endParaRPr lang="es-MX"/>
          </a:p>
        </p:txBody>
      </p:sp>
    </p:spTree>
    <p:extLst>
      <p:ext uri="{BB962C8B-B14F-4D97-AF65-F5344CB8AC3E}">
        <p14:creationId xmlns:p14="http://schemas.microsoft.com/office/powerpoint/2010/main" val="308878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14</a:t>
            </a:fld>
            <a:endParaRPr lang="es-MX"/>
          </a:p>
        </p:txBody>
      </p:sp>
    </p:spTree>
    <p:extLst>
      <p:ext uri="{BB962C8B-B14F-4D97-AF65-F5344CB8AC3E}">
        <p14:creationId xmlns:p14="http://schemas.microsoft.com/office/powerpoint/2010/main" val="261547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78</a:t>
            </a:fld>
            <a:endParaRPr lang="es-MX"/>
          </a:p>
        </p:txBody>
      </p:sp>
    </p:spTree>
    <p:extLst>
      <p:ext uri="{BB962C8B-B14F-4D97-AF65-F5344CB8AC3E}">
        <p14:creationId xmlns:p14="http://schemas.microsoft.com/office/powerpoint/2010/main" val="764825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79</a:t>
            </a:fld>
            <a:endParaRPr lang="es-MX"/>
          </a:p>
        </p:txBody>
      </p:sp>
    </p:spTree>
    <p:extLst>
      <p:ext uri="{BB962C8B-B14F-4D97-AF65-F5344CB8AC3E}">
        <p14:creationId xmlns:p14="http://schemas.microsoft.com/office/powerpoint/2010/main" val="2304393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81</a:t>
            </a:fld>
            <a:endParaRPr lang="es-MX"/>
          </a:p>
        </p:txBody>
      </p:sp>
    </p:spTree>
    <p:extLst>
      <p:ext uri="{BB962C8B-B14F-4D97-AF65-F5344CB8AC3E}">
        <p14:creationId xmlns:p14="http://schemas.microsoft.com/office/powerpoint/2010/main" val="254533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87</a:t>
            </a:fld>
            <a:endParaRPr lang="es-MX"/>
          </a:p>
        </p:txBody>
      </p:sp>
    </p:spTree>
    <p:extLst>
      <p:ext uri="{BB962C8B-B14F-4D97-AF65-F5344CB8AC3E}">
        <p14:creationId xmlns:p14="http://schemas.microsoft.com/office/powerpoint/2010/main" val="2942055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88</a:t>
            </a:fld>
            <a:endParaRPr lang="es-MX"/>
          </a:p>
        </p:txBody>
      </p:sp>
    </p:spTree>
    <p:extLst>
      <p:ext uri="{BB962C8B-B14F-4D97-AF65-F5344CB8AC3E}">
        <p14:creationId xmlns:p14="http://schemas.microsoft.com/office/powerpoint/2010/main" val="2749001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89</a:t>
            </a:fld>
            <a:endParaRPr lang="es-MX"/>
          </a:p>
        </p:txBody>
      </p:sp>
    </p:spTree>
    <p:extLst>
      <p:ext uri="{BB962C8B-B14F-4D97-AF65-F5344CB8AC3E}">
        <p14:creationId xmlns:p14="http://schemas.microsoft.com/office/powerpoint/2010/main" val="3958944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90</a:t>
            </a:fld>
            <a:endParaRPr lang="es-MX"/>
          </a:p>
        </p:txBody>
      </p:sp>
    </p:spTree>
    <p:extLst>
      <p:ext uri="{BB962C8B-B14F-4D97-AF65-F5344CB8AC3E}">
        <p14:creationId xmlns:p14="http://schemas.microsoft.com/office/powerpoint/2010/main" val="290677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91</a:t>
            </a:fld>
            <a:endParaRPr lang="es-MX"/>
          </a:p>
        </p:txBody>
      </p:sp>
    </p:spTree>
    <p:extLst>
      <p:ext uri="{BB962C8B-B14F-4D97-AF65-F5344CB8AC3E}">
        <p14:creationId xmlns:p14="http://schemas.microsoft.com/office/powerpoint/2010/main" val="1618771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94</a:t>
            </a:fld>
            <a:endParaRPr lang="es-MX"/>
          </a:p>
        </p:txBody>
      </p:sp>
    </p:spTree>
    <p:extLst>
      <p:ext uri="{BB962C8B-B14F-4D97-AF65-F5344CB8AC3E}">
        <p14:creationId xmlns:p14="http://schemas.microsoft.com/office/powerpoint/2010/main" val="786626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95</a:t>
            </a:fld>
            <a:endParaRPr lang="es-MX"/>
          </a:p>
        </p:txBody>
      </p:sp>
    </p:spTree>
    <p:extLst>
      <p:ext uri="{BB962C8B-B14F-4D97-AF65-F5344CB8AC3E}">
        <p14:creationId xmlns:p14="http://schemas.microsoft.com/office/powerpoint/2010/main" val="122529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15</a:t>
            </a:fld>
            <a:endParaRPr lang="es-MX"/>
          </a:p>
        </p:txBody>
      </p:sp>
    </p:spTree>
    <p:extLst>
      <p:ext uri="{BB962C8B-B14F-4D97-AF65-F5344CB8AC3E}">
        <p14:creationId xmlns:p14="http://schemas.microsoft.com/office/powerpoint/2010/main" val="2329278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96</a:t>
            </a:fld>
            <a:endParaRPr lang="es-MX"/>
          </a:p>
        </p:txBody>
      </p:sp>
    </p:spTree>
    <p:extLst>
      <p:ext uri="{BB962C8B-B14F-4D97-AF65-F5344CB8AC3E}">
        <p14:creationId xmlns:p14="http://schemas.microsoft.com/office/powerpoint/2010/main" val="2201903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97</a:t>
            </a:fld>
            <a:endParaRPr lang="es-MX"/>
          </a:p>
        </p:txBody>
      </p:sp>
    </p:spTree>
    <p:extLst>
      <p:ext uri="{BB962C8B-B14F-4D97-AF65-F5344CB8AC3E}">
        <p14:creationId xmlns:p14="http://schemas.microsoft.com/office/powerpoint/2010/main" val="3222428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98</a:t>
            </a:fld>
            <a:endParaRPr lang="es-MX"/>
          </a:p>
        </p:txBody>
      </p:sp>
    </p:spTree>
    <p:extLst>
      <p:ext uri="{BB962C8B-B14F-4D97-AF65-F5344CB8AC3E}">
        <p14:creationId xmlns:p14="http://schemas.microsoft.com/office/powerpoint/2010/main" val="3457680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99</a:t>
            </a:fld>
            <a:endParaRPr lang="es-MX"/>
          </a:p>
        </p:txBody>
      </p:sp>
    </p:spTree>
    <p:extLst>
      <p:ext uri="{BB962C8B-B14F-4D97-AF65-F5344CB8AC3E}">
        <p14:creationId xmlns:p14="http://schemas.microsoft.com/office/powerpoint/2010/main" val="2637120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100</a:t>
            </a:fld>
            <a:endParaRPr lang="es-MX"/>
          </a:p>
        </p:txBody>
      </p:sp>
    </p:spTree>
    <p:extLst>
      <p:ext uri="{BB962C8B-B14F-4D97-AF65-F5344CB8AC3E}">
        <p14:creationId xmlns:p14="http://schemas.microsoft.com/office/powerpoint/2010/main" val="1525366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101</a:t>
            </a:fld>
            <a:endParaRPr lang="es-MX"/>
          </a:p>
        </p:txBody>
      </p:sp>
    </p:spTree>
    <p:extLst>
      <p:ext uri="{BB962C8B-B14F-4D97-AF65-F5344CB8AC3E}">
        <p14:creationId xmlns:p14="http://schemas.microsoft.com/office/powerpoint/2010/main" val="1943442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102</a:t>
            </a:fld>
            <a:endParaRPr lang="es-MX"/>
          </a:p>
        </p:txBody>
      </p:sp>
    </p:spTree>
    <p:extLst>
      <p:ext uri="{BB962C8B-B14F-4D97-AF65-F5344CB8AC3E}">
        <p14:creationId xmlns:p14="http://schemas.microsoft.com/office/powerpoint/2010/main" val="137743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103</a:t>
            </a:fld>
            <a:endParaRPr lang="es-MX"/>
          </a:p>
        </p:txBody>
      </p:sp>
    </p:spTree>
    <p:extLst>
      <p:ext uri="{BB962C8B-B14F-4D97-AF65-F5344CB8AC3E}">
        <p14:creationId xmlns:p14="http://schemas.microsoft.com/office/powerpoint/2010/main" val="1337044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104</a:t>
            </a:fld>
            <a:endParaRPr lang="es-MX"/>
          </a:p>
        </p:txBody>
      </p:sp>
    </p:spTree>
    <p:extLst>
      <p:ext uri="{BB962C8B-B14F-4D97-AF65-F5344CB8AC3E}">
        <p14:creationId xmlns:p14="http://schemas.microsoft.com/office/powerpoint/2010/main" val="453341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105</a:t>
            </a:fld>
            <a:endParaRPr lang="es-MX"/>
          </a:p>
        </p:txBody>
      </p:sp>
    </p:spTree>
    <p:extLst>
      <p:ext uri="{BB962C8B-B14F-4D97-AF65-F5344CB8AC3E}">
        <p14:creationId xmlns:p14="http://schemas.microsoft.com/office/powerpoint/2010/main" val="42783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16</a:t>
            </a:fld>
            <a:endParaRPr lang="es-MX"/>
          </a:p>
        </p:txBody>
      </p:sp>
    </p:spTree>
    <p:extLst>
      <p:ext uri="{BB962C8B-B14F-4D97-AF65-F5344CB8AC3E}">
        <p14:creationId xmlns:p14="http://schemas.microsoft.com/office/powerpoint/2010/main" val="1320779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106</a:t>
            </a:fld>
            <a:endParaRPr lang="es-MX"/>
          </a:p>
        </p:txBody>
      </p:sp>
    </p:spTree>
    <p:extLst>
      <p:ext uri="{BB962C8B-B14F-4D97-AF65-F5344CB8AC3E}">
        <p14:creationId xmlns:p14="http://schemas.microsoft.com/office/powerpoint/2010/main" val="4012953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107</a:t>
            </a:fld>
            <a:endParaRPr lang="es-MX"/>
          </a:p>
        </p:txBody>
      </p:sp>
    </p:spTree>
    <p:extLst>
      <p:ext uri="{BB962C8B-B14F-4D97-AF65-F5344CB8AC3E}">
        <p14:creationId xmlns:p14="http://schemas.microsoft.com/office/powerpoint/2010/main" val="3906905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108</a:t>
            </a:fld>
            <a:endParaRPr lang="es-MX"/>
          </a:p>
        </p:txBody>
      </p:sp>
    </p:spTree>
    <p:extLst>
      <p:ext uri="{BB962C8B-B14F-4D97-AF65-F5344CB8AC3E}">
        <p14:creationId xmlns:p14="http://schemas.microsoft.com/office/powerpoint/2010/main" val="171292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109</a:t>
            </a:fld>
            <a:endParaRPr lang="es-MX"/>
          </a:p>
        </p:txBody>
      </p:sp>
    </p:spTree>
    <p:extLst>
      <p:ext uri="{BB962C8B-B14F-4D97-AF65-F5344CB8AC3E}">
        <p14:creationId xmlns:p14="http://schemas.microsoft.com/office/powerpoint/2010/main" val="1092561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110</a:t>
            </a:fld>
            <a:endParaRPr lang="es-MX"/>
          </a:p>
        </p:txBody>
      </p:sp>
    </p:spTree>
    <p:extLst>
      <p:ext uri="{BB962C8B-B14F-4D97-AF65-F5344CB8AC3E}">
        <p14:creationId xmlns:p14="http://schemas.microsoft.com/office/powerpoint/2010/main" val="2748316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111</a:t>
            </a:fld>
            <a:endParaRPr lang="es-MX"/>
          </a:p>
        </p:txBody>
      </p:sp>
    </p:spTree>
    <p:extLst>
      <p:ext uri="{BB962C8B-B14F-4D97-AF65-F5344CB8AC3E}">
        <p14:creationId xmlns:p14="http://schemas.microsoft.com/office/powerpoint/2010/main" val="1726730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112</a:t>
            </a:fld>
            <a:endParaRPr lang="es-MX"/>
          </a:p>
        </p:txBody>
      </p:sp>
    </p:spTree>
    <p:extLst>
      <p:ext uri="{BB962C8B-B14F-4D97-AF65-F5344CB8AC3E}">
        <p14:creationId xmlns:p14="http://schemas.microsoft.com/office/powerpoint/2010/main" val="671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113</a:t>
            </a:fld>
            <a:endParaRPr lang="es-MX"/>
          </a:p>
        </p:txBody>
      </p:sp>
    </p:spTree>
    <p:extLst>
      <p:ext uri="{BB962C8B-B14F-4D97-AF65-F5344CB8AC3E}">
        <p14:creationId xmlns:p14="http://schemas.microsoft.com/office/powerpoint/2010/main" val="2207292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114</a:t>
            </a:fld>
            <a:endParaRPr lang="es-MX"/>
          </a:p>
        </p:txBody>
      </p:sp>
    </p:spTree>
    <p:extLst>
      <p:ext uri="{BB962C8B-B14F-4D97-AF65-F5344CB8AC3E}">
        <p14:creationId xmlns:p14="http://schemas.microsoft.com/office/powerpoint/2010/main" val="1407951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115</a:t>
            </a:fld>
            <a:endParaRPr lang="es-MX"/>
          </a:p>
        </p:txBody>
      </p:sp>
    </p:spTree>
    <p:extLst>
      <p:ext uri="{BB962C8B-B14F-4D97-AF65-F5344CB8AC3E}">
        <p14:creationId xmlns:p14="http://schemas.microsoft.com/office/powerpoint/2010/main" val="190499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17</a:t>
            </a:fld>
            <a:endParaRPr lang="es-MX"/>
          </a:p>
        </p:txBody>
      </p:sp>
    </p:spTree>
    <p:extLst>
      <p:ext uri="{BB962C8B-B14F-4D97-AF65-F5344CB8AC3E}">
        <p14:creationId xmlns:p14="http://schemas.microsoft.com/office/powerpoint/2010/main" val="217922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116</a:t>
            </a:fld>
            <a:endParaRPr lang="es-MX"/>
          </a:p>
        </p:txBody>
      </p:sp>
    </p:spTree>
    <p:extLst>
      <p:ext uri="{BB962C8B-B14F-4D97-AF65-F5344CB8AC3E}">
        <p14:creationId xmlns:p14="http://schemas.microsoft.com/office/powerpoint/2010/main" val="1560601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117</a:t>
            </a:fld>
            <a:endParaRPr lang="es-MX"/>
          </a:p>
        </p:txBody>
      </p:sp>
    </p:spTree>
    <p:extLst>
      <p:ext uri="{BB962C8B-B14F-4D97-AF65-F5344CB8AC3E}">
        <p14:creationId xmlns:p14="http://schemas.microsoft.com/office/powerpoint/2010/main" val="1603870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118</a:t>
            </a:fld>
            <a:endParaRPr lang="es-MX"/>
          </a:p>
        </p:txBody>
      </p:sp>
    </p:spTree>
    <p:extLst>
      <p:ext uri="{BB962C8B-B14F-4D97-AF65-F5344CB8AC3E}">
        <p14:creationId xmlns:p14="http://schemas.microsoft.com/office/powerpoint/2010/main" val="499335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120</a:t>
            </a:fld>
            <a:endParaRPr lang="es-MX"/>
          </a:p>
        </p:txBody>
      </p:sp>
    </p:spTree>
    <p:extLst>
      <p:ext uri="{BB962C8B-B14F-4D97-AF65-F5344CB8AC3E}">
        <p14:creationId xmlns:p14="http://schemas.microsoft.com/office/powerpoint/2010/main" val="37463156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135</a:t>
            </a:fld>
            <a:endParaRPr lang="es-MX"/>
          </a:p>
        </p:txBody>
      </p:sp>
    </p:spTree>
    <p:extLst>
      <p:ext uri="{BB962C8B-B14F-4D97-AF65-F5344CB8AC3E}">
        <p14:creationId xmlns:p14="http://schemas.microsoft.com/office/powerpoint/2010/main" val="4167617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139</a:t>
            </a:fld>
            <a:endParaRPr lang="es-MX"/>
          </a:p>
        </p:txBody>
      </p:sp>
    </p:spTree>
    <p:extLst>
      <p:ext uri="{BB962C8B-B14F-4D97-AF65-F5344CB8AC3E}">
        <p14:creationId xmlns:p14="http://schemas.microsoft.com/office/powerpoint/2010/main" val="3703179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146</a:t>
            </a:fld>
            <a:endParaRPr lang="es-MX"/>
          </a:p>
        </p:txBody>
      </p:sp>
    </p:spTree>
    <p:extLst>
      <p:ext uri="{BB962C8B-B14F-4D97-AF65-F5344CB8AC3E}">
        <p14:creationId xmlns:p14="http://schemas.microsoft.com/office/powerpoint/2010/main" val="4238148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152</a:t>
            </a:fld>
            <a:endParaRPr lang="es-MX"/>
          </a:p>
        </p:txBody>
      </p:sp>
    </p:spTree>
    <p:extLst>
      <p:ext uri="{BB962C8B-B14F-4D97-AF65-F5344CB8AC3E}">
        <p14:creationId xmlns:p14="http://schemas.microsoft.com/office/powerpoint/2010/main" val="1441612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160</a:t>
            </a:fld>
            <a:endParaRPr lang="es-MX"/>
          </a:p>
        </p:txBody>
      </p:sp>
    </p:spTree>
    <p:extLst>
      <p:ext uri="{BB962C8B-B14F-4D97-AF65-F5344CB8AC3E}">
        <p14:creationId xmlns:p14="http://schemas.microsoft.com/office/powerpoint/2010/main" val="121227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18</a:t>
            </a:fld>
            <a:endParaRPr lang="es-MX"/>
          </a:p>
        </p:txBody>
      </p:sp>
    </p:spTree>
    <p:extLst>
      <p:ext uri="{BB962C8B-B14F-4D97-AF65-F5344CB8AC3E}">
        <p14:creationId xmlns:p14="http://schemas.microsoft.com/office/powerpoint/2010/main" val="176146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37</a:t>
            </a:fld>
            <a:endParaRPr lang="es-MX"/>
          </a:p>
        </p:txBody>
      </p:sp>
    </p:spTree>
    <p:extLst>
      <p:ext uri="{BB962C8B-B14F-4D97-AF65-F5344CB8AC3E}">
        <p14:creationId xmlns:p14="http://schemas.microsoft.com/office/powerpoint/2010/main" val="1128595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47</a:t>
            </a:fld>
            <a:endParaRPr lang="es-MX"/>
          </a:p>
        </p:txBody>
      </p:sp>
    </p:spTree>
    <p:extLst>
      <p:ext uri="{BB962C8B-B14F-4D97-AF65-F5344CB8AC3E}">
        <p14:creationId xmlns:p14="http://schemas.microsoft.com/office/powerpoint/2010/main" val="141458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44059C-756B-4C0C-99B5-72CBBCDF6DA7}" type="slidenum">
              <a:rPr lang="es-MX" smtClean="0"/>
              <a:t>48</a:t>
            </a:fld>
            <a:endParaRPr lang="es-MX"/>
          </a:p>
        </p:txBody>
      </p:sp>
    </p:spTree>
    <p:extLst>
      <p:ext uri="{BB962C8B-B14F-4D97-AF65-F5344CB8AC3E}">
        <p14:creationId xmlns:p14="http://schemas.microsoft.com/office/powerpoint/2010/main" val="199104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12787941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39129879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28203787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ada_TituloSubtitulo">
    <p:spTree>
      <p:nvGrpSpPr>
        <p:cNvPr id="1" name=""/>
        <p:cNvGrpSpPr/>
        <p:nvPr/>
      </p:nvGrpSpPr>
      <p:grpSpPr>
        <a:xfrm>
          <a:off x="0" y="0"/>
          <a:ext cx="0" cy="0"/>
          <a:chOff x="0" y="0"/>
          <a:chExt cx="0" cy="0"/>
        </a:xfrm>
      </p:grpSpPr>
      <p:sp>
        <p:nvSpPr>
          <p:cNvPr id="6" name="3 Título"/>
          <p:cNvSpPr txBox="1">
            <a:spLocks/>
          </p:cNvSpPr>
          <p:nvPr userDrawn="1"/>
        </p:nvSpPr>
        <p:spPr>
          <a:xfrm>
            <a:off x="1458876" y="2420890"/>
            <a:ext cx="6226251" cy="2016224"/>
          </a:xfrm>
          <a:prstGeom prst="rect">
            <a:avLst/>
          </a:prstGeom>
        </p:spPr>
        <p:txBody>
          <a:bodyPr/>
          <a:lstStyle>
            <a:lvl1pPr algn="l" defTabSz="914400" rtl="0" eaLnBrk="1" latinLnBrk="0" hangingPunct="1">
              <a:spcBef>
                <a:spcPct val="0"/>
              </a:spcBef>
              <a:buNone/>
              <a:defRPr sz="3600" b="1" kern="1200">
                <a:solidFill>
                  <a:schemeClr val="tx1"/>
                </a:solidFill>
                <a:latin typeface="Trebuchet MS" pitchFamily="34" charset="0"/>
                <a:ea typeface="+mj-ea"/>
                <a:cs typeface="+mj-cs"/>
              </a:defRPr>
            </a:lvl1pPr>
          </a:lstStyle>
          <a:p>
            <a:pPr algn="ctr"/>
            <a:endParaRPr lang="es-MX" dirty="0" smtClean="0">
              <a:solidFill>
                <a:schemeClr val="tx1">
                  <a:lumMod val="50000"/>
                  <a:lumOff val="50000"/>
                </a:schemeClr>
              </a:solidFill>
              <a:latin typeface="Helvetica" panose="020B0604020202030204" pitchFamily="34" charset="0"/>
            </a:endParaRPr>
          </a:p>
        </p:txBody>
      </p:sp>
      <p:sp>
        <p:nvSpPr>
          <p:cNvPr id="8" name="1 Título"/>
          <p:cNvSpPr>
            <a:spLocks noGrp="1"/>
          </p:cNvSpPr>
          <p:nvPr>
            <p:ph type="title"/>
          </p:nvPr>
        </p:nvSpPr>
        <p:spPr>
          <a:xfrm>
            <a:off x="1619672" y="96838"/>
            <a:ext cx="5616624" cy="778098"/>
          </a:xfrm>
        </p:spPr>
        <p:txBody>
          <a:bodyPr>
            <a:normAutofit/>
          </a:bodyPr>
          <a:lstStyle>
            <a:lvl1pPr>
              <a:defRPr sz="3200">
                <a:latin typeface="+mj-lt"/>
              </a:defRPr>
            </a:lvl1pPr>
          </a:lstStyle>
          <a:p>
            <a:r>
              <a:rPr lang="es-ES" dirty="0" smtClean="0"/>
              <a:t>Haga clic para modificar el</a:t>
            </a:r>
            <a:endParaRPr lang="es-MX" dirty="0"/>
          </a:p>
        </p:txBody>
      </p:sp>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204864"/>
          </a:xfrm>
          <a:prstGeom prst="rect">
            <a:avLst/>
          </a:prstGeom>
        </p:spPr>
      </p:pic>
    </p:spTree>
    <p:extLst>
      <p:ext uri="{BB962C8B-B14F-4D97-AF65-F5344CB8AC3E}">
        <p14:creationId xmlns:p14="http://schemas.microsoft.com/office/powerpoint/2010/main" val="22494378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25317520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30356941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37320845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1119222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MX" dirty="0"/>
          </a:p>
        </p:txBody>
      </p:sp>
      <p:sp>
        <p:nvSpPr>
          <p:cNvPr id="3" name="2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33833513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18842316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24746447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A724E8-C504-41F6-8237-54544739BEB5}" type="datetimeFigureOut">
              <a:rPr lang="es-MX" smtClean="0"/>
              <a:t>10/04/2016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7F2D9C4-090B-4B8B-842A-18A13F155647}" type="slidenum">
              <a:rPr lang="es-MX" smtClean="0"/>
              <a:t>‹Nº›</a:t>
            </a:fld>
            <a:endParaRPr lang="es-MX"/>
          </a:p>
        </p:txBody>
      </p:sp>
    </p:spTree>
    <p:extLst>
      <p:ext uri="{BB962C8B-B14F-4D97-AF65-F5344CB8AC3E}">
        <p14:creationId xmlns:p14="http://schemas.microsoft.com/office/powerpoint/2010/main" val="21311581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724E8-C504-41F6-8237-54544739BEB5}" type="datetimeFigureOut">
              <a:rPr lang="es-MX" smtClean="0"/>
              <a:t>10/04/2016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2D9C4-090B-4B8B-842A-18A13F155647}" type="slidenum">
              <a:rPr lang="es-MX" smtClean="0"/>
              <a:t>‹Nº›</a:t>
            </a:fld>
            <a:endParaRPr lang="es-MX"/>
          </a:p>
        </p:txBody>
      </p:sp>
    </p:spTree>
    <p:extLst>
      <p:ext uri="{BB962C8B-B14F-4D97-AF65-F5344CB8AC3E}">
        <p14:creationId xmlns:p14="http://schemas.microsoft.com/office/powerpoint/2010/main" val="2303686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5.png"/></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97.png"/></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5.png"/><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6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5.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cid:image003.png@01D16B13.26D8AD20" TargetMode="External"/><Relationship Id="rId2" Type="http://schemas.openxmlformats.org/officeDocument/2006/relationships/image" Target="../media/image120.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cid:image004.png@01D16B13.26D8AD20" TargetMode="External"/><Relationship Id="rId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jpeg"/></Relationships>
</file>

<file path=ppt/slides/_rels/slide1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8.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9.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50.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9.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51.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apd.png" TargetMode="External"/><Relationship Id="rId5" Type="http://schemas.openxmlformats.org/officeDocument/2006/relationships/image" Target="../media/image55.png"/><Relationship Id="rId4" Type="http://schemas.openxmlformats.org/officeDocument/2006/relationships/slide" Target="slide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slideLayout" Target="../slideLayouts/slideLayout12.xml"/><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png"/></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4" name="3 Título"/>
          <p:cNvSpPr txBox="1">
            <a:spLocks/>
          </p:cNvSpPr>
          <p:nvPr/>
        </p:nvSpPr>
        <p:spPr>
          <a:xfrm>
            <a:off x="152401" y="2935280"/>
            <a:ext cx="8991599" cy="161880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3600" b="1" kern="1200">
                <a:solidFill>
                  <a:schemeClr val="tx1"/>
                </a:solidFill>
                <a:latin typeface="Trebuchet MS" pitchFamily="34" charset="0"/>
                <a:ea typeface="+mj-ea"/>
                <a:cs typeface="+mj-cs"/>
              </a:defRPr>
            </a:lvl1pPr>
          </a:lstStyle>
          <a:p>
            <a:pPr algn="ctr"/>
            <a:r>
              <a:rPr lang="es-MX" dirty="0" smtClean="0">
                <a:latin typeface="+mn-lt"/>
              </a:rPr>
              <a:t>Plataforma Nacional de </a:t>
            </a:r>
          </a:p>
          <a:p>
            <a:pPr algn="ctr"/>
            <a:r>
              <a:rPr lang="es-MX" dirty="0" smtClean="0">
                <a:latin typeface="+mn-lt"/>
              </a:rPr>
              <a:t>Transparencia</a:t>
            </a:r>
          </a:p>
          <a:p>
            <a:pPr algn="ctr"/>
            <a:endParaRPr lang="es-MX" sz="3200" dirty="0"/>
          </a:p>
          <a:p>
            <a:pPr algn="ctr"/>
            <a:endParaRPr lang="es-MX" sz="3200" dirty="0" smtClean="0">
              <a:latin typeface="+mj-lt"/>
            </a:endParaRPr>
          </a:p>
          <a:p>
            <a:pPr algn="ctr"/>
            <a:endParaRPr lang="es-MX" sz="3200" dirty="0" smtClean="0">
              <a:latin typeface="+mj-lt"/>
            </a:endParaRPr>
          </a:p>
          <a:p>
            <a:pPr algn="ctr"/>
            <a:endParaRPr lang="es-MX" sz="2800" dirty="0" smtClean="0">
              <a:latin typeface="+mj-lt"/>
            </a:endParaRPr>
          </a:p>
          <a:p>
            <a:pPr algn="ctr"/>
            <a:endParaRPr lang="es-MX" sz="3200" dirty="0">
              <a:latin typeface="+mj-lt"/>
            </a:endParaRPr>
          </a:p>
        </p:txBody>
      </p:sp>
      <p:sp>
        <p:nvSpPr>
          <p:cNvPr id="3" name="2 CuadroTexto"/>
          <p:cNvSpPr txBox="1"/>
          <p:nvPr/>
        </p:nvSpPr>
        <p:spPr>
          <a:xfrm>
            <a:off x="5292080" y="5877272"/>
            <a:ext cx="3168352" cy="369332"/>
          </a:xfrm>
          <a:prstGeom prst="rect">
            <a:avLst/>
          </a:prstGeom>
          <a:noFill/>
        </p:spPr>
        <p:txBody>
          <a:bodyPr wrap="square" rtlCol="0">
            <a:spAutoFit/>
          </a:bodyPr>
          <a:lstStyle/>
          <a:p>
            <a:pPr algn="r"/>
            <a:r>
              <a:rPr lang="es-MX" b="1" dirty="0" smtClean="0"/>
              <a:t>Abril 2016</a:t>
            </a:r>
            <a:endParaRPr lang="es-MX" b="1" dirty="0"/>
          </a:p>
        </p:txBody>
      </p:sp>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467544" y="340805"/>
            <a:ext cx="1763395" cy="1120775"/>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45108"/>
            <a:ext cx="3312368" cy="1512167"/>
          </a:xfrm>
          <a:prstGeom prst="rect">
            <a:avLst/>
          </a:prstGeom>
          <a:noFill/>
          <a:ln>
            <a:noFill/>
          </a:ln>
        </p:spPr>
      </p:pic>
    </p:spTree>
    <p:extLst>
      <p:ext uri="{BB962C8B-B14F-4D97-AF65-F5344CB8AC3E}">
        <p14:creationId xmlns:p14="http://schemas.microsoft.com/office/powerpoint/2010/main" val="1145193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19672" y="96838"/>
            <a:ext cx="5832648" cy="778098"/>
          </a:xfrm>
        </p:spPr>
        <p:txBody>
          <a:bodyPr>
            <a:noAutofit/>
          </a:bodyPr>
          <a:lstStyle/>
          <a:p>
            <a:r>
              <a:rPr lang="es-MX" sz="2400" b="1" dirty="0"/>
              <a:t>Requerimientos de infraestructura para operar la Plataforma</a:t>
            </a:r>
          </a:p>
        </p:txBody>
      </p:sp>
      <p:sp>
        <p:nvSpPr>
          <p:cNvPr id="6" name="CuadroTexto 4"/>
          <p:cNvSpPr txBox="1"/>
          <p:nvPr/>
        </p:nvSpPr>
        <p:spPr>
          <a:xfrm>
            <a:off x="828731" y="1203498"/>
            <a:ext cx="7488832" cy="4862870"/>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ü"/>
            </a:pPr>
            <a:r>
              <a:rPr lang="es-MX" sz="2000" dirty="0" smtClean="0">
                <a:latin typeface="+mj-lt"/>
              </a:rPr>
              <a:t>Equipo de cómputo con sistema operativo Windows, Linux o MAC.</a:t>
            </a:r>
          </a:p>
          <a:p>
            <a:pPr marL="342900" indent="-342900" algn="just">
              <a:spcAft>
                <a:spcPts val="1200"/>
              </a:spcAft>
              <a:buFont typeface="Wingdings" panose="05000000000000000000" pitchFamily="2" charset="2"/>
              <a:buChar char="ü"/>
            </a:pPr>
            <a:r>
              <a:rPr lang="es-MX" sz="2000" dirty="0" smtClean="0">
                <a:latin typeface="+mj-lt"/>
              </a:rPr>
              <a:t>Navegador de Internet (Internet Explorer, Google Chrome o Firefox).</a:t>
            </a:r>
          </a:p>
          <a:p>
            <a:pPr marL="342900" indent="-342900" algn="just">
              <a:spcAft>
                <a:spcPts val="1200"/>
              </a:spcAft>
              <a:buFont typeface="Wingdings" panose="05000000000000000000" pitchFamily="2" charset="2"/>
              <a:buChar char="ü"/>
            </a:pPr>
            <a:r>
              <a:rPr lang="es-MX" sz="2000" dirty="0" smtClean="0">
                <a:latin typeface="+mj-lt"/>
              </a:rPr>
              <a:t>Tableta o teléfono inteligente con sistema operativo iOS, Android o Windows </a:t>
            </a:r>
            <a:r>
              <a:rPr lang="es-MX" sz="2000" dirty="0" err="1" smtClean="0">
                <a:latin typeface="+mj-lt"/>
              </a:rPr>
              <a:t>Phone</a:t>
            </a:r>
            <a:r>
              <a:rPr lang="es-MX" sz="2000" dirty="0" smtClean="0">
                <a:latin typeface="+mj-lt"/>
              </a:rPr>
              <a:t>.</a:t>
            </a:r>
          </a:p>
          <a:p>
            <a:pPr marL="342900" indent="-342900" algn="just">
              <a:spcAft>
                <a:spcPts val="1200"/>
              </a:spcAft>
              <a:buFont typeface="Wingdings" panose="05000000000000000000" pitchFamily="2" charset="2"/>
              <a:buChar char="ü"/>
            </a:pPr>
            <a:r>
              <a:rPr lang="es-MX" sz="2000" dirty="0" smtClean="0">
                <a:latin typeface="+mj-lt"/>
              </a:rPr>
              <a:t>Conexión a Internet.</a:t>
            </a:r>
          </a:p>
          <a:p>
            <a:pPr marL="342900" indent="-342900" algn="just">
              <a:spcAft>
                <a:spcPts val="1200"/>
              </a:spcAft>
              <a:buFont typeface="Wingdings" panose="05000000000000000000" pitchFamily="2" charset="2"/>
              <a:buChar char="ü"/>
            </a:pPr>
            <a:r>
              <a:rPr lang="es-MX" sz="2000" dirty="0" smtClean="0">
                <a:latin typeface="+mj-lt"/>
              </a:rPr>
              <a:t>La PNT podrá operará con los mismos equipos de cómputo, con los que actualmente las Unidades de Enlace o equivalentes usan para gestionar las solicitudes de información en Infomex.</a:t>
            </a:r>
          </a:p>
          <a:p>
            <a:pPr marL="342900" indent="-342900" algn="just">
              <a:spcAft>
                <a:spcPts val="1200"/>
              </a:spcAft>
              <a:buFont typeface="Wingdings" panose="05000000000000000000" pitchFamily="2" charset="2"/>
              <a:buChar char="ü"/>
            </a:pPr>
            <a:r>
              <a:rPr lang="es-MX" sz="2000" dirty="0" smtClean="0">
                <a:latin typeface="+mj-lt"/>
              </a:rPr>
              <a:t>No se requerirá de inversión adicional en infraestructura de cómputo y comunicaciones.</a:t>
            </a:r>
            <a:endParaRPr lang="es-ES" sz="2000" dirty="0">
              <a:latin typeface="+mj-lt"/>
            </a:endParaRPr>
          </a:p>
        </p:txBody>
      </p:sp>
    </p:spTree>
    <p:extLst>
      <p:ext uri="{BB962C8B-B14F-4D97-AF65-F5344CB8AC3E}">
        <p14:creationId xmlns:p14="http://schemas.microsoft.com/office/powerpoint/2010/main" val="16122408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1600438"/>
          </a:xfrm>
          <a:prstGeom prst="rect">
            <a:avLst/>
          </a:prstGeom>
        </p:spPr>
        <p:txBody>
          <a:bodyPr wrap="square">
            <a:spAutoFit/>
          </a:bodyPr>
          <a:lstStyle/>
          <a:p>
            <a:pPr algn="ctr"/>
            <a:r>
              <a:rPr lang="es-MX" sz="2800" b="1" dirty="0">
                <a:solidFill>
                  <a:schemeClr val="accent6">
                    <a:lumMod val="75000"/>
                  </a:schemeClr>
                </a:solidFill>
              </a:rPr>
              <a:t>2</a:t>
            </a:r>
            <a:r>
              <a:rPr lang="es-MX" sz="2800" b="1" dirty="0" smtClean="0">
                <a:solidFill>
                  <a:schemeClr val="accent6">
                    <a:lumMod val="75000"/>
                  </a:schemeClr>
                </a:solidFill>
              </a:rPr>
              <a:t>. Ampliación (4)</a:t>
            </a:r>
            <a:endParaRPr lang="es-MX" sz="2800" b="1" dirty="0">
              <a:solidFill>
                <a:schemeClr val="accent6">
                  <a:lumMod val="75000"/>
                </a:schemeClr>
              </a:solidFill>
            </a:endParaRPr>
          </a:p>
          <a:p>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3" name="AutoShape 2" descr="https://upload.wikimedia.org/wikipedia/commons/d/de/Santiago_de_Chile_L2.svg"/>
          <p:cNvSpPr>
            <a:spLocks noChangeAspect="1" noChangeArrowheads="1"/>
          </p:cNvSpPr>
          <p:nvPr/>
        </p:nvSpPr>
        <p:spPr bwMode="auto">
          <a:xfrm>
            <a:off x="155575" y="-228600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4" name="Grupo 3"/>
          <p:cNvGrpSpPr/>
          <p:nvPr/>
        </p:nvGrpSpPr>
        <p:grpSpPr>
          <a:xfrm>
            <a:off x="431540" y="5474945"/>
            <a:ext cx="1800199" cy="753050"/>
            <a:chOff x="2883044" y="5824433"/>
            <a:chExt cx="1760984" cy="782097"/>
          </a:xfrm>
        </p:grpSpPr>
        <p:sp>
          <p:nvSpPr>
            <p:cNvPr id="5" name="Elipse 4"/>
            <p:cNvSpPr/>
            <p:nvPr/>
          </p:nvSpPr>
          <p:spPr>
            <a:xfrm>
              <a:off x="3102737"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2" name="Rectángulo 11"/>
          <p:cNvSpPr/>
          <p:nvPr/>
        </p:nvSpPr>
        <p:spPr>
          <a:xfrm>
            <a:off x="1331640" y="1804754"/>
            <a:ext cx="7632848" cy="400110"/>
          </a:xfrm>
          <a:prstGeom prst="rect">
            <a:avLst/>
          </a:prstGeom>
        </p:spPr>
        <p:txBody>
          <a:bodyPr wrap="square">
            <a:spAutoFit/>
          </a:bodyPr>
          <a:lstStyle/>
          <a:p>
            <a:pPr algn="r"/>
            <a:r>
              <a:rPr lang="es-MX" sz="2000" b="1" dirty="0" smtClean="0">
                <a:solidFill>
                  <a:schemeClr val="accent1">
                    <a:lumMod val="75000"/>
                  </a:schemeClr>
                </a:solidFill>
              </a:rPr>
              <a:t>Firmar (1)</a:t>
            </a:r>
            <a:endParaRPr lang="es-MX" sz="2000" b="1" dirty="0">
              <a:solidFill>
                <a:schemeClr val="accent1">
                  <a:lumMod val="75000"/>
                </a:schemeClr>
              </a:solidFill>
            </a:endParaRPr>
          </a:p>
        </p:txBody>
      </p:sp>
      <p:pic>
        <p:nvPicPr>
          <p:cNvPr id="14" name="Imagen 13"/>
          <p:cNvPicPr>
            <a:picLocks noChangeAspect="1"/>
          </p:cNvPicPr>
          <p:nvPr/>
        </p:nvPicPr>
        <p:blipFill rotWithShape="1">
          <a:blip r:embed="rId4"/>
          <a:srcRect l="26646" t="18080" r="10782" b="41601"/>
          <a:stretch/>
        </p:blipFill>
        <p:spPr>
          <a:xfrm>
            <a:off x="158555" y="2244024"/>
            <a:ext cx="8805932" cy="3191761"/>
          </a:xfrm>
          <a:prstGeom prst="rect">
            <a:avLst/>
          </a:prstGeom>
        </p:spPr>
      </p:pic>
    </p:spTree>
    <p:extLst>
      <p:ext uri="{BB962C8B-B14F-4D97-AF65-F5344CB8AC3E}">
        <p14:creationId xmlns:p14="http://schemas.microsoft.com/office/powerpoint/2010/main" val="15914508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1600438"/>
          </a:xfrm>
          <a:prstGeom prst="rect">
            <a:avLst/>
          </a:prstGeom>
        </p:spPr>
        <p:txBody>
          <a:bodyPr wrap="square">
            <a:spAutoFit/>
          </a:bodyPr>
          <a:lstStyle/>
          <a:p>
            <a:pPr algn="ctr"/>
            <a:r>
              <a:rPr lang="es-MX" sz="2800" b="1" dirty="0">
                <a:solidFill>
                  <a:schemeClr val="accent6">
                    <a:lumMod val="75000"/>
                  </a:schemeClr>
                </a:solidFill>
              </a:rPr>
              <a:t>2</a:t>
            </a:r>
            <a:r>
              <a:rPr lang="es-MX" sz="2800" b="1" dirty="0" smtClean="0">
                <a:solidFill>
                  <a:schemeClr val="accent6">
                    <a:lumMod val="75000"/>
                  </a:schemeClr>
                </a:solidFill>
              </a:rPr>
              <a:t>. Ampliación (5)</a:t>
            </a:r>
            <a:endParaRPr lang="es-MX" sz="2800" b="1" dirty="0">
              <a:solidFill>
                <a:schemeClr val="accent6">
                  <a:lumMod val="75000"/>
                </a:schemeClr>
              </a:solidFill>
            </a:endParaRPr>
          </a:p>
          <a:p>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3" name="AutoShape 2" descr="https://upload.wikimedia.org/wikipedia/commons/d/de/Santiago_de_Chile_L2.svg"/>
          <p:cNvSpPr>
            <a:spLocks noChangeAspect="1" noChangeArrowheads="1"/>
          </p:cNvSpPr>
          <p:nvPr/>
        </p:nvSpPr>
        <p:spPr bwMode="auto">
          <a:xfrm>
            <a:off x="155575" y="-228600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4" name="Grupo 3"/>
          <p:cNvGrpSpPr/>
          <p:nvPr/>
        </p:nvGrpSpPr>
        <p:grpSpPr>
          <a:xfrm>
            <a:off x="287524" y="5589390"/>
            <a:ext cx="1800199" cy="753050"/>
            <a:chOff x="2883044" y="5824433"/>
            <a:chExt cx="1760984" cy="782097"/>
          </a:xfrm>
        </p:grpSpPr>
        <p:sp>
          <p:nvSpPr>
            <p:cNvPr id="5" name="Elipse 4"/>
            <p:cNvSpPr/>
            <p:nvPr/>
          </p:nvSpPr>
          <p:spPr>
            <a:xfrm>
              <a:off x="3102737"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pic>
        <p:nvPicPr>
          <p:cNvPr id="8" name="Imagen 7"/>
          <p:cNvPicPr>
            <a:picLocks noChangeAspect="1"/>
          </p:cNvPicPr>
          <p:nvPr/>
        </p:nvPicPr>
        <p:blipFill rotWithShape="1">
          <a:blip r:embed="rId4"/>
          <a:srcRect l="26564" t="18080" r="10311" b="42440"/>
          <a:stretch/>
        </p:blipFill>
        <p:spPr>
          <a:xfrm>
            <a:off x="323528" y="2237118"/>
            <a:ext cx="8505149" cy="3320018"/>
          </a:xfrm>
          <a:prstGeom prst="rect">
            <a:avLst/>
          </a:prstGeom>
        </p:spPr>
      </p:pic>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3" name="Rectángulo 12"/>
          <p:cNvSpPr/>
          <p:nvPr/>
        </p:nvSpPr>
        <p:spPr>
          <a:xfrm>
            <a:off x="1187624" y="1804754"/>
            <a:ext cx="7632848" cy="400110"/>
          </a:xfrm>
          <a:prstGeom prst="rect">
            <a:avLst/>
          </a:prstGeom>
        </p:spPr>
        <p:txBody>
          <a:bodyPr wrap="square">
            <a:spAutoFit/>
          </a:bodyPr>
          <a:lstStyle/>
          <a:p>
            <a:pPr algn="r"/>
            <a:r>
              <a:rPr lang="es-MX" sz="2000" b="1" dirty="0" smtClean="0">
                <a:solidFill>
                  <a:schemeClr val="accent1">
                    <a:lumMod val="75000"/>
                  </a:schemeClr>
                </a:solidFill>
              </a:rPr>
              <a:t>Observaciones (5)</a:t>
            </a:r>
            <a:endParaRPr lang="es-MX" sz="2000" b="1" dirty="0">
              <a:solidFill>
                <a:schemeClr val="accent1">
                  <a:lumMod val="75000"/>
                </a:schemeClr>
              </a:solidFill>
            </a:endParaRPr>
          </a:p>
        </p:txBody>
      </p:sp>
    </p:spTree>
    <p:extLst>
      <p:ext uri="{BB962C8B-B14F-4D97-AF65-F5344CB8AC3E}">
        <p14:creationId xmlns:p14="http://schemas.microsoft.com/office/powerpoint/2010/main" val="33358474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139869"/>
          </a:xfrm>
          <a:prstGeom prst="rect">
            <a:avLst/>
          </a:prstGeom>
        </p:spPr>
        <p:txBody>
          <a:bodyPr wrap="square">
            <a:spAutoFit/>
          </a:bodyPr>
          <a:lstStyle/>
          <a:p>
            <a:pPr algn="ctr"/>
            <a:r>
              <a:rPr lang="es-MX" sz="2800" b="1" dirty="0">
                <a:solidFill>
                  <a:schemeClr val="accent6">
                    <a:lumMod val="75000"/>
                  </a:schemeClr>
                </a:solidFill>
              </a:rPr>
              <a:t>3. Audiencia</a:t>
            </a:r>
          </a:p>
          <a:p>
            <a:endParaRPr lang="es-MX" sz="1000" b="1" dirty="0" smtClean="0"/>
          </a:p>
          <a:p>
            <a:r>
              <a:rPr lang="es-MX" sz="2000" b="1" dirty="0" smtClean="0"/>
              <a:t>Funcionalidad </a:t>
            </a:r>
            <a:r>
              <a:rPr lang="es-MX" sz="2000" b="1" dirty="0"/>
              <a:t>principal: </a:t>
            </a:r>
          </a:p>
          <a:p>
            <a:pPr marL="285750" indent="-285750" algn="just">
              <a:buFont typeface="Wingdings" panose="05000000000000000000" pitchFamily="2" charset="2"/>
              <a:buChar char="ü"/>
            </a:pPr>
            <a:r>
              <a:rPr lang="es-MX" sz="2000" dirty="0" smtClean="0"/>
              <a:t>Es posible solicitar audiencia a los involucrados del medio de impugnación (sujeto obligado, recurrente, terceros  interesados), para que proporcionen información </a:t>
            </a:r>
            <a:r>
              <a:rPr lang="es-MX" sz="2000" dirty="0"/>
              <a:t>que </a:t>
            </a:r>
            <a:r>
              <a:rPr lang="es-MX" sz="2000" dirty="0" smtClean="0"/>
              <a:t>contribuya a la sustanciación del recurso.</a:t>
            </a:r>
            <a:endParaRPr lang="es-MX" sz="2000" b="1" dirty="0" smtClean="0">
              <a:solidFill>
                <a:schemeClr val="accent6">
                  <a:lumMod val="75000"/>
                </a:schemeClr>
              </a:solidFill>
            </a:endParaRPr>
          </a:p>
          <a:p>
            <a:endParaRPr lang="es-MX" sz="2000" b="1" dirty="0" smtClean="0">
              <a:solidFill>
                <a:schemeClr val="accent6">
                  <a:lumMod val="75000"/>
                </a:schemeClr>
              </a:solidFill>
            </a:endParaRPr>
          </a:p>
          <a:p>
            <a:endParaRPr lang="es-MX" sz="2000" b="1" dirty="0" smtClean="0">
              <a:solidFill>
                <a:schemeClr val="accent6">
                  <a:lumMod val="75000"/>
                </a:schemeClr>
              </a:solidFill>
            </a:endParaRPr>
          </a:p>
          <a:p>
            <a:pPr algn="ctr"/>
            <a:r>
              <a:rPr lang="es-MX" sz="2800" b="1" dirty="0" smtClean="0">
                <a:solidFill>
                  <a:schemeClr val="accent6">
                    <a:lumMod val="75000"/>
                  </a:schemeClr>
                </a:solidFill>
              </a:rPr>
              <a:t>4. Envío </a:t>
            </a:r>
            <a:r>
              <a:rPr lang="es-MX" sz="2800" b="1" dirty="0">
                <a:solidFill>
                  <a:schemeClr val="accent6">
                    <a:lumMod val="75000"/>
                  </a:schemeClr>
                </a:solidFill>
              </a:rPr>
              <a:t>de información</a:t>
            </a:r>
          </a:p>
          <a:p>
            <a:pPr algn="ctr"/>
            <a:endParaRPr lang="es-MX" sz="1000" b="1" dirty="0">
              <a:solidFill>
                <a:schemeClr val="accent6">
                  <a:lumMod val="75000"/>
                </a:schemeClr>
              </a:solidFill>
            </a:endParaRPr>
          </a:p>
          <a:p>
            <a:r>
              <a:rPr lang="es-MX" sz="2000" b="1" dirty="0"/>
              <a:t>Funcionalidad principal: </a:t>
            </a:r>
          </a:p>
          <a:p>
            <a:pPr marL="285750" indent="-285750" algn="just">
              <a:buFont typeface="Wingdings" panose="05000000000000000000" pitchFamily="2" charset="2"/>
              <a:buChar char="ü"/>
            </a:pPr>
            <a:r>
              <a:rPr lang="es-MX" sz="2000" dirty="0" smtClean="0"/>
              <a:t>Se puede enviar información que se considere necesaria a los involucrados del medio de impugnación </a:t>
            </a:r>
            <a:r>
              <a:rPr lang="es-MX" sz="2000" dirty="0"/>
              <a:t>(sujeto obligado, recurrente, terceros  interesados)</a:t>
            </a:r>
            <a:r>
              <a:rPr lang="es-MX" sz="2000" dirty="0" smtClean="0"/>
              <a:t>. </a:t>
            </a: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grpSp>
        <p:nvGrpSpPr>
          <p:cNvPr id="7" name="Grupo 6"/>
          <p:cNvGrpSpPr/>
          <p:nvPr/>
        </p:nvGrpSpPr>
        <p:grpSpPr>
          <a:xfrm>
            <a:off x="6644481" y="3212976"/>
            <a:ext cx="1760985" cy="782097"/>
            <a:chOff x="2883044" y="5824433"/>
            <a:chExt cx="1760985" cy="782097"/>
          </a:xfrm>
        </p:grpSpPr>
        <p:sp>
          <p:nvSpPr>
            <p:cNvPr id="8" name="Elipse 7"/>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10" name="Grupo 9"/>
          <p:cNvGrpSpPr/>
          <p:nvPr/>
        </p:nvGrpSpPr>
        <p:grpSpPr>
          <a:xfrm>
            <a:off x="6608033" y="5705398"/>
            <a:ext cx="1760985" cy="782097"/>
            <a:chOff x="2883044" y="5824433"/>
            <a:chExt cx="1760985" cy="782097"/>
          </a:xfrm>
        </p:grpSpPr>
        <p:sp>
          <p:nvSpPr>
            <p:cNvPr id="15" name="Elipse 1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38898946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078860"/>
            <a:ext cx="7632848" cy="5878532"/>
          </a:xfrm>
          <a:prstGeom prst="rect">
            <a:avLst/>
          </a:prstGeom>
        </p:spPr>
        <p:txBody>
          <a:bodyPr wrap="square">
            <a:spAutoFit/>
          </a:bodyPr>
          <a:lstStyle/>
          <a:p>
            <a:pPr algn="ctr"/>
            <a:r>
              <a:rPr lang="es-MX" sz="2800" b="1" dirty="0">
                <a:solidFill>
                  <a:schemeClr val="accent6">
                    <a:lumMod val="75000"/>
                  </a:schemeClr>
                </a:solidFill>
              </a:rPr>
              <a:t>5</a:t>
            </a:r>
            <a:r>
              <a:rPr lang="es-MX" sz="2800" b="1" dirty="0" smtClean="0">
                <a:solidFill>
                  <a:schemeClr val="accent6">
                    <a:lumMod val="75000"/>
                  </a:schemeClr>
                </a:solidFill>
              </a:rPr>
              <a:t>. Manifestaciones </a:t>
            </a:r>
            <a:r>
              <a:rPr lang="es-MX" sz="2800" b="1" dirty="0">
                <a:solidFill>
                  <a:schemeClr val="accent6">
                    <a:lumMod val="75000"/>
                  </a:schemeClr>
                </a:solidFill>
              </a:rPr>
              <a:t>y alcances</a:t>
            </a:r>
          </a:p>
          <a:p>
            <a:endParaRPr lang="es-MX" sz="1000" b="1" dirty="0" smtClean="0"/>
          </a:p>
          <a:p>
            <a:r>
              <a:rPr lang="es-MX" sz="2000" b="1" dirty="0" smtClean="0"/>
              <a:t>Funcionalidad </a:t>
            </a:r>
            <a:r>
              <a:rPr lang="es-MX" sz="2000" b="1" dirty="0"/>
              <a:t>principal: </a:t>
            </a:r>
          </a:p>
          <a:p>
            <a:pPr marL="285750" indent="-285750" algn="just">
              <a:buFont typeface="Wingdings" panose="05000000000000000000" pitchFamily="2" charset="2"/>
              <a:buChar char="ü"/>
            </a:pPr>
            <a:r>
              <a:rPr lang="es-MX" sz="2000" dirty="0" smtClean="0"/>
              <a:t>El sujeto obligado y/o el tercero interesado puede enviar información que consideren necesaria para la resolución del medio de impugnación.</a:t>
            </a:r>
          </a:p>
          <a:p>
            <a:pPr marL="285750" indent="-285750" algn="just">
              <a:buFont typeface="Wingdings" panose="05000000000000000000" pitchFamily="2" charset="2"/>
              <a:buChar char="ü"/>
            </a:pPr>
            <a:r>
              <a:rPr lang="es-MX" sz="2000" dirty="0" smtClean="0"/>
              <a:t>El sistema enviará un correo electrónico al proyectista responsable del recurso de revisión, cuando se proporcione dicha información.</a:t>
            </a:r>
            <a:endParaRPr lang="es-MX" sz="2000" b="1" dirty="0">
              <a:solidFill>
                <a:schemeClr val="accent6">
                  <a:lumMod val="75000"/>
                </a:schemeClr>
              </a:solidFill>
            </a:endParaRPr>
          </a:p>
          <a:p>
            <a:r>
              <a:rPr lang="es-MX" sz="2000" b="1" dirty="0" smtClean="0">
                <a:solidFill>
                  <a:schemeClr val="accent6">
                    <a:lumMod val="75000"/>
                  </a:schemeClr>
                </a:solidFill>
              </a:rPr>
              <a:t> </a:t>
            </a:r>
          </a:p>
          <a:p>
            <a:pPr algn="ctr"/>
            <a:r>
              <a:rPr lang="es-MX" sz="2800" b="1" dirty="0" smtClean="0">
                <a:solidFill>
                  <a:schemeClr val="accent6">
                    <a:lumMod val="75000"/>
                  </a:schemeClr>
                </a:solidFill>
              </a:rPr>
              <a:t>6. Requerimiento </a:t>
            </a:r>
            <a:r>
              <a:rPr lang="es-MX" sz="2800" b="1" dirty="0">
                <a:solidFill>
                  <a:schemeClr val="accent6">
                    <a:lumMod val="75000"/>
                  </a:schemeClr>
                </a:solidFill>
              </a:rPr>
              <a:t>de alcances</a:t>
            </a:r>
          </a:p>
          <a:p>
            <a:pPr algn="ctr"/>
            <a:endParaRPr lang="es-MX" sz="1000" b="1" dirty="0">
              <a:solidFill>
                <a:schemeClr val="accent6">
                  <a:lumMod val="75000"/>
                </a:schemeClr>
              </a:solidFill>
            </a:endParaRPr>
          </a:p>
          <a:p>
            <a:r>
              <a:rPr lang="es-MX" sz="2000" b="1" dirty="0"/>
              <a:t>Funcionalidad principal: </a:t>
            </a:r>
          </a:p>
          <a:p>
            <a:pPr marL="285750" indent="-285750" algn="just">
              <a:buFont typeface="Wingdings" panose="05000000000000000000" pitchFamily="2" charset="2"/>
              <a:buChar char="ü"/>
            </a:pPr>
            <a:r>
              <a:rPr lang="es-MX" sz="2000" dirty="0" smtClean="0"/>
              <a:t>Es posible requerir información, que contribuya a la resolución del medio de impugnación, al sujeto obligado y/o tercero interesado.</a:t>
            </a:r>
            <a:endParaRPr lang="es-MX" sz="2000" dirty="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grpSp>
        <p:nvGrpSpPr>
          <p:cNvPr id="4" name="Grupo 3"/>
          <p:cNvGrpSpPr/>
          <p:nvPr/>
        </p:nvGrpSpPr>
        <p:grpSpPr>
          <a:xfrm>
            <a:off x="6729943" y="3455124"/>
            <a:ext cx="1760985" cy="782097"/>
            <a:chOff x="2883044" y="5824433"/>
            <a:chExt cx="1760985" cy="782097"/>
          </a:xfrm>
        </p:grpSpPr>
        <p:sp>
          <p:nvSpPr>
            <p:cNvPr id="5" name="Elipse 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7" name="Grupo 6"/>
          <p:cNvGrpSpPr/>
          <p:nvPr/>
        </p:nvGrpSpPr>
        <p:grpSpPr>
          <a:xfrm>
            <a:off x="6729943" y="5733256"/>
            <a:ext cx="1760985" cy="782097"/>
            <a:chOff x="2883044" y="5824433"/>
            <a:chExt cx="1760985" cy="782097"/>
          </a:xfrm>
        </p:grpSpPr>
        <p:sp>
          <p:nvSpPr>
            <p:cNvPr id="8" name="Elipse 7"/>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18650143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4647426"/>
          </a:xfrm>
          <a:prstGeom prst="rect">
            <a:avLst/>
          </a:prstGeom>
        </p:spPr>
        <p:txBody>
          <a:bodyPr wrap="square">
            <a:spAutoFit/>
          </a:bodyPr>
          <a:lstStyle/>
          <a:p>
            <a:pPr algn="ctr"/>
            <a:r>
              <a:rPr lang="es-MX" sz="2800" b="1" dirty="0" smtClean="0">
                <a:solidFill>
                  <a:schemeClr val="accent6">
                    <a:lumMod val="75000"/>
                  </a:schemeClr>
                </a:solidFill>
              </a:rPr>
              <a:t>7. Notificar por otro medio (2)</a:t>
            </a:r>
            <a:endParaRPr lang="es-MX" sz="2800" b="1" dirty="0">
              <a:solidFill>
                <a:schemeClr val="accent6">
                  <a:lumMod val="75000"/>
                </a:schemeClr>
              </a:solidFill>
            </a:endParaRPr>
          </a:p>
          <a:p>
            <a:endParaRPr lang="es-MX" sz="1000" b="1" dirty="0" smtClean="0"/>
          </a:p>
          <a:p>
            <a:endParaRPr lang="es-MX" sz="1000" b="1" dirty="0" smtClean="0"/>
          </a:p>
          <a:p>
            <a:r>
              <a:rPr lang="es-MX" sz="2000" b="1" dirty="0" smtClean="0"/>
              <a:t>Funcionalidad </a:t>
            </a:r>
            <a:r>
              <a:rPr lang="es-MX" sz="2000" b="1" dirty="0"/>
              <a:t>principal: </a:t>
            </a:r>
            <a:endParaRPr lang="es-MX" sz="2000" b="1" dirty="0" smtClean="0"/>
          </a:p>
          <a:p>
            <a:endParaRPr lang="es-MX" sz="2000" b="1" dirty="0"/>
          </a:p>
          <a:p>
            <a:pPr marL="285750" indent="-285750" algn="just">
              <a:buFont typeface="Wingdings" panose="05000000000000000000" pitchFamily="2" charset="2"/>
              <a:buChar char="ü"/>
            </a:pPr>
            <a:r>
              <a:rPr lang="es-MX" sz="2000" dirty="0" smtClean="0"/>
              <a:t>Cuando los involucrados del recurso de revisión hayan proporcionado incorrectamente su correo electrónico o bien, éste haya sido omitido. Es posible indicar las notificaciones que hayan sido realizadas por otro medio para comunicarle los aspectos más importantes del proceso.</a:t>
            </a:r>
            <a:endParaRPr lang="es-MX" sz="2000" b="1" dirty="0">
              <a:solidFill>
                <a:schemeClr val="accent6">
                  <a:lumMod val="75000"/>
                </a:schemeClr>
              </a:solidFill>
            </a:endParaRPr>
          </a:p>
          <a:p>
            <a:r>
              <a:rPr lang="es-MX" sz="2000" b="1" dirty="0" smtClean="0">
                <a:solidFill>
                  <a:schemeClr val="accent6">
                    <a:lumMod val="75000"/>
                  </a:schemeClr>
                </a:solidFill>
              </a:rPr>
              <a:t> </a:t>
            </a:r>
          </a:p>
          <a:p>
            <a:pPr algn="ctr"/>
            <a:endParaRPr lang="es-MX" sz="2800" b="1" dirty="0" smtClean="0">
              <a:solidFill>
                <a:schemeClr val="accent6">
                  <a:lumMod val="75000"/>
                </a:schemeClr>
              </a:solidFill>
            </a:endParaRPr>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7"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8" name="Grupo 7"/>
          <p:cNvGrpSpPr/>
          <p:nvPr/>
        </p:nvGrpSpPr>
        <p:grpSpPr>
          <a:xfrm>
            <a:off x="4572000" y="5013176"/>
            <a:ext cx="1760985" cy="782097"/>
            <a:chOff x="2883044" y="5824433"/>
            <a:chExt cx="1760985" cy="782097"/>
          </a:xfrm>
        </p:grpSpPr>
        <p:sp>
          <p:nvSpPr>
            <p:cNvPr id="9" name="Elipse 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14" name="Grupo 13"/>
          <p:cNvGrpSpPr/>
          <p:nvPr/>
        </p:nvGrpSpPr>
        <p:grpSpPr>
          <a:xfrm>
            <a:off x="6516216" y="4962269"/>
            <a:ext cx="1944216" cy="842995"/>
            <a:chOff x="1066306" y="3861047"/>
            <a:chExt cx="2053727" cy="887732"/>
          </a:xfrm>
        </p:grpSpPr>
        <p:sp>
          <p:nvSpPr>
            <p:cNvPr id="15" name="Elipse 14"/>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8199111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1015663"/>
          </a:xfrm>
          <a:prstGeom prst="rect">
            <a:avLst/>
          </a:prstGeom>
        </p:spPr>
        <p:txBody>
          <a:bodyPr wrap="square">
            <a:spAutoFit/>
          </a:bodyPr>
          <a:lstStyle/>
          <a:p>
            <a:pPr algn="ctr"/>
            <a:r>
              <a:rPr lang="es-MX" sz="2800" b="1" dirty="0" smtClean="0">
                <a:solidFill>
                  <a:schemeClr val="accent6">
                    <a:lumMod val="75000"/>
                  </a:schemeClr>
                </a:solidFill>
              </a:rPr>
              <a:t>7</a:t>
            </a:r>
            <a:r>
              <a:rPr lang="es-MX" sz="2800" b="1" dirty="0">
                <a:solidFill>
                  <a:schemeClr val="accent6">
                    <a:lumMod val="75000"/>
                  </a:schemeClr>
                </a:solidFill>
              </a:rPr>
              <a:t>. Notificar por otro </a:t>
            </a:r>
            <a:r>
              <a:rPr lang="es-MX" sz="2800" b="1" dirty="0" smtClean="0">
                <a:solidFill>
                  <a:schemeClr val="accent6">
                    <a:lumMod val="75000"/>
                  </a:schemeClr>
                </a:solidFill>
              </a:rPr>
              <a:t>medio (2)</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sp>
        <p:nvSpPr>
          <p:cNvPr id="16" name="Rectángulo 15"/>
          <p:cNvSpPr/>
          <p:nvPr/>
        </p:nvSpPr>
        <p:spPr>
          <a:xfrm>
            <a:off x="3558617" y="1843277"/>
            <a:ext cx="5116259" cy="400110"/>
          </a:xfrm>
          <a:prstGeom prst="rect">
            <a:avLst/>
          </a:prstGeom>
        </p:spPr>
        <p:txBody>
          <a:bodyPr wrap="square">
            <a:spAutoFit/>
          </a:bodyPr>
          <a:lstStyle/>
          <a:p>
            <a:pPr algn="r"/>
            <a:r>
              <a:rPr lang="es-MX" sz="2000" b="1" dirty="0" smtClean="0">
                <a:solidFill>
                  <a:schemeClr val="accent1">
                    <a:lumMod val="75000"/>
                  </a:schemeClr>
                </a:solidFill>
              </a:rPr>
              <a:t>Recurrente (1)</a:t>
            </a:r>
            <a:endParaRPr lang="es-MX" sz="2000" b="1" dirty="0">
              <a:solidFill>
                <a:schemeClr val="accent1">
                  <a:lumMod val="75000"/>
                </a:schemeClr>
              </a:solidFill>
            </a:endParaRPr>
          </a:p>
        </p:txBody>
      </p:sp>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7" name="Imagen 6"/>
          <p:cNvPicPr/>
          <p:nvPr/>
        </p:nvPicPr>
        <p:blipFill>
          <a:blip r:embed="rId3"/>
          <a:stretch>
            <a:fillRect/>
          </a:stretch>
        </p:blipFill>
        <p:spPr>
          <a:xfrm>
            <a:off x="1611195" y="2325297"/>
            <a:ext cx="5943600" cy="3948430"/>
          </a:xfrm>
          <a:prstGeom prst="rect">
            <a:avLst/>
          </a:prstGeom>
        </p:spPr>
      </p:pic>
      <p:grpSp>
        <p:nvGrpSpPr>
          <p:cNvPr id="8" name="Grupo 7"/>
          <p:cNvGrpSpPr/>
          <p:nvPr/>
        </p:nvGrpSpPr>
        <p:grpSpPr>
          <a:xfrm>
            <a:off x="4932040" y="2399787"/>
            <a:ext cx="1760985" cy="782097"/>
            <a:chOff x="2883044" y="5824433"/>
            <a:chExt cx="1760985" cy="782097"/>
          </a:xfrm>
        </p:grpSpPr>
        <p:sp>
          <p:nvSpPr>
            <p:cNvPr id="9" name="Elipse 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11" name="Grupo 10"/>
          <p:cNvGrpSpPr/>
          <p:nvPr/>
        </p:nvGrpSpPr>
        <p:grpSpPr>
          <a:xfrm>
            <a:off x="6876256" y="2348880"/>
            <a:ext cx="1944216" cy="842995"/>
            <a:chOff x="1066306" y="3861047"/>
            <a:chExt cx="2053727" cy="887732"/>
          </a:xfrm>
        </p:grpSpPr>
        <p:sp>
          <p:nvSpPr>
            <p:cNvPr id="12" name="Elipse 11"/>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41301984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10311" t="21440" r="10783" b="25640"/>
          <a:stretch/>
        </p:blipFill>
        <p:spPr>
          <a:xfrm>
            <a:off x="395536" y="2294119"/>
            <a:ext cx="8352928" cy="3151105"/>
          </a:xfrm>
          <a:prstGeom prst="rect">
            <a:avLst/>
          </a:prstGeom>
        </p:spPr>
      </p:pic>
      <p:sp>
        <p:nvSpPr>
          <p:cNvPr id="2" name="Rectángulo 1"/>
          <p:cNvSpPr/>
          <p:nvPr/>
        </p:nvSpPr>
        <p:spPr>
          <a:xfrm>
            <a:off x="766571" y="1295157"/>
            <a:ext cx="7632848" cy="1015663"/>
          </a:xfrm>
          <a:prstGeom prst="rect">
            <a:avLst/>
          </a:prstGeom>
        </p:spPr>
        <p:txBody>
          <a:bodyPr wrap="square">
            <a:spAutoFit/>
          </a:bodyPr>
          <a:lstStyle/>
          <a:p>
            <a:pPr algn="ctr"/>
            <a:r>
              <a:rPr lang="es-MX" sz="2800" b="1" dirty="0">
                <a:solidFill>
                  <a:schemeClr val="accent6">
                    <a:lumMod val="75000"/>
                  </a:schemeClr>
                </a:solidFill>
              </a:rPr>
              <a:t>7. Notificar por otro medio </a:t>
            </a:r>
            <a:r>
              <a:rPr lang="es-MX" sz="2800" b="1" dirty="0" smtClean="0">
                <a:solidFill>
                  <a:schemeClr val="accent6">
                    <a:lumMod val="75000"/>
                  </a:schemeClr>
                </a:solidFill>
              </a:rPr>
              <a:t>(3)</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sp>
        <p:nvSpPr>
          <p:cNvPr id="16" name="Rectángulo 15"/>
          <p:cNvSpPr/>
          <p:nvPr/>
        </p:nvSpPr>
        <p:spPr>
          <a:xfrm>
            <a:off x="2699792" y="2020778"/>
            <a:ext cx="6003518" cy="400110"/>
          </a:xfrm>
          <a:prstGeom prst="rect">
            <a:avLst/>
          </a:prstGeom>
        </p:spPr>
        <p:txBody>
          <a:bodyPr wrap="square">
            <a:spAutoFit/>
          </a:bodyPr>
          <a:lstStyle/>
          <a:p>
            <a:pPr algn="r"/>
            <a:r>
              <a:rPr lang="es-MX" sz="2000" b="1" dirty="0" smtClean="0">
                <a:solidFill>
                  <a:schemeClr val="accent1">
                    <a:lumMod val="75000"/>
                  </a:schemeClr>
                </a:solidFill>
              </a:rPr>
              <a:t>Tercero interesado (2)</a:t>
            </a:r>
            <a:endParaRPr lang="es-MX" sz="2000" b="1" dirty="0">
              <a:solidFill>
                <a:schemeClr val="accent1">
                  <a:lumMod val="75000"/>
                </a:schemeClr>
              </a:solidFill>
            </a:endParaRPr>
          </a:p>
        </p:txBody>
      </p:sp>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30401040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4801314"/>
          </a:xfrm>
          <a:prstGeom prst="rect">
            <a:avLst/>
          </a:prstGeom>
        </p:spPr>
        <p:txBody>
          <a:bodyPr wrap="square">
            <a:spAutoFit/>
          </a:bodyPr>
          <a:lstStyle/>
          <a:p>
            <a:pPr algn="ctr"/>
            <a:r>
              <a:rPr lang="es-MX" sz="2800" b="1" dirty="0" smtClean="0">
                <a:solidFill>
                  <a:schemeClr val="accent6">
                    <a:lumMod val="75000"/>
                  </a:schemeClr>
                </a:solidFill>
              </a:rPr>
              <a:t>Otras funcionalidades importantes (1)</a:t>
            </a:r>
            <a:endParaRPr lang="es-MX" sz="2800" b="1" dirty="0">
              <a:solidFill>
                <a:schemeClr val="accent6">
                  <a:lumMod val="75000"/>
                </a:schemeClr>
              </a:solidFill>
            </a:endParaRPr>
          </a:p>
          <a:p>
            <a:endParaRPr lang="es-MX" sz="1000" b="1" dirty="0" smtClean="0"/>
          </a:p>
          <a:p>
            <a:pPr marL="285750" indent="-285750" algn="just">
              <a:buFont typeface="Wingdings" panose="05000000000000000000" pitchFamily="2" charset="2"/>
              <a:buChar char="ü"/>
            </a:pPr>
            <a:endParaRPr lang="es-MX" sz="2000" dirty="0" smtClean="0"/>
          </a:p>
          <a:p>
            <a:pPr marL="285750" indent="-285750" algn="just">
              <a:buFont typeface="Wingdings" panose="05000000000000000000" pitchFamily="2" charset="2"/>
              <a:buChar char="ü"/>
            </a:pPr>
            <a:r>
              <a:rPr lang="es-MX" sz="2000" dirty="0" smtClean="0"/>
              <a:t>El sistema genera las plantillas de los principales acuerdos del </a:t>
            </a:r>
            <a:r>
              <a:rPr lang="es-MX" sz="2000" dirty="0"/>
              <a:t>proceso.</a:t>
            </a:r>
          </a:p>
          <a:p>
            <a:pPr marL="285750" indent="-285750" algn="just">
              <a:buFont typeface="Wingdings" panose="05000000000000000000" pitchFamily="2" charset="2"/>
              <a:buChar char="ü"/>
            </a:pPr>
            <a:r>
              <a:rPr lang="es-MX" sz="2000" dirty="0"/>
              <a:t>Las </a:t>
            </a:r>
            <a:r>
              <a:rPr lang="es-MX" sz="2000" dirty="0" smtClean="0"/>
              <a:t>notificaciones al recurrente se realizan primordialmente a través del correo electrónico y con mensajes mediante su cuenta en la Plataforma.</a:t>
            </a:r>
          </a:p>
          <a:p>
            <a:pPr marL="285750" indent="-285750" algn="just">
              <a:buFont typeface="Wingdings" panose="05000000000000000000" pitchFamily="2" charset="2"/>
              <a:buChar char="ü"/>
            </a:pPr>
            <a:r>
              <a:rPr lang="es-MX" sz="2000" dirty="0" smtClean="0"/>
              <a:t>Las notificaciones principales para el sujeto obligado y el tercero interesado (que sea un sujeto obligado), se realizan a través de la Plataforma.</a:t>
            </a:r>
            <a:endParaRPr lang="es-MX" sz="2000" b="1" dirty="0" smtClean="0">
              <a:solidFill>
                <a:schemeClr val="accent6">
                  <a:lumMod val="75000"/>
                </a:schemeClr>
              </a:solidFill>
            </a:endParaRPr>
          </a:p>
          <a:p>
            <a:pPr algn="ctr"/>
            <a:endParaRPr lang="es-MX" sz="2800" b="1" dirty="0" smtClean="0">
              <a:solidFill>
                <a:schemeClr val="accent6">
                  <a:lumMod val="75000"/>
                </a:schemeClr>
              </a:solidFill>
            </a:endParaRPr>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4"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518672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1015663"/>
          </a:xfrm>
          <a:prstGeom prst="rect">
            <a:avLst/>
          </a:prstGeom>
        </p:spPr>
        <p:txBody>
          <a:bodyPr wrap="square">
            <a:spAutoFit/>
          </a:bodyPr>
          <a:lstStyle/>
          <a:p>
            <a:pPr algn="ctr"/>
            <a:r>
              <a:rPr lang="es-MX" sz="2800" b="1" dirty="0" smtClean="0">
                <a:solidFill>
                  <a:schemeClr val="accent6">
                    <a:lumMod val="75000"/>
                  </a:schemeClr>
                </a:solidFill>
              </a:rPr>
              <a:t>Otras funcionalidades importantes (2)</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pic>
        <p:nvPicPr>
          <p:cNvPr id="1026" name="Picture 2" descr="http://www.sciencekids.co.nz/images/pictures/math/numb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701" y="2923580"/>
            <a:ext cx="684747" cy="684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6/61/NYCS-bull-trans-2.svg/2000px-NYCS-bull-trans-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885070"/>
            <a:ext cx="860193" cy="8601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179512" y="2482119"/>
            <a:ext cx="7524814" cy="1567670"/>
            <a:chOff x="395302" y="2509402"/>
            <a:chExt cx="7524814" cy="1567670"/>
          </a:xfrm>
        </p:grpSpPr>
        <p:pic>
          <p:nvPicPr>
            <p:cNvPr id="3" name="Imagen 2"/>
            <p:cNvPicPr>
              <a:picLocks noChangeAspect="1"/>
            </p:cNvPicPr>
            <p:nvPr/>
          </p:nvPicPr>
          <p:blipFill rotWithShape="1">
            <a:blip r:embed="rId5"/>
            <a:srcRect l="21177" t="27320" r="22123" b="51680"/>
            <a:stretch/>
          </p:blipFill>
          <p:spPr>
            <a:xfrm>
              <a:off x="395302" y="2509402"/>
              <a:ext cx="7524814" cy="1567670"/>
            </a:xfrm>
            <a:prstGeom prst="rect">
              <a:avLst/>
            </a:prstGeom>
          </p:spPr>
        </p:pic>
        <p:sp>
          <p:nvSpPr>
            <p:cNvPr id="8" name="Rectángulo 7"/>
            <p:cNvSpPr/>
            <p:nvPr/>
          </p:nvSpPr>
          <p:spPr>
            <a:xfrm>
              <a:off x="3241489" y="3114485"/>
              <a:ext cx="1042479" cy="25854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7" name="Grupo 6"/>
          <p:cNvGrpSpPr/>
          <p:nvPr/>
        </p:nvGrpSpPr>
        <p:grpSpPr>
          <a:xfrm>
            <a:off x="1475656" y="4544000"/>
            <a:ext cx="7128792" cy="1542332"/>
            <a:chOff x="1475656" y="4544000"/>
            <a:chExt cx="7128792" cy="1542332"/>
          </a:xfrm>
        </p:grpSpPr>
        <p:pic>
          <p:nvPicPr>
            <p:cNvPr id="4" name="Imagen 3"/>
            <p:cNvPicPr>
              <a:picLocks noChangeAspect="1"/>
            </p:cNvPicPr>
            <p:nvPr/>
          </p:nvPicPr>
          <p:blipFill rotWithShape="1">
            <a:blip r:embed="rId6"/>
            <a:srcRect l="22476" t="35800" r="25110" b="44040"/>
            <a:stretch/>
          </p:blipFill>
          <p:spPr>
            <a:xfrm>
              <a:off x="1475656" y="4544000"/>
              <a:ext cx="7128792" cy="1542332"/>
            </a:xfrm>
            <a:prstGeom prst="rect">
              <a:avLst/>
            </a:prstGeom>
          </p:spPr>
        </p:pic>
        <p:sp>
          <p:nvSpPr>
            <p:cNvPr id="9" name="Rectángulo 8"/>
            <p:cNvSpPr/>
            <p:nvPr/>
          </p:nvSpPr>
          <p:spPr>
            <a:xfrm>
              <a:off x="6372156" y="5690593"/>
              <a:ext cx="1042479" cy="24544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0" name="Rectángulo 9"/>
          <p:cNvSpPr/>
          <p:nvPr/>
        </p:nvSpPr>
        <p:spPr>
          <a:xfrm>
            <a:off x="4788024" y="1926702"/>
            <a:ext cx="3816424" cy="400110"/>
          </a:xfrm>
          <a:prstGeom prst="rect">
            <a:avLst/>
          </a:prstGeom>
        </p:spPr>
        <p:txBody>
          <a:bodyPr wrap="square">
            <a:spAutoFit/>
          </a:bodyPr>
          <a:lstStyle/>
          <a:p>
            <a:pPr algn="r"/>
            <a:r>
              <a:rPr lang="es-MX" sz="2000" b="1" dirty="0" smtClean="0">
                <a:solidFill>
                  <a:schemeClr val="accent1">
                    <a:lumMod val="75000"/>
                  </a:schemeClr>
                </a:solidFill>
              </a:rPr>
              <a:t>Plantillas de documentos (1)</a:t>
            </a:r>
            <a:endParaRPr lang="es-MX" sz="2000" b="1" dirty="0">
              <a:solidFill>
                <a:schemeClr val="accent1">
                  <a:lumMod val="75000"/>
                </a:schemeClr>
              </a:solidFill>
            </a:endParaRPr>
          </a:p>
        </p:txBody>
      </p:sp>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5926161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3707904" y="4077072"/>
            <a:ext cx="4572229" cy="2392446"/>
          </a:xfrm>
          <a:prstGeom prst="rect">
            <a:avLst/>
          </a:prstGeom>
        </p:spPr>
      </p:pic>
      <p:sp>
        <p:nvSpPr>
          <p:cNvPr id="2" name="Rectángulo 1"/>
          <p:cNvSpPr/>
          <p:nvPr/>
        </p:nvSpPr>
        <p:spPr>
          <a:xfrm>
            <a:off x="766571" y="1295157"/>
            <a:ext cx="7632848" cy="1015663"/>
          </a:xfrm>
          <a:prstGeom prst="rect">
            <a:avLst/>
          </a:prstGeom>
        </p:spPr>
        <p:txBody>
          <a:bodyPr wrap="square">
            <a:spAutoFit/>
          </a:bodyPr>
          <a:lstStyle/>
          <a:p>
            <a:pPr algn="ctr"/>
            <a:r>
              <a:rPr lang="es-MX" sz="2800" b="1" dirty="0" smtClean="0">
                <a:solidFill>
                  <a:schemeClr val="accent6">
                    <a:lumMod val="75000"/>
                  </a:schemeClr>
                </a:solidFill>
              </a:rPr>
              <a:t>Otras funcionalidades importantes (3)</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pic>
        <p:nvPicPr>
          <p:cNvPr id="5" name="Imagen 4"/>
          <p:cNvPicPr>
            <a:picLocks noChangeAspect="1"/>
          </p:cNvPicPr>
          <p:nvPr/>
        </p:nvPicPr>
        <p:blipFill>
          <a:blip r:embed="rId4"/>
          <a:stretch>
            <a:fillRect/>
          </a:stretch>
        </p:blipFill>
        <p:spPr>
          <a:xfrm>
            <a:off x="530394" y="2310820"/>
            <a:ext cx="4885222" cy="2702356"/>
          </a:xfrm>
          <a:prstGeom prst="rect">
            <a:avLst/>
          </a:prstGeom>
        </p:spPr>
      </p:pic>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6146" name="Picture 2" descr="https://pixabay.com/static/uploads/photo/2012/04/23/17/07/three-39116_960_7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571" y="5785742"/>
            <a:ext cx="486194" cy="48619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4716016" y="1910710"/>
            <a:ext cx="3816424" cy="400110"/>
          </a:xfrm>
          <a:prstGeom prst="rect">
            <a:avLst/>
          </a:prstGeom>
        </p:spPr>
        <p:txBody>
          <a:bodyPr wrap="square">
            <a:spAutoFit/>
          </a:bodyPr>
          <a:lstStyle/>
          <a:p>
            <a:pPr algn="r"/>
            <a:r>
              <a:rPr lang="es-MX" sz="2000" b="1" dirty="0" smtClean="0">
                <a:solidFill>
                  <a:schemeClr val="accent1">
                    <a:lumMod val="75000"/>
                  </a:schemeClr>
                </a:solidFill>
              </a:rPr>
              <a:t>Plantillas de documentos (2)</a:t>
            </a:r>
            <a:endParaRPr lang="es-MX" sz="2000" b="1" dirty="0">
              <a:solidFill>
                <a:schemeClr val="accent1">
                  <a:lumMod val="75000"/>
                </a:schemeClr>
              </a:solidFill>
            </a:endParaRPr>
          </a:p>
        </p:txBody>
      </p:sp>
    </p:spTree>
    <p:extLst>
      <p:ext uri="{BB962C8B-B14F-4D97-AF65-F5344CB8AC3E}">
        <p14:creationId xmlns:p14="http://schemas.microsoft.com/office/powerpoint/2010/main" val="2290427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323528" y="2564904"/>
            <a:ext cx="8424936" cy="923330"/>
          </a:xfrm>
          <a:prstGeom prst="rect">
            <a:avLst/>
          </a:prstGeom>
        </p:spPr>
        <p:txBody>
          <a:bodyPr wrap="square">
            <a:spAutoFit/>
          </a:bodyPr>
          <a:lstStyle/>
          <a:p>
            <a:pPr algn="r"/>
            <a:r>
              <a:rPr lang="es-MX" sz="5400" b="1" dirty="0" smtClean="0"/>
              <a:t>Página principal</a:t>
            </a:r>
            <a:endParaRPr lang="es-MX" sz="5400" b="1" dirty="0"/>
          </a:p>
        </p:txBody>
      </p:sp>
      <p:cxnSp>
        <p:nvCxnSpPr>
          <p:cNvPr id="7" name="Conector recto 6"/>
          <p:cNvCxnSpPr/>
          <p:nvPr/>
        </p:nvCxnSpPr>
        <p:spPr>
          <a:xfrm>
            <a:off x="971600" y="3645024"/>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306771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curvada hacia la izquierda 3"/>
          <p:cNvSpPr/>
          <p:nvPr/>
        </p:nvSpPr>
        <p:spPr>
          <a:xfrm rot="3048897">
            <a:off x="5057581" y="4507003"/>
            <a:ext cx="1008112" cy="1512168"/>
          </a:xfrm>
          <a:prstGeom prst="curvedLeftArrow">
            <a:avLst>
              <a:gd name="adj1" fmla="val 25000"/>
              <a:gd name="adj2" fmla="val 51405"/>
              <a:gd name="adj3" fmla="val 5608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sp>
        <p:nvSpPr>
          <p:cNvPr id="2" name="Rectángulo 1"/>
          <p:cNvSpPr/>
          <p:nvPr/>
        </p:nvSpPr>
        <p:spPr>
          <a:xfrm>
            <a:off x="766571" y="1295157"/>
            <a:ext cx="7632848" cy="1015663"/>
          </a:xfrm>
          <a:prstGeom prst="rect">
            <a:avLst/>
          </a:prstGeom>
        </p:spPr>
        <p:txBody>
          <a:bodyPr wrap="square">
            <a:spAutoFit/>
          </a:bodyPr>
          <a:lstStyle/>
          <a:p>
            <a:pPr algn="ctr"/>
            <a:r>
              <a:rPr lang="es-MX" sz="2800" b="1" dirty="0" smtClean="0">
                <a:solidFill>
                  <a:schemeClr val="accent6">
                    <a:lumMod val="75000"/>
                  </a:schemeClr>
                </a:solidFill>
              </a:rPr>
              <a:t>Otras funcionalidades importantes (4)</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pic>
        <p:nvPicPr>
          <p:cNvPr id="3" name="Imagen 2"/>
          <p:cNvPicPr>
            <a:picLocks noChangeAspect="1"/>
          </p:cNvPicPr>
          <p:nvPr/>
        </p:nvPicPr>
        <p:blipFill rotWithShape="1">
          <a:blip r:embed="rId3"/>
          <a:srcRect l="420" t="6130" r="14564" b="38241"/>
          <a:stretch/>
        </p:blipFill>
        <p:spPr>
          <a:xfrm>
            <a:off x="2371650" y="2394943"/>
            <a:ext cx="6030317" cy="2176125"/>
          </a:xfrm>
          <a:prstGeom prst="rect">
            <a:avLst/>
          </a:prstGeom>
        </p:spPr>
      </p:pic>
      <p:pic>
        <p:nvPicPr>
          <p:cNvPr id="3074" name="Picture 2" descr="http://dca.gob.gt/revistaviernes/images/actividades/4ro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290" y="5606845"/>
            <a:ext cx="524655" cy="52465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a:stretch>
            <a:fillRect/>
          </a:stretch>
        </p:blipFill>
        <p:spPr>
          <a:xfrm>
            <a:off x="694562" y="3234963"/>
            <a:ext cx="4021454" cy="2716185"/>
          </a:xfrm>
          <a:prstGeom prst="rect">
            <a:avLst/>
          </a:prstGeom>
        </p:spPr>
      </p:pic>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9" name="Rectángulo 8"/>
          <p:cNvSpPr/>
          <p:nvPr/>
        </p:nvSpPr>
        <p:spPr>
          <a:xfrm>
            <a:off x="1259632" y="5692599"/>
            <a:ext cx="1042479" cy="25854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4716016" y="1910710"/>
            <a:ext cx="3816424" cy="400110"/>
          </a:xfrm>
          <a:prstGeom prst="rect">
            <a:avLst/>
          </a:prstGeom>
        </p:spPr>
        <p:txBody>
          <a:bodyPr wrap="square">
            <a:spAutoFit/>
          </a:bodyPr>
          <a:lstStyle/>
          <a:p>
            <a:pPr algn="r"/>
            <a:r>
              <a:rPr lang="es-MX" sz="2000" b="1" dirty="0" smtClean="0">
                <a:solidFill>
                  <a:schemeClr val="accent1">
                    <a:lumMod val="75000"/>
                  </a:schemeClr>
                </a:solidFill>
              </a:rPr>
              <a:t>Plantillas de documentos (3)</a:t>
            </a:r>
            <a:endParaRPr lang="es-MX" sz="2000" b="1" dirty="0">
              <a:solidFill>
                <a:schemeClr val="accent1">
                  <a:lumMod val="75000"/>
                </a:schemeClr>
              </a:solidFill>
            </a:endParaRPr>
          </a:p>
        </p:txBody>
      </p:sp>
    </p:spTree>
    <p:extLst>
      <p:ext uri="{BB962C8B-B14F-4D97-AF65-F5344CB8AC3E}">
        <p14:creationId xmlns:p14="http://schemas.microsoft.com/office/powerpoint/2010/main" val="11040083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4139952" y="4198126"/>
            <a:ext cx="3888432" cy="2039186"/>
            <a:chOff x="300372" y="3304682"/>
            <a:chExt cx="4055604" cy="2380422"/>
          </a:xfrm>
        </p:grpSpPr>
        <p:pic>
          <p:nvPicPr>
            <p:cNvPr id="6" name="Imagen 5"/>
            <p:cNvPicPr>
              <a:picLocks noChangeAspect="1"/>
            </p:cNvPicPr>
            <p:nvPr/>
          </p:nvPicPr>
          <p:blipFill rotWithShape="1">
            <a:blip r:embed="rId3"/>
            <a:srcRect r="50472" b="48320"/>
            <a:stretch/>
          </p:blipFill>
          <p:spPr>
            <a:xfrm>
              <a:off x="300372" y="3304682"/>
              <a:ext cx="4055604" cy="2380422"/>
            </a:xfrm>
            <a:prstGeom prst="rect">
              <a:avLst/>
            </a:prstGeom>
          </p:spPr>
        </p:pic>
        <p:sp>
          <p:nvSpPr>
            <p:cNvPr id="10" name="Rectángulo 9"/>
            <p:cNvSpPr/>
            <p:nvPr/>
          </p:nvSpPr>
          <p:spPr>
            <a:xfrm>
              <a:off x="890272" y="5320883"/>
              <a:ext cx="2457592" cy="19634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3718899" y="4024305"/>
              <a:ext cx="637077" cy="1905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1" name="Flecha curvada hacia arriba 20"/>
          <p:cNvSpPr/>
          <p:nvPr/>
        </p:nvSpPr>
        <p:spPr>
          <a:xfrm rot="3210144">
            <a:off x="1859198" y="4521968"/>
            <a:ext cx="2547405" cy="990475"/>
          </a:xfrm>
          <a:prstGeom prst="curvedUpArrow">
            <a:avLst>
              <a:gd name="adj1" fmla="val 29132"/>
              <a:gd name="adj2" fmla="val 85065"/>
              <a:gd name="adj3" fmla="val 5352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 name="Rectángulo 1"/>
          <p:cNvSpPr/>
          <p:nvPr/>
        </p:nvSpPr>
        <p:spPr>
          <a:xfrm>
            <a:off x="766571" y="1295157"/>
            <a:ext cx="7632848" cy="1015663"/>
          </a:xfrm>
          <a:prstGeom prst="rect">
            <a:avLst/>
          </a:prstGeom>
        </p:spPr>
        <p:txBody>
          <a:bodyPr wrap="square">
            <a:spAutoFit/>
          </a:bodyPr>
          <a:lstStyle/>
          <a:p>
            <a:pPr algn="ctr"/>
            <a:r>
              <a:rPr lang="es-MX" sz="2800" b="1" dirty="0" smtClean="0">
                <a:solidFill>
                  <a:schemeClr val="accent6">
                    <a:lumMod val="75000"/>
                  </a:schemeClr>
                </a:solidFill>
              </a:rPr>
              <a:t>Otras funcionalidades importantes (5)</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grpSp>
        <p:nvGrpSpPr>
          <p:cNvPr id="9" name="Grupo 8"/>
          <p:cNvGrpSpPr/>
          <p:nvPr/>
        </p:nvGrpSpPr>
        <p:grpSpPr>
          <a:xfrm>
            <a:off x="766571" y="2183227"/>
            <a:ext cx="7600899" cy="2158710"/>
            <a:chOff x="1646356" y="1988840"/>
            <a:chExt cx="7067779" cy="2363886"/>
          </a:xfrm>
        </p:grpSpPr>
        <p:pic>
          <p:nvPicPr>
            <p:cNvPr id="4" name="Imagen 3"/>
            <p:cNvPicPr>
              <a:picLocks noChangeAspect="1"/>
            </p:cNvPicPr>
            <p:nvPr/>
          </p:nvPicPr>
          <p:blipFill>
            <a:blip r:embed="rId4"/>
            <a:stretch>
              <a:fillRect/>
            </a:stretch>
          </p:blipFill>
          <p:spPr>
            <a:xfrm>
              <a:off x="1646356" y="1988840"/>
              <a:ext cx="7067779" cy="2363886"/>
            </a:xfrm>
            <a:prstGeom prst="rect">
              <a:avLst/>
            </a:prstGeom>
          </p:spPr>
        </p:pic>
        <p:sp>
          <p:nvSpPr>
            <p:cNvPr id="5" name="Rectángulo 4"/>
            <p:cNvSpPr/>
            <p:nvPr/>
          </p:nvSpPr>
          <p:spPr>
            <a:xfrm>
              <a:off x="7380312" y="3356992"/>
              <a:ext cx="792088" cy="4320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2051720" y="3607220"/>
              <a:ext cx="1512168" cy="4356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4098" name="Picture 2" descr="https://pbs.twimg.com/profile_images/378800000347986187/31782349a390ce40d5327248c5be6fff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054" y="5742843"/>
            <a:ext cx="533120" cy="533120"/>
          </a:xfrm>
          <a:prstGeom prst="rect">
            <a:avLst/>
          </a:prstGeom>
          <a:noFill/>
          <a:extLst>
            <a:ext uri="{909E8E84-426E-40DD-AFC4-6F175D3DCCD1}">
              <a14:hiddenFill xmlns:a14="http://schemas.microsoft.com/office/drawing/2010/main">
                <a:solidFill>
                  <a:srgbClr val="FFFFFF"/>
                </a:solidFill>
              </a14:hiddenFill>
            </a:ext>
          </a:extLst>
        </p:spPr>
      </p:pic>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5" name="Rectángulo 14"/>
          <p:cNvSpPr/>
          <p:nvPr/>
        </p:nvSpPr>
        <p:spPr>
          <a:xfrm>
            <a:off x="4584526" y="1772816"/>
            <a:ext cx="3816424" cy="400110"/>
          </a:xfrm>
          <a:prstGeom prst="rect">
            <a:avLst/>
          </a:prstGeom>
        </p:spPr>
        <p:txBody>
          <a:bodyPr wrap="square">
            <a:spAutoFit/>
          </a:bodyPr>
          <a:lstStyle/>
          <a:p>
            <a:pPr algn="r"/>
            <a:r>
              <a:rPr lang="es-MX" sz="2000" b="1" dirty="0" smtClean="0">
                <a:solidFill>
                  <a:schemeClr val="accent1">
                    <a:lumMod val="75000"/>
                  </a:schemeClr>
                </a:solidFill>
              </a:rPr>
              <a:t>Plantillas de documentos (4)</a:t>
            </a:r>
            <a:endParaRPr lang="es-MX" sz="2000" b="1" dirty="0">
              <a:solidFill>
                <a:schemeClr val="accent1">
                  <a:lumMod val="75000"/>
                </a:schemeClr>
              </a:solidFill>
            </a:endParaRPr>
          </a:p>
        </p:txBody>
      </p:sp>
    </p:spTree>
    <p:extLst>
      <p:ext uri="{BB962C8B-B14F-4D97-AF65-F5344CB8AC3E}">
        <p14:creationId xmlns:p14="http://schemas.microsoft.com/office/powerpoint/2010/main" val="8107211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echa curvada hacia la izquierda 25"/>
          <p:cNvSpPr/>
          <p:nvPr/>
        </p:nvSpPr>
        <p:spPr>
          <a:xfrm rot="19147126">
            <a:off x="6899434" y="2082686"/>
            <a:ext cx="1045997" cy="2475438"/>
          </a:xfrm>
          <a:prstGeom prst="curvedLeftArrow">
            <a:avLst>
              <a:gd name="adj1" fmla="val 25000"/>
              <a:gd name="adj2" fmla="val 51405"/>
              <a:gd name="adj3" fmla="val 4231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sp>
        <p:nvSpPr>
          <p:cNvPr id="2" name="Rectángulo 1"/>
          <p:cNvSpPr/>
          <p:nvPr/>
        </p:nvSpPr>
        <p:spPr>
          <a:xfrm>
            <a:off x="766571" y="1295157"/>
            <a:ext cx="7632848" cy="1015663"/>
          </a:xfrm>
          <a:prstGeom prst="rect">
            <a:avLst/>
          </a:prstGeom>
        </p:spPr>
        <p:txBody>
          <a:bodyPr wrap="square">
            <a:spAutoFit/>
          </a:bodyPr>
          <a:lstStyle/>
          <a:p>
            <a:pPr algn="ctr"/>
            <a:r>
              <a:rPr lang="es-MX" sz="2800" b="1" dirty="0" smtClean="0">
                <a:solidFill>
                  <a:schemeClr val="accent6">
                    <a:lumMod val="75000"/>
                  </a:schemeClr>
                </a:solidFill>
              </a:rPr>
              <a:t>Otras funcionalidades importantes (6)</a:t>
            </a:r>
            <a:endParaRPr lang="es-MX" sz="2800" b="1" dirty="0">
              <a:solidFill>
                <a:schemeClr val="accent6">
                  <a:lumMod val="75000"/>
                </a:schemeClr>
              </a:solidFill>
            </a:endParaRPr>
          </a:p>
          <a:p>
            <a:pPr algn="just"/>
            <a:endParaRPr lang="es-MX" sz="3200" b="1" dirty="0">
              <a:solidFill>
                <a:schemeClr val="accent6">
                  <a:lumMod val="75000"/>
                </a:schemeClr>
              </a:solidFill>
            </a:endParaRPr>
          </a:p>
        </p:txBody>
      </p:sp>
      <p:grpSp>
        <p:nvGrpSpPr>
          <p:cNvPr id="14" name="Grupo 13"/>
          <p:cNvGrpSpPr/>
          <p:nvPr/>
        </p:nvGrpSpPr>
        <p:grpSpPr>
          <a:xfrm>
            <a:off x="766571" y="2306010"/>
            <a:ext cx="6037677" cy="2131102"/>
            <a:chOff x="4302582" y="3793409"/>
            <a:chExt cx="4435144" cy="1557813"/>
          </a:xfrm>
        </p:grpSpPr>
        <p:grpSp>
          <p:nvGrpSpPr>
            <p:cNvPr id="13" name="Grupo 12"/>
            <p:cNvGrpSpPr/>
            <p:nvPr/>
          </p:nvGrpSpPr>
          <p:grpSpPr>
            <a:xfrm>
              <a:off x="4302582" y="3793409"/>
              <a:ext cx="4435144" cy="1557813"/>
              <a:chOff x="4010929" y="4539085"/>
              <a:chExt cx="4887695" cy="1759944"/>
            </a:xfrm>
          </p:grpSpPr>
          <p:pic>
            <p:nvPicPr>
              <p:cNvPr id="7" name="Imagen 6"/>
              <p:cNvPicPr>
                <a:picLocks noChangeAspect="1"/>
              </p:cNvPicPr>
              <p:nvPr/>
            </p:nvPicPr>
            <p:blipFill rotWithShape="1">
              <a:blip r:embed="rId3"/>
              <a:srcRect l="20705" t="27320" r="23540" b="36560"/>
              <a:stretch/>
            </p:blipFill>
            <p:spPr>
              <a:xfrm>
                <a:off x="4052006" y="4539085"/>
                <a:ext cx="4829614" cy="1759944"/>
              </a:xfrm>
              <a:prstGeom prst="rect">
                <a:avLst/>
              </a:prstGeom>
            </p:spPr>
          </p:pic>
          <p:sp>
            <p:nvSpPr>
              <p:cNvPr id="15" name="Rectángulo 14"/>
              <p:cNvSpPr/>
              <p:nvPr/>
            </p:nvSpPr>
            <p:spPr>
              <a:xfrm>
                <a:off x="4010929" y="5835769"/>
                <a:ext cx="4887695" cy="42175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4" name="Rectángulo 23"/>
            <p:cNvSpPr/>
            <p:nvPr/>
          </p:nvSpPr>
          <p:spPr>
            <a:xfrm>
              <a:off x="5494645" y="4774313"/>
              <a:ext cx="517515" cy="16685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7" name="Grupo 16"/>
          <p:cNvGrpSpPr/>
          <p:nvPr/>
        </p:nvGrpSpPr>
        <p:grpSpPr>
          <a:xfrm>
            <a:off x="2713210" y="4539381"/>
            <a:ext cx="5442324" cy="2024766"/>
            <a:chOff x="4476469" y="5416828"/>
            <a:chExt cx="3685844" cy="1344198"/>
          </a:xfrm>
        </p:grpSpPr>
        <p:pic>
          <p:nvPicPr>
            <p:cNvPr id="23" name="Imagen 22"/>
            <p:cNvPicPr>
              <a:picLocks noChangeAspect="1"/>
            </p:cNvPicPr>
            <p:nvPr/>
          </p:nvPicPr>
          <p:blipFill>
            <a:blip r:embed="rId4"/>
            <a:stretch>
              <a:fillRect/>
            </a:stretch>
          </p:blipFill>
          <p:spPr>
            <a:xfrm>
              <a:off x="4531017" y="5416828"/>
              <a:ext cx="3497366" cy="1344198"/>
            </a:xfrm>
            <a:prstGeom prst="rect">
              <a:avLst/>
            </a:prstGeom>
          </p:spPr>
        </p:pic>
        <p:sp>
          <p:nvSpPr>
            <p:cNvPr id="25" name="Rectángulo 24"/>
            <p:cNvSpPr/>
            <p:nvPr/>
          </p:nvSpPr>
          <p:spPr>
            <a:xfrm>
              <a:off x="4476469" y="6429315"/>
              <a:ext cx="3685844" cy="27012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4100" name="Picture 4" descr="http://lorigibbs.ca/wp-content/uploads/2012/05/MRT_Singapore_Destination_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571" y="5812084"/>
            <a:ext cx="565069" cy="5650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4572000" y="1876762"/>
            <a:ext cx="3816424" cy="400110"/>
          </a:xfrm>
          <a:prstGeom prst="rect">
            <a:avLst/>
          </a:prstGeom>
        </p:spPr>
        <p:txBody>
          <a:bodyPr wrap="square">
            <a:spAutoFit/>
          </a:bodyPr>
          <a:lstStyle/>
          <a:p>
            <a:pPr algn="r"/>
            <a:r>
              <a:rPr lang="es-MX" sz="2000" b="1" dirty="0" smtClean="0">
                <a:solidFill>
                  <a:schemeClr val="accent1">
                    <a:lumMod val="75000"/>
                  </a:schemeClr>
                </a:solidFill>
              </a:rPr>
              <a:t>Plantillas de documentos (5)</a:t>
            </a:r>
            <a:endParaRPr lang="es-MX" sz="2000" b="1" dirty="0">
              <a:solidFill>
                <a:schemeClr val="accent1">
                  <a:lumMod val="75000"/>
                </a:schemeClr>
              </a:solidFill>
            </a:endParaRPr>
          </a:p>
        </p:txBody>
      </p:sp>
    </p:spTree>
    <p:extLst>
      <p:ext uri="{BB962C8B-B14F-4D97-AF65-F5344CB8AC3E}">
        <p14:creationId xmlns:p14="http://schemas.microsoft.com/office/powerpoint/2010/main" val="40474702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6032421"/>
          </a:xfrm>
          <a:prstGeom prst="rect">
            <a:avLst/>
          </a:prstGeom>
        </p:spPr>
        <p:txBody>
          <a:bodyPr wrap="square">
            <a:spAutoFit/>
          </a:bodyPr>
          <a:lstStyle/>
          <a:p>
            <a:pPr algn="ctr"/>
            <a:r>
              <a:rPr lang="es-MX" sz="2800" b="1" dirty="0" smtClean="0">
                <a:solidFill>
                  <a:schemeClr val="accent6">
                    <a:lumMod val="75000"/>
                  </a:schemeClr>
                </a:solidFill>
              </a:rPr>
              <a:t>Proceso de comunicado (1)</a:t>
            </a:r>
          </a:p>
          <a:p>
            <a:pPr algn="ctr"/>
            <a:endParaRPr lang="es-MX" sz="1000" b="1" dirty="0">
              <a:solidFill>
                <a:schemeClr val="accent6">
                  <a:lumMod val="75000"/>
                </a:schemeClr>
              </a:solidFill>
            </a:endParaRPr>
          </a:p>
          <a:p>
            <a:pPr algn="just"/>
            <a:r>
              <a:rPr lang="es-ES" sz="2000" dirty="0" smtClean="0"/>
              <a:t>Establece la comunicación entre los </a:t>
            </a:r>
            <a:r>
              <a:rPr lang="es-ES" sz="2000" dirty="0"/>
              <a:t>órganos garantes y sujetos </a:t>
            </a:r>
            <a:r>
              <a:rPr lang="es-ES" sz="2000" dirty="0" smtClean="0"/>
              <a:t>obligados.</a:t>
            </a:r>
            <a:endParaRPr lang="es-MX" sz="2000" dirty="0"/>
          </a:p>
          <a:p>
            <a:endParaRPr lang="es-MX" sz="2000" b="1" dirty="0" smtClean="0">
              <a:solidFill>
                <a:schemeClr val="accent6">
                  <a:lumMod val="75000"/>
                </a:schemeClr>
              </a:solidFill>
            </a:endParaRPr>
          </a:p>
          <a:p>
            <a:r>
              <a:rPr lang="es-MX" sz="2000" b="1" dirty="0" smtClean="0">
                <a:solidFill>
                  <a:schemeClr val="accent6">
                    <a:lumMod val="75000"/>
                  </a:schemeClr>
                </a:solidFill>
              </a:rPr>
              <a:t>1. Acciones</a:t>
            </a:r>
            <a:endParaRPr lang="es-MX" sz="1000" b="1" dirty="0">
              <a:solidFill>
                <a:schemeClr val="accent6">
                  <a:lumMod val="75000"/>
                </a:schemeClr>
              </a:solidFill>
            </a:endParaRPr>
          </a:p>
          <a:p>
            <a:r>
              <a:rPr lang="es-MX" sz="2000" b="1" dirty="0" smtClean="0"/>
              <a:t>Funcionalidad principal: </a:t>
            </a:r>
          </a:p>
          <a:p>
            <a:pPr marL="285750" indent="-285750">
              <a:buFont typeface="Wingdings" panose="05000000000000000000" pitchFamily="2" charset="2"/>
              <a:buChar char="ü"/>
            </a:pPr>
            <a:r>
              <a:rPr lang="es-MX" sz="2000" dirty="0" smtClean="0"/>
              <a:t>Creación de comunicados.</a:t>
            </a:r>
          </a:p>
          <a:p>
            <a:pPr marL="285750" indent="-285750">
              <a:buFont typeface="Wingdings" panose="05000000000000000000" pitchFamily="2" charset="2"/>
              <a:buChar char="ü"/>
            </a:pPr>
            <a:r>
              <a:rPr lang="es-MX" sz="2000" dirty="0" smtClean="0"/>
              <a:t>Visualización de comunicados mediante bandejas.</a:t>
            </a:r>
          </a:p>
          <a:p>
            <a:endParaRPr lang="es-MX" sz="2000" b="1" dirty="0" smtClean="0">
              <a:solidFill>
                <a:schemeClr val="accent6">
                  <a:lumMod val="75000"/>
                </a:schemeClr>
              </a:solidFill>
            </a:endParaRPr>
          </a:p>
          <a:p>
            <a:r>
              <a:rPr lang="es-MX" sz="2000" b="1" dirty="0" smtClean="0">
                <a:solidFill>
                  <a:schemeClr val="accent6">
                    <a:lumMod val="75000"/>
                  </a:schemeClr>
                </a:solidFill>
              </a:rPr>
              <a:t>2. Administración</a:t>
            </a:r>
          </a:p>
          <a:p>
            <a:r>
              <a:rPr lang="es-MX" sz="2000" b="1" dirty="0"/>
              <a:t>Funcionalidad principal: </a:t>
            </a:r>
          </a:p>
          <a:p>
            <a:pPr marL="285750" indent="-285750">
              <a:buFont typeface="Wingdings" panose="05000000000000000000" pitchFamily="2" charset="2"/>
              <a:buChar char="ü"/>
            </a:pPr>
            <a:r>
              <a:rPr lang="es-MX" sz="2000" dirty="0" smtClean="0"/>
              <a:t>Administración de grupos.</a:t>
            </a:r>
          </a:p>
          <a:p>
            <a:endParaRPr lang="es-MX" sz="2000" b="1" dirty="0" smtClean="0">
              <a:solidFill>
                <a:schemeClr val="accent6">
                  <a:lumMod val="75000"/>
                </a:schemeClr>
              </a:solidFill>
            </a:endParaRPr>
          </a:p>
          <a:p>
            <a:r>
              <a:rPr lang="es-MX" sz="2000" b="1" dirty="0" smtClean="0">
                <a:solidFill>
                  <a:schemeClr val="accent6">
                    <a:lumMod val="75000"/>
                  </a:schemeClr>
                </a:solidFill>
              </a:rPr>
              <a:t>3. Consultas</a:t>
            </a:r>
            <a:endParaRPr lang="es-MX" sz="2000" b="1" dirty="0">
              <a:solidFill>
                <a:schemeClr val="accent6">
                  <a:lumMod val="75000"/>
                </a:schemeClr>
              </a:solidFill>
            </a:endParaRPr>
          </a:p>
          <a:p>
            <a:r>
              <a:rPr lang="es-MX" sz="2000" b="1" dirty="0"/>
              <a:t>Funcionalidad principal: </a:t>
            </a:r>
          </a:p>
          <a:p>
            <a:pPr marL="285750" indent="-285750">
              <a:buFont typeface="Wingdings" panose="05000000000000000000" pitchFamily="2" charset="2"/>
              <a:buChar char="ü"/>
            </a:pPr>
            <a:r>
              <a:rPr lang="es-MX" sz="2000" dirty="0" smtClean="0"/>
              <a:t>Reportes.</a:t>
            </a:r>
            <a:endParaRPr lang="es-MX" sz="2000" b="1" dirty="0">
              <a:solidFill>
                <a:schemeClr val="accent6">
                  <a:lumMod val="75000"/>
                </a:schemeClr>
              </a:solidFill>
            </a:endParaRPr>
          </a:p>
          <a:p>
            <a:pPr marL="285750" indent="-285750" algn="just">
              <a:buFont typeface="Wingdings" panose="05000000000000000000" pitchFamily="2" charset="2"/>
              <a:buChar char="ü"/>
            </a:pPr>
            <a:endParaRPr lang="es-MX" sz="2000" dirty="0" smtClean="0"/>
          </a:p>
          <a:p>
            <a:pPr marL="285750" indent="-285750" algn="just">
              <a:buFont typeface="Wingdings" panose="05000000000000000000" pitchFamily="2" charset="2"/>
              <a:buChar char="ü"/>
            </a:pPr>
            <a:endParaRPr lang="es-MX" sz="2800" b="1" dirty="0">
              <a:solidFill>
                <a:schemeClr val="accent6">
                  <a:lumMod val="75000"/>
                </a:schemeClr>
              </a:solidFill>
            </a:endParaRPr>
          </a:p>
        </p:txBody>
      </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34" name="Grupo 33"/>
          <p:cNvGrpSpPr/>
          <p:nvPr/>
        </p:nvGrpSpPr>
        <p:grpSpPr>
          <a:xfrm>
            <a:off x="6210092" y="5776061"/>
            <a:ext cx="2379064" cy="720004"/>
            <a:chOff x="1835696" y="5394160"/>
            <a:chExt cx="2379064" cy="720004"/>
          </a:xfrm>
        </p:grpSpPr>
        <p:sp>
          <p:nvSpPr>
            <p:cNvPr id="36" name="Elipse 35"/>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grpSp>
        <p:nvGrpSpPr>
          <p:cNvPr id="10" name="Grupo 9"/>
          <p:cNvGrpSpPr/>
          <p:nvPr/>
        </p:nvGrpSpPr>
        <p:grpSpPr>
          <a:xfrm>
            <a:off x="6876256" y="3498126"/>
            <a:ext cx="1902637" cy="794970"/>
            <a:chOff x="5364089" y="5510183"/>
            <a:chExt cx="1944215" cy="852458"/>
          </a:xfrm>
        </p:grpSpPr>
        <p:sp>
          <p:nvSpPr>
            <p:cNvPr id="11" name="Elipse 10"/>
            <p:cNvSpPr/>
            <p:nvPr/>
          </p:nvSpPr>
          <p:spPr>
            <a:xfrm>
              <a:off x="5364089" y="5544102"/>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846" y="5510183"/>
              <a:ext cx="852458" cy="852458"/>
            </a:xfrm>
            <a:prstGeom prst="rect">
              <a:avLst/>
            </a:prstGeom>
          </p:spPr>
        </p:pic>
      </p:grpSp>
    </p:spTree>
    <p:extLst>
      <p:ext uri="{BB962C8B-B14F-4D97-AF65-F5344CB8AC3E}">
        <p14:creationId xmlns:p14="http://schemas.microsoft.com/office/powerpoint/2010/main" val="4090492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Proceso comunicados (2)</a:t>
            </a:r>
            <a:endParaRPr lang="es-MX" sz="2800" b="1" dirty="0">
              <a:solidFill>
                <a:schemeClr val="accent6">
                  <a:lumMod val="75000"/>
                </a:schemeClr>
              </a:solidFill>
            </a:endParaRPr>
          </a:p>
        </p:txBody>
      </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34" name="Grupo 33"/>
          <p:cNvGrpSpPr/>
          <p:nvPr/>
        </p:nvGrpSpPr>
        <p:grpSpPr>
          <a:xfrm>
            <a:off x="6073729" y="5255723"/>
            <a:ext cx="2379064" cy="720004"/>
            <a:chOff x="1835696" y="5394160"/>
            <a:chExt cx="2379064" cy="720004"/>
          </a:xfrm>
        </p:grpSpPr>
        <p:sp>
          <p:nvSpPr>
            <p:cNvPr id="36" name="Elipse 35"/>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pic>
        <p:nvPicPr>
          <p:cNvPr id="39" name="Imagen 38"/>
          <p:cNvPicPr/>
          <p:nvPr/>
        </p:nvPicPr>
        <p:blipFill rotWithShape="1">
          <a:blip r:embed="rId4"/>
          <a:srcRect t="8689" b="20545"/>
          <a:stretch/>
        </p:blipFill>
        <p:spPr>
          <a:xfrm>
            <a:off x="974476" y="2780928"/>
            <a:ext cx="6840760" cy="2232248"/>
          </a:xfrm>
          <a:prstGeom prst="rect">
            <a:avLst/>
          </a:prstGeom>
        </p:spPr>
      </p:pic>
      <p:sp>
        <p:nvSpPr>
          <p:cNvPr id="40" name="Rectángulo 39"/>
          <p:cNvSpPr/>
          <p:nvPr/>
        </p:nvSpPr>
        <p:spPr>
          <a:xfrm>
            <a:off x="5796136" y="2027870"/>
            <a:ext cx="3751840" cy="400110"/>
          </a:xfrm>
          <a:prstGeom prst="rect">
            <a:avLst/>
          </a:prstGeom>
        </p:spPr>
        <p:txBody>
          <a:bodyPr wrap="square">
            <a:spAutoFit/>
          </a:bodyPr>
          <a:lstStyle/>
          <a:p>
            <a:r>
              <a:rPr lang="es-MX" sz="2000" b="1" dirty="0" smtClean="0">
                <a:solidFill>
                  <a:schemeClr val="accent1">
                    <a:lumMod val="75000"/>
                  </a:schemeClr>
                </a:solidFill>
              </a:rPr>
              <a:t>Bandeja de entrada</a:t>
            </a:r>
            <a:endParaRPr lang="es-MX" sz="2000" b="1" dirty="0">
              <a:solidFill>
                <a:schemeClr val="accent1">
                  <a:lumMod val="75000"/>
                </a:schemeClr>
              </a:solidFill>
            </a:endParaRPr>
          </a:p>
        </p:txBody>
      </p:sp>
    </p:spTree>
    <p:extLst>
      <p:ext uri="{BB962C8B-B14F-4D97-AF65-F5344CB8AC3E}">
        <p14:creationId xmlns:p14="http://schemas.microsoft.com/office/powerpoint/2010/main" val="12494605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a:solidFill>
                  <a:schemeClr val="accent6">
                    <a:lumMod val="75000"/>
                  </a:schemeClr>
                </a:solidFill>
              </a:rPr>
              <a:t>Proceso de comunicado </a:t>
            </a:r>
            <a:r>
              <a:rPr lang="es-MX" sz="2800" b="1" dirty="0" smtClean="0">
                <a:solidFill>
                  <a:schemeClr val="accent6">
                    <a:lumMod val="75000"/>
                  </a:schemeClr>
                </a:solidFill>
              </a:rPr>
              <a:t>(3)</a:t>
            </a:r>
            <a:endParaRPr lang="es-MX" sz="2800" b="1" dirty="0">
              <a:solidFill>
                <a:schemeClr val="accent6">
                  <a:lumMod val="75000"/>
                </a:schemeClr>
              </a:solidFill>
            </a:endParaRPr>
          </a:p>
        </p:txBody>
      </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40" name="Rectángulo 39"/>
          <p:cNvSpPr/>
          <p:nvPr/>
        </p:nvSpPr>
        <p:spPr>
          <a:xfrm>
            <a:off x="5683536" y="1831712"/>
            <a:ext cx="3751840" cy="400110"/>
          </a:xfrm>
          <a:prstGeom prst="rect">
            <a:avLst/>
          </a:prstGeom>
        </p:spPr>
        <p:txBody>
          <a:bodyPr wrap="square">
            <a:spAutoFit/>
          </a:bodyPr>
          <a:lstStyle/>
          <a:p>
            <a:r>
              <a:rPr lang="es-MX" sz="2000" b="1" dirty="0" smtClean="0">
                <a:solidFill>
                  <a:schemeClr val="accent1">
                    <a:lumMod val="75000"/>
                  </a:schemeClr>
                </a:solidFill>
              </a:rPr>
              <a:t>Enviar comunicado (1)</a:t>
            </a:r>
            <a:endParaRPr lang="es-MX" sz="2000" b="1" dirty="0">
              <a:solidFill>
                <a:schemeClr val="accent1">
                  <a:lumMod val="75000"/>
                </a:schemeClr>
              </a:solidFill>
            </a:endParaRPr>
          </a:p>
        </p:txBody>
      </p:sp>
      <p:pic>
        <p:nvPicPr>
          <p:cNvPr id="4" name="Imagen 3"/>
          <p:cNvPicPr>
            <a:picLocks noChangeAspect="1"/>
          </p:cNvPicPr>
          <p:nvPr/>
        </p:nvPicPr>
        <p:blipFill>
          <a:blip r:embed="rId3"/>
          <a:stretch>
            <a:fillRect/>
          </a:stretch>
        </p:blipFill>
        <p:spPr>
          <a:xfrm>
            <a:off x="628485" y="2268458"/>
            <a:ext cx="5976664" cy="3343835"/>
          </a:xfrm>
          <a:prstGeom prst="rect">
            <a:avLst/>
          </a:prstGeom>
        </p:spPr>
      </p:pic>
      <p:pic>
        <p:nvPicPr>
          <p:cNvPr id="13" name="Imagen 12"/>
          <p:cNvPicPr/>
          <p:nvPr/>
        </p:nvPicPr>
        <p:blipFill>
          <a:blip r:embed="rId4"/>
          <a:stretch>
            <a:fillRect/>
          </a:stretch>
        </p:blipFill>
        <p:spPr>
          <a:xfrm>
            <a:off x="5199287" y="4165913"/>
            <a:ext cx="3333153" cy="1545533"/>
          </a:xfrm>
          <a:prstGeom prst="rect">
            <a:avLst/>
          </a:prstGeom>
        </p:spPr>
      </p:pic>
      <p:grpSp>
        <p:nvGrpSpPr>
          <p:cNvPr id="34" name="Grupo 33"/>
          <p:cNvGrpSpPr/>
          <p:nvPr/>
        </p:nvGrpSpPr>
        <p:grpSpPr>
          <a:xfrm>
            <a:off x="5885068" y="5661248"/>
            <a:ext cx="2379064" cy="720004"/>
            <a:chOff x="1835696" y="5394160"/>
            <a:chExt cx="2379064" cy="720004"/>
          </a:xfrm>
        </p:grpSpPr>
        <p:sp>
          <p:nvSpPr>
            <p:cNvPr id="36" name="Elipse 35"/>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sp>
        <p:nvSpPr>
          <p:cNvPr id="5" name="Rectángulo 4"/>
          <p:cNvSpPr/>
          <p:nvPr/>
        </p:nvSpPr>
        <p:spPr>
          <a:xfrm>
            <a:off x="4582995" y="4010287"/>
            <a:ext cx="1296144" cy="11294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5076055" y="4869160"/>
            <a:ext cx="610363" cy="36003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descr="http://es.downloadicons.net/sites/default/files/icono-amarillo-numero-1-5525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85" y="5774368"/>
            <a:ext cx="518082" cy="51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329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a:solidFill>
                  <a:schemeClr val="accent6">
                    <a:lumMod val="75000"/>
                  </a:schemeClr>
                </a:solidFill>
              </a:rPr>
              <a:t>Proceso de comunicado </a:t>
            </a:r>
            <a:r>
              <a:rPr lang="es-MX" sz="2800" b="1" dirty="0" smtClean="0">
                <a:solidFill>
                  <a:schemeClr val="accent6">
                    <a:lumMod val="75000"/>
                  </a:schemeClr>
                </a:solidFill>
              </a:rPr>
              <a:t>(4)</a:t>
            </a:r>
            <a:endParaRPr lang="es-MX" sz="2800" b="1" dirty="0">
              <a:solidFill>
                <a:schemeClr val="accent6">
                  <a:lumMod val="75000"/>
                </a:schemeClr>
              </a:solidFill>
            </a:endParaRPr>
          </a:p>
        </p:txBody>
      </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40" name="Rectángulo 39"/>
          <p:cNvSpPr/>
          <p:nvPr/>
        </p:nvSpPr>
        <p:spPr>
          <a:xfrm>
            <a:off x="4932040" y="1876838"/>
            <a:ext cx="3751840" cy="400110"/>
          </a:xfrm>
          <a:prstGeom prst="rect">
            <a:avLst/>
          </a:prstGeom>
        </p:spPr>
        <p:txBody>
          <a:bodyPr wrap="square">
            <a:spAutoFit/>
          </a:bodyPr>
          <a:lstStyle/>
          <a:p>
            <a:r>
              <a:rPr lang="es-MX" sz="2000" b="1" dirty="0" smtClean="0">
                <a:solidFill>
                  <a:schemeClr val="accent1">
                    <a:lumMod val="75000"/>
                  </a:schemeClr>
                </a:solidFill>
              </a:rPr>
              <a:t>Enviar comunicado (2)</a:t>
            </a:r>
            <a:endParaRPr lang="es-MX" sz="2000" b="1" dirty="0">
              <a:solidFill>
                <a:schemeClr val="accent1">
                  <a:lumMod val="75000"/>
                </a:schemeClr>
              </a:solidFill>
            </a:endParaRPr>
          </a:p>
        </p:txBody>
      </p:sp>
      <p:pic>
        <p:nvPicPr>
          <p:cNvPr id="14" name="Imagen 13"/>
          <p:cNvPicPr/>
          <p:nvPr/>
        </p:nvPicPr>
        <p:blipFill>
          <a:blip r:embed="rId3"/>
          <a:stretch>
            <a:fillRect/>
          </a:stretch>
        </p:blipFill>
        <p:spPr>
          <a:xfrm>
            <a:off x="1331640" y="2420888"/>
            <a:ext cx="6356504" cy="3816424"/>
          </a:xfrm>
          <a:prstGeom prst="rect">
            <a:avLst/>
          </a:prstGeom>
        </p:spPr>
      </p:pic>
      <p:grpSp>
        <p:nvGrpSpPr>
          <p:cNvPr id="34" name="Grupo 33"/>
          <p:cNvGrpSpPr/>
          <p:nvPr/>
        </p:nvGrpSpPr>
        <p:grpSpPr>
          <a:xfrm>
            <a:off x="5618428" y="5537768"/>
            <a:ext cx="2379064" cy="720004"/>
            <a:chOff x="1835696" y="5394160"/>
            <a:chExt cx="2379064" cy="720004"/>
          </a:xfrm>
        </p:grpSpPr>
        <p:sp>
          <p:nvSpPr>
            <p:cNvPr id="36" name="Elipse 35"/>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sp>
        <p:nvSpPr>
          <p:cNvPr id="3" name="Rectángulo 2"/>
          <p:cNvSpPr/>
          <p:nvPr/>
        </p:nvSpPr>
        <p:spPr>
          <a:xfrm>
            <a:off x="1744442" y="5365380"/>
            <a:ext cx="739326" cy="17238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2" name="Picture 2" descr="https://upload.wikimedia.org/wikipedia/commons/thumb/6/61/NYCS-bull-trans-2.svg/2000px-NYCS-bull-trans-2.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5727498"/>
            <a:ext cx="665630" cy="66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4361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a:solidFill>
                  <a:schemeClr val="accent6">
                    <a:lumMod val="75000"/>
                  </a:schemeClr>
                </a:solidFill>
              </a:rPr>
              <a:t>Proceso de comunicado </a:t>
            </a:r>
            <a:r>
              <a:rPr lang="es-MX" sz="2800" b="1" dirty="0" smtClean="0">
                <a:solidFill>
                  <a:schemeClr val="accent6">
                    <a:lumMod val="75000"/>
                  </a:schemeClr>
                </a:solidFill>
              </a:rPr>
              <a:t>(5)</a:t>
            </a:r>
            <a:endParaRPr lang="es-MX" sz="2800" b="1" dirty="0">
              <a:solidFill>
                <a:schemeClr val="accent6">
                  <a:lumMod val="75000"/>
                </a:schemeClr>
              </a:solidFill>
            </a:endParaRPr>
          </a:p>
        </p:txBody>
      </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40" name="Rectángulo 39"/>
          <p:cNvSpPr/>
          <p:nvPr/>
        </p:nvSpPr>
        <p:spPr>
          <a:xfrm>
            <a:off x="1475656" y="1831436"/>
            <a:ext cx="6647369" cy="400110"/>
          </a:xfrm>
          <a:prstGeom prst="rect">
            <a:avLst/>
          </a:prstGeom>
        </p:spPr>
        <p:txBody>
          <a:bodyPr wrap="square">
            <a:spAutoFit/>
          </a:bodyPr>
          <a:lstStyle/>
          <a:p>
            <a:pPr algn="r"/>
            <a:r>
              <a:rPr lang="es-MX" sz="2000" b="1" dirty="0" smtClean="0">
                <a:solidFill>
                  <a:schemeClr val="accent1">
                    <a:lumMod val="75000"/>
                  </a:schemeClr>
                </a:solidFill>
              </a:rPr>
              <a:t>Recepción del comunicado (3) </a:t>
            </a:r>
            <a:endParaRPr lang="es-MX" sz="2000" b="1" dirty="0">
              <a:solidFill>
                <a:schemeClr val="accent1">
                  <a:lumMod val="75000"/>
                </a:schemeClr>
              </a:solidFill>
            </a:endParaRPr>
          </a:p>
        </p:txBody>
      </p:sp>
      <p:pic>
        <p:nvPicPr>
          <p:cNvPr id="13" name="Imagen 12"/>
          <p:cNvPicPr/>
          <p:nvPr/>
        </p:nvPicPr>
        <p:blipFill>
          <a:blip r:embed="rId3"/>
          <a:stretch>
            <a:fillRect/>
          </a:stretch>
        </p:blipFill>
        <p:spPr>
          <a:xfrm>
            <a:off x="971600" y="2278058"/>
            <a:ext cx="7052164" cy="3753941"/>
          </a:xfrm>
          <a:prstGeom prst="rect">
            <a:avLst/>
          </a:prstGeom>
        </p:spPr>
      </p:pic>
      <p:grpSp>
        <p:nvGrpSpPr>
          <p:cNvPr id="10" name="Grupo 9"/>
          <p:cNvGrpSpPr/>
          <p:nvPr/>
        </p:nvGrpSpPr>
        <p:grpSpPr>
          <a:xfrm>
            <a:off x="6300192" y="5400254"/>
            <a:ext cx="1944216" cy="852458"/>
            <a:chOff x="5364088" y="5510183"/>
            <a:chExt cx="1944216" cy="852458"/>
          </a:xfrm>
        </p:grpSpPr>
        <p:sp>
          <p:nvSpPr>
            <p:cNvPr id="11" name="Elipse 10"/>
            <p:cNvSpPr/>
            <p:nvPr/>
          </p:nvSpPr>
          <p:spPr>
            <a:xfrm>
              <a:off x="5364088" y="5544102"/>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846" y="5510183"/>
              <a:ext cx="852458" cy="852458"/>
            </a:xfrm>
            <a:prstGeom prst="rect">
              <a:avLst/>
            </a:prstGeom>
          </p:spPr>
        </p:pic>
      </p:grpSp>
      <p:pic>
        <p:nvPicPr>
          <p:cNvPr id="4098" name="Picture 2" descr="Resultado de imagen para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5574455"/>
            <a:ext cx="504056" cy="50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6103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a:solidFill>
                  <a:schemeClr val="accent6">
                    <a:lumMod val="75000"/>
                  </a:schemeClr>
                </a:solidFill>
              </a:rPr>
              <a:t>Proceso de comunicado </a:t>
            </a:r>
            <a:r>
              <a:rPr lang="es-MX" sz="2800" b="1" dirty="0" smtClean="0">
                <a:solidFill>
                  <a:schemeClr val="accent6">
                    <a:lumMod val="75000"/>
                  </a:schemeClr>
                </a:solidFill>
              </a:rPr>
              <a:t>(6)</a:t>
            </a:r>
            <a:endParaRPr lang="es-MX" sz="2800" b="1" dirty="0">
              <a:solidFill>
                <a:schemeClr val="accent6">
                  <a:lumMod val="75000"/>
                </a:schemeClr>
              </a:solidFill>
            </a:endParaRPr>
          </a:p>
        </p:txBody>
      </p:sp>
      <p:sp>
        <p:nvSpPr>
          <p:cNvPr id="2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40" name="Rectángulo 39"/>
          <p:cNvSpPr/>
          <p:nvPr/>
        </p:nvSpPr>
        <p:spPr>
          <a:xfrm>
            <a:off x="1843744" y="1886839"/>
            <a:ext cx="6647369" cy="400110"/>
          </a:xfrm>
          <a:prstGeom prst="rect">
            <a:avLst/>
          </a:prstGeom>
        </p:spPr>
        <p:txBody>
          <a:bodyPr wrap="square">
            <a:spAutoFit/>
          </a:bodyPr>
          <a:lstStyle/>
          <a:p>
            <a:pPr algn="r"/>
            <a:r>
              <a:rPr lang="es-MX" sz="2000" b="1" dirty="0" smtClean="0">
                <a:solidFill>
                  <a:schemeClr val="accent1">
                    <a:lumMod val="75000"/>
                  </a:schemeClr>
                </a:solidFill>
              </a:rPr>
              <a:t>Reportes</a:t>
            </a:r>
            <a:endParaRPr lang="es-MX" sz="2000" b="1" dirty="0">
              <a:solidFill>
                <a:schemeClr val="accent1">
                  <a:lumMod val="75000"/>
                </a:schemeClr>
              </a:solidFill>
            </a:endParaRPr>
          </a:p>
        </p:txBody>
      </p:sp>
      <p:pic>
        <p:nvPicPr>
          <p:cNvPr id="9" name="Imagen 8"/>
          <p:cNvPicPr/>
          <p:nvPr/>
        </p:nvPicPr>
        <p:blipFill rotWithShape="1">
          <a:blip r:embed="rId3"/>
          <a:srcRect t="3902"/>
          <a:stretch/>
        </p:blipFill>
        <p:spPr>
          <a:xfrm>
            <a:off x="899590" y="2269790"/>
            <a:ext cx="7560841" cy="3679489"/>
          </a:xfrm>
          <a:prstGeom prst="rect">
            <a:avLst/>
          </a:prstGeom>
        </p:spPr>
      </p:pic>
      <p:grpSp>
        <p:nvGrpSpPr>
          <p:cNvPr id="14" name="Grupo 13"/>
          <p:cNvGrpSpPr/>
          <p:nvPr/>
        </p:nvGrpSpPr>
        <p:grpSpPr>
          <a:xfrm>
            <a:off x="6117479" y="5445224"/>
            <a:ext cx="2379064" cy="720004"/>
            <a:chOff x="1835696" y="5394160"/>
            <a:chExt cx="2379064" cy="720004"/>
          </a:xfrm>
        </p:grpSpPr>
        <p:sp>
          <p:nvSpPr>
            <p:cNvPr id="15" name="Elipse 14"/>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spTree>
    <p:extLst>
      <p:ext uri="{BB962C8B-B14F-4D97-AF65-F5344CB8AC3E}">
        <p14:creationId xmlns:p14="http://schemas.microsoft.com/office/powerpoint/2010/main" val="28200497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45281" y="1916832"/>
            <a:ext cx="8424936" cy="2585323"/>
          </a:xfrm>
          <a:prstGeom prst="rect">
            <a:avLst/>
          </a:prstGeom>
        </p:spPr>
        <p:txBody>
          <a:bodyPr wrap="square">
            <a:spAutoFit/>
          </a:bodyPr>
          <a:lstStyle/>
          <a:p>
            <a:pPr algn="r"/>
            <a:r>
              <a:rPr lang="es-MX" sz="5400" b="1" dirty="0"/>
              <a:t>Sistema de Portales de Obligaciones de Transparencia</a:t>
            </a:r>
          </a:p>
        </p:txBody>
      </p:sp>
      <p:cxnSp>
        <p:nvCxnSpPr>
          <p:cNvPr id="7" name="Conector recto 6"/>
          <p:cNvCxnSpPr/>
          <p:nvPr/>
        </p:nvCxnSpPr>
        <p:spPr>
          <a:xfrm>
            <a:off x="837369" y="4717599"/>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15960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6806415" cy="778098"/>
          </a:xfrm>
        </p:spPr>
        <p:txBody>
          <a:bodyPr>
            <a:noAutofit/>
          </a:bodyPr>
          <a:lstStyle/>
          <a:p>
            <a:r>
              <a:rPr lang="es-MX" sz="2400" b="1" dirty="0" smtClean="0"/>
              <a:t>Plataforma Nacional de Transparencia</a:t>
            </a:r>
            <a:endParaRPr lang="es-MX" sz="2400" b="1" dirty="0"/>
          </a:p>
        </p:txBody>
      </p:sp>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79712" y="874936"/>
            <a:ext cx="5177078" cy="5727942"/>
          </a:xfrm>
          <a:prstGeom prst="rect">
            <a:avLst/>
          </a:prstGeom>
        </p:spPr>
      </p:pic>
      <p:sp>
        <p:nvSpPr>
          <p:cNvPr id="5" name="CuadroTexto 4"/>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Página principal</a:t>
            </a:r>
            <a:endParaRPr lang="es-MX" dirty="0"/>
          </a:p>
        </p:txBody>
      </p:sp>
    </p:spTree>
    <p:extLst>
      <p:ext uri="{BB962C8B-B14F-4D97-AF65-F5344CB8AC3E}">
        <p14:creationId xmlns:p14="http://schemas.microsoft.com/office/powerpoint/2010/main" val="24798134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pic>
        <p:nvPicPr>
          <p:cNvPr id="5" name="Imagen 4"/>
          <p:cNvPicPr>
            <a:picLocks noChangeAspect="1"/>
          </p:cNvPicPr>
          <p:nvPr/>
        </p:nvPicPr>
        <p:blipFill rotWithShape="1">
          <a:blip r:embed="rId3"/>
          <a:srcRect l="5270" r="32371"/>
          <a:stretch/>
        </p:blipFill>
        <p:spPr>
          <a:xfrm>
            <a:off x="141588" y="980728"/>
            <a:ext cx="5112568" cy="3242295"/>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l="12373" t="53389" r="13909" b="1"/>
          <a:stretch/>
        </p:blipFill>
        <p:spPr>
          <a:xfrm>
            <a:off x="4427984" y="3429000"/>
            <a:ext cx="4529056" cy="3168352"/>
          </a:xfrm>
          <a:prstGeom prst="rect">
            <a:avLst/>
          </a:prstGeom>
        </p:spPr>
      </p:pic>
      <p:sp>
        <p:nvSpPr>
          <p:cNvPr id="8" name="CuadroTexto 7"/>
          <p:cNvSpPr txBox="1"/>
          <p:nvPr/>
        </p:nvSpPr>
        <p:spPr>
          <a:xfrm>
            <a:off x="161125" y="4595794"/>
            <a:ext cx="3402763"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ingresar a este sistema proporcione su nombre de usuario y contraseña, y de clic sobre la sección marcada con la flecha verde.</a:t>
            </a:r>
            <a:endParaRPr lang="es-MX" dirty="0"/>
          </a:p>
        </p:txBody>
      </p:sp>
      <p:sp>
        <p:nvSpPr>
          <p:cNvPr id="9" name="Flecha abajo 8"/>
          <p:cNvSpPr/>
          <p:nvPr/>
        </p:nvSpPr>
        <p:spPr>
          <a:xfrm rot="16200000">
            <a:off x="4103825" y="5388923"/>
            <a:ext cx="432294"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771171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544" y="1124744"/>
            <a:ext cx="8375084" cy="5184576"/>
          </a:xfrm>
          <a:prstGeom prst="rect">
            <a:avLst/>
          </a:prstGeom>
        </p:spPr>
      </p:pic>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Página principal</a:t>
            </a:r>
          </a:p>
        </p:txBody>
      </p:sp>
    </p:spTree>
    <p:extLst>
      <p:ext uri="{BB962C8B-B14F-4D97-AF65-F5344CB8AC3E}">
        <p14:creationId xmlns:p14="http://schemas.microsoft.com/office/powerpoint/2010/main" val="311587494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Tareas del INAI</a:t>
            </a:r>
          </a:p>
        </p:txBody>
      </p:sp>
      <p:pic>
        <p:nvPicPr>
          <p:cNvPr id="3" name="Imagen 2"/>
          <p:cNvPicPr>
            <a:picLocks noChangeAspect="1"/>
          </p:cNvPicPr>
          <p:nvPr/>
        </p:nvPicPr>
        <p:blipFill rotWithShape="1">
          <a:blip r:embed="rId2"/>
          <a:srcRect b="18625"/>
          <a:stretch/>
        </p:blipFill>
        <p:spPr>
          <a:xfrm>
            <a:off x="683568" y="1070447"/>
            <a:ext cx="7855014" cy="3942730"/>
          </a:xfrm>
          <a:prstGeom prst="rect">
            <a:avLst/>
          </a:prstGeom>
        </p:spPr>
      </p:pic>
      <p:grpSp>
        <p:nvGrpSpPr>
          <p:cNvPr id="6" name="Grupo 5"/>
          <p:cNvGrpSpPr/>
          <p:nvPr/>
        </p:nvGrpSpPr>
        <p:grpSpPr>
          <a:xfrm>
            <a:off x="7164288" y="1039285"/>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200" b="1" dirty="0" smtClean="0"/>
                <a:t>INAI</a:t>
              </a:r>
              <a:endParaRPr lang="es-MX" sz="12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CuadroTexto 8"/>
          <p:cNvSpPr txBox="1"/>
          <p:nvPr/>
        </p:nvSpPr>
        <p:spPr>
          <a:xfrm>
            <a:off x="179512" y="5368803"/>
            <a:ext cx="6341727"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El INAI será el administrador general del sistema y tendrá la responsabilidad de registrar a las 32 entidades federativas y a la federación, así como, de proporcionarles usuarios y contraseñas.</a:t>
            </a:r>
            <a:endParaRPr lang="es-MX" dirty="0"/>
          </a:p>
        </p:txBody>
      </p:sp>
    </p:spTree>
    <p:extLst>
      <p:ext uri="{BB962C8B-B14F-4D97-AF65-F5344CB8AC3E}">
        <p14:creationId xmlns:p14="http://schemas.microsoft.com/office/powerpoint/2010/main" val="35825542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Tareas del INAI</a:t>
            </a:r>
          </a:p>
        </p:txBody>
      </p:sp>
      <p:grpSp>
        <p:nvGrpSpPr>
          <p:cNvPr id="6" name="Grupo 5"/>
          <p:cNvGrpSpPr/>
          <p:nvPr/>
        </p:nvGrpSpPr>
        <p:grpSpPr>
          <a:xfrm>
            <a:off x="7164288" y="1039285"/>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200" b="1" dirty="0" smtClean="0"/>
                <a:t>INAI</a:t>
              </a:r>
              <a:endParaRPr lang="es-MX" sz="1200" b="1"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539552" y="1689961"/>
            <a:ext cx="6341727" cy="433965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342900" indent="-342900" algn="just">
              <a:buFont typeface="+mj-lt"/>
              <a:buAutoNum type="arabicParenR"/>
            </a:pPr>
            <a:r>
              <a:rPr lang="es-MX" sz="2400" dirty="0" smtClean="0"/>
              <a:t>El INAI registrará la estructura relacionada con la Ley General (Normatividad, artículos, fracciones e incisos).</a:t>
            </a:r>
          </a:p>
          <a:p>
            <a:pPr marL="342900" indent="-342900" algn="just">
              <a:buFont typeface="+mj-lt"/>
              <a:buAutoNum type="arabicParenR"/>
            </a:pPr>
            <a:endParaRPr lang="es-MX" sz="2400" dirty="0" smtClean="0"/>
          </a:p>
          <a:p>
            <a:pPr marL="342900" indent="-342900" algn="just">
              <a:buFont typeface="+mj-lt"/>
              <a:buAutoNum type="arabicParenR"/>
            </a:pPr>
            <a:r>
              <a:rPr lang="es-MX" sz="2400" dirty="0" smtClean="0"/>
              <a:t>El INAI registrará los formatos relacionados con las obligaciones de transparencia establecidas en la Ley General y de acuerdo a los lineamientos correspondientes aprobados por el Sistema Nacional de Transparencia.</a:t>
            </a:r>
          </a:p>
          <a:p>
            <a:pPr marL="342900" indent="-342900" algn="just">
              <a:buAutoNum type="arabicParenR"/>
            </a:pPr>
            <a:endParaRPr lang="es-MX" dirty="0"/>
          </a:p>
          <a:p>
            <a:pPr algn="just"/>
            <a:endParaRPr lang="es-MX" dirty="0"/>
          </a:p>
        </p:txBody>
      </p:sp>
    </p:spTree>
    <p:extLst>
      <p:ext uri="{BB962C8B-B14F-4D97-AF65-F5344CB8AC3E}">
        <p14:creationId xmlns:p14="http://schemas.microsoft.com/office/powerpoint/2010/main" val="30876468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sp>
        <p:nvSpPr>
          <p:cNvPr id="9" name="CuadroTexto 8"/>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aphicFrame>
        <p:nvGraphicFramePr>
          <p:cNvPr id="3" name="Diagrama 2"/>
          <p:cNvGraphicFramePr/>
          <p:nvPr>
            <p:extLst>
              <p:ext uri="{D42A27DB-BD31-4B8C-83A1-F6EECF244321}">
                <p14:modId xmlns:p14="http://schemas.microsoft.com/office/powerpoint/2010/main" val="3488714103"/>
              </p:ext>
            </p:extLst>
          </p:nvPr>
        </p:nvGraphicFramePr>
        <p:xfrm>
          <a:off x="323527" y="1340768"/>
          <a:ext cx="856895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p:cNvGrpSpPr/>
          <p:nvPr/>
        </p:nvGrpSpPr>
        <p:grpSpPr>
          <a:xfrm>
            <a:off x="323527" y="5664840"/>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42796862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sp>
        <p:nvSpPr>
          <p:cNvPr id="9" name="CuadroTexto 8"/>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5" name="Grupo 4"/>
          <p:cNvGrpSpPr/>
          <p:nvPr/>
        </p:nvGrpSpPr>
        <p:grpSpPr>
          <a:xfrm>
            <a:off x="7164288" y="987592"/>
            <a:ext cx="1760985" cy="782097"/>
            <a:chOff x="2883044" y="5824433"/>
            <a:chExt cx="1760985" cy="782097"/>
          </a:xfrm>
        </p:grpSpPr>
        <p:sp>
          <p:nvSpPr>
            <p:cNvPr id="6" name="Elipse 5"/>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1100546" y="2276872"/>
            <a:ext cx="7272808" cy="2308324"/>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sz="2400" dirty="0" smtClean="0"/>
              <a:t>Cada una de las Entidades Federativas tendrá que realizar las tareas correspondientes que le permitan heredar la configuración de obligaciones de transparencia establecidas en la normatividad general, estas acciones crearán una estructura de normatividad y formatos alineados a la Ley General.</a:t>
            </a:r>
            <a:endParaRPr lang="es-MX" sz="2400" dirty="0"/>
          </a:p>
        </p:txBody>
      </p:sp>
    </p:spTree>
    <p:extLst>
      <p:ext uri="{BB962C8B-B14F-4D97-AF65-F5344CB8AC3E}">
        <p14:creationId xmlns:p14="http://schemas.microsoft.com/office/powerpoint/2010/main" val="23907914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8" name="Imagen 7"/>
          <p:cNvPicPr>
            <a:picLocks noChangeAspect="1"/>
          </p:cNvPicPr>
          <p:nvPr/>
        </p:nvPicPr>
        <p:blipFill>
          <a:blip r:embed="rId2"/>
          <a:stretch>
            <a:fillRect/>
          </a:stretch>
        </p:blipFill>
        <p:spPr>
          <a:xfrm>
            <a:off x="467544" y="1052736"/>
            <a:ext cx="8340229" cy="4234935"/>
          </a:xfrm>
          <a:prstGeom prst="rect">
            <a:avLst/>
          </a:prstGeom>
        </p:spPr>
      </p:pic>
      <p:sp>
        <p:nvSpPr>
          <p:cNvPr id="9" name="CuadroTexto 8"/>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5" name="Grupo 4"/>
          <p:cNvGrpSpPr/>
          <p:nvPr/>
        </p:nvGrpSpPr>
        <p:grpSpPr>
          <a:xfrm>
            <a:off x="7164288" y="896604"/>
            <a:ext cx="1760985" cy="782097"/>
            <a:chOff x="2883044" y="5824433"/>
            <a:chExt cx="1760985" cy="782097"/>
          </a:xfrm>
        </p:grpSpPr>
        <p:sp>
          <p:nvSpPr>
            <p:cNvPr id="6" name="Elipse 5"/>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179512" y="5301208"/>
            <a:ext cx="6341727"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Las entidades federativas podrán administrar la normatividad heredada, a través de la opción de “Configuración de normatividad&gt;Configurar estructura”, aquí podrán realizar sus adecuaciones derivadas de la normatividad local.</a:t>
            </a:r>
            <a:endParaRPr lang="es-MX" dirty="0"/>
          </a:p>
        </p:txBody>
      </p:sp>
    </p:spTree>
    <p:extLst>
      <p:ext uri="{BB962C8B-B14F-4D97-AF65-F5344CB8AC3E}">
        <p14:creationId xmlns:p14="http://schemas.microsoft.com/office/powerpoint/2010/main" val="281180292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6" name="Imagen 5"/>
          <p:cNvPicPr>
            <a:picLocks noChangeAspect="1"/>
          </p:cNvPicPr>
          <p:nvPr/>
        </p:nvPicPr>
        <p:blipFill rotWithShape="1">
          <a:blip r:embed="rId2"/>
          <a:srcRect b="21044"/>
          <a:stretch/>
        </p:blipFill>
        <p:spPr>
          <a:xfrm>
            <a:off x="398654" y="1100542"/>
            <a:ext cx="8499673" cy="4056650"/>
          </a:xfrm>
          <a:prstGeom prst="rect">
            <a:avLst/>
          </a:prstGeom>
        </p:spPr>
      </p:pic>
      <p:sp>
        <p:nvSpPr>
          <p:cNvPr id="7" name="Flecha abajo 6"/>
          <p:cNvSpPr/>
          <p:nvPr/>
        </p:nvSpPr>
        <p:spPr>
          <a:xfrm rot="5400000">
            <a:off x="3965366" y="1304764"/>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8" name="CuadroTexto 7"/>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9" name="Grupo 8"/>
          <p:cNvGrpSpPr/>
          <p:nvPr/>
        </p:nvGrpSpPr>
        <p:grpSpPr>
          <a:xfrm>
            <a:off x="7139969" y="990719"/>
            <a:ext cx="1760985" cy="782097"/>
            <a:chOff x="2883044" y="5824433"/>
            <a:chExt cx="1760985" cy="782097"/>
          </a:xfrm>
        </p:grpSpPr>
        <p:sp>
          <p:nvSpPr>
            <p:cNvPr id="10" name="Elipse 9"/>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2" name="CuadroTexto 11"/>
          <p:cNvSpPr txBox="1"/>
          <p:nvPr/>
        </p:nvSpPr>
        <p:spPr>
          <a:xfrm>
            <a:off x="121788" y="5492494"/>
            <a:ext cx="6538444"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Al seleccionar de la lista rotulada como “Tipo de Estructura” la opción “Vigente”, se mostrará la normatividad con la que esta trabajando actualmente el organismo garante en el sistema.</a:t>
            </a:r>
            <a:endParaRPr lang="es-MX" dirty="0"/>
          </a:p>
        </p:txBody>
      </p:sp>
    </p:spTree>
    <p:extLst>
      <p:ext uri="{BB962C8B-B14F-4D97-AF65-F5344CB8AC3E}">
        <p14:creationId xmlns:p14="http://schemas.microsoft.com/office/powerpoint/2010/main" val="33668278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rotWithShape="1">
          <a:blip r:embed="rId2"/>
          <a:srcRect t="26028"/>
          <a:stretch/>
        </p:blipFill>
        <p:spPr>
          <a:xfrm>
            <a:off x="625907" y="1450754"/>
            <a:ext cx="8275047" cy="3888432"/>
          </a:xfrm>
          <a:prstGeom prst="rect">
            <a:avLst/>
          </a:prstGeom>
        </p:spPr>
      </p:pic>
      <p:sp>
        <p:nvSpPr>
          <p:cNvPr id="7" name="Flecha abajo 6"/>
          <p:cNvSpPr/>
          <p:nvPr/>
        </p:nvSpPr>
        <p:spPr>
          <a:xfrm rot="16200000">
            <a:off x="575556" y="2240868"/>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8" name="CuadroTexto 7"/>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6" name="Grupo 5"/>
          <p:cNvGrpSpPr/>
          <p:nvPr/>
        </p:nvGrpSpPr>
        <p:grpSpPr>
          <a:xfrm>
            <a:off x="7139969" y="990719"/>
            <a:ext cx="1760985" cy="782097"/>
            <a:chOff x="2883044" y="5824433"/>
            <a:chExt cx="1760985" cy="782097"/>
          </a:xfrm>
        </p:grpSpPr>
        <p:sp>
          <p:nvSpPr>
            <p:cNvPr id="9" name="Elipse 8"/>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2" name="CuadroTexto 11"/>
          <p:cNvSpPr txBox="1"/>
          <p:nvPr/>
        </p:nvSpPr>
        <p:spPr>
          <a:xfrm>
            <a:off x="121788" y="5492494"/>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En caso, de que se requiera trabajar con una normatividad de manera paralela y que esta no este disponible para las personas, será necesario seleccionar de la lista rotulada como “Tipo de Estructura” la opción “Temporal”.</a:t>
            </a:r>
            <a:endParaRPr lang="es-MX" dirty="0"/>
          </a:p>
        </p:txBody>
      </p:sp>
    </p:spTree>
    <p:extLst>
      <p:ext uri="{BB962C8B-B14F-4D97-AF65-F5344CB8AC3E}">
        <p14:creationId xmlns:p14="http://schemas.microsoft.com/office/powerpoint/2010/main" val="88497292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Picture 24" descr="cid:image003.png@01D16B13.26D8AD20"/>
          <p:cNvPicPr/>
          <p:nvPr/>
        </p:nvPicPr>
        <p:blipFill rotWithShape="1">
          <a:blip r:embed="rId2" r:link="rId3">
            <a:extLst>
              <a:ext uri="{28A0092B-C50C-407E-A947-70E740481C1C}">
                <a14:useLocalDpi xmlns:a14="http://schemas.microsoft.com/office/drawing/2010/main" val="0"/>
              </a:ext>
            </a:extLst>
          </a:blip>
          <a:srcRect l="1219" t="1766" r="3003" b="1138"/>
          <a:stretch/>
        </p:blipFill>
        <p:spPr bwMode="auto">
          <a:xfrm>
            <a:off x="323528" y="1131748"/>
            <a:ext cx="4123278" cy="37304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4" name="Picture 25" descr="cid:image004.png@01D16B13.26D8AD2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32402" y="2190057"/>
            <a:ext cx="4968552" cy="32882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2" name="CuadroTexto 11"/>
          <p:cNvSpPr txBox="1"/>
          <p:nvPr/>
        </p:nvSpPr>
        <p:spPr>
          <a:xfrm>
            <a:off x="114860" y="5599635"/>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Una normatividad temporal permite registrar una estructura de manare paralela a la vigente, en esta estructura se podrán registrar artículos, fracciones e incisos sin que se vea afectada la estructura vigente.</a:t>
            </a:r>
          </a:p>
        </p:txBody>
      </p:sp>
    </p:spTree>
    <p:extLst>
      <p:ext uri="{BB962C8B-B14F-4D97-AF65-F5344CB8AC3E}">
        <p14:creationId xmlns:p14="http://schemas.microsoft.com/office/powerpoint/2010/main" val="4279338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6806415" cy="778098"/>
          </a:xfrm>
        </p:spPr>
        <p:txBody>
          <a:bodyPr>
            <a:noAutofit/>
          </a:bodyPr>
          <a:lstStyle/>
          <a:p>
            <a:r>
              <a:rPr lang="es-MX" sz="2400" b="1" dirty="0" smtClean="0"/>
              <a:t>Plataforma Nacional de Transparencia</a:t>
            </a:r>
            <a:endParaRPr lang="es-MX" sz="2400" b="1" dirty="0"/>
          </a:p>
        </p:txBody>
      </p:sp>
      <p:pic>
        <p:nvPicPr>
          <p:cNvPr id="7" name="Imagen 6"/>
          <p:cNvPicPr>
            <a:picLocks noChangeAspect="1"/>
          </p:cNvPicPr>
          <p:nvPr/>
        </p:nvPicPr>
        <p:blipFill>
          <a:blip r:embed="rId2"/>
          <a:stretch>
            <a:fillRect/>
          </a:stretch>
        </p:blipFill>
        <p:spPr>
          <a:xfrm>
            <a:off x="827584" y="1124744"/>
            <a:ext cx="7623571" cy="5558673"/>
          </a:xfrm>
          <a:prstGeom prst="rect">
            <a:avLst/>
          </a:prstGeom>
        </p:spPr>
      </p:pic>
      <p:sp>
        <p:nvSpPr>
          <p:cNvPr id="8" name="CuadroTexto 7"/>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Página principal</a:t>
            </a:r>
            <a:endParaRPr lang="es-MX" dirty="0"/>
          </a:p>
        </p:txBody>
      </p:sp>
    </p:spTree>
    <p:extLst>
      <p:ext uri="{BB962C8B-B14F-4D97-AF65-F5344CB8AC3E}">
        <p14:creationId xmlns:p14="http://schemas.microsoft.com/office/powerpoint/2010/main" val="14191205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5" name="Picture 53"/>
          <p:cNvPicPr/>
          <p:nvPr/>
        </p:nvPicPr>
        <p:blipFill>
          <a:blip r:embed="rId2"/>
          <a:stretch>
            <a:fillRect/>
          </a:stretch>
        </p:blipFill>
        <p:spPr>
          <a:xfrm>
            <a:off x="899592" y="1197016"/>
            <a:ext cx="7365193" cy="4523909"/>
          </a:xfrm>
          <a:prstGeom prst="rect">
            <a:avLst/>
          </a:prstGeom>
        </p:spPr>
      </p:pic>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7" name="Grupo 6"/>
          <p:cNvGrpSpPr/>
          <p:nvPr/>
        </p:nvGrpSpPr>
        <p:grpSpPr>
          <a:xfrm>
            <a:off x="7139969" y="990719"/>
            <a:ext cx="1760985" cy="782097"/>
            <a:chOff x="2883044" y="5824433"/>
            <a:chExt cx="1760985" cy="782097"/>
          </a:xfrm>
        </p:grpSpPr>
        <p:sp>
          <p:nvSpPr>
            <p:cNvPr id="8" name="Elipse 7"/>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121788" y="5938084"/>
            <a:ext cx="6538444"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opción permite realizar la administración de los formatos registrados en el sistema, agregar, modificar y dar de baja.</a:t>
            </a:r>
            <a:endParaRPr lang="es-MX" dirty="0"/>
          </a:p>
        </p:txBody>
      </p:sp>
    </p:spTree>
    <p:extLst>
      <p:ext uri="{BB962C8B-B14F-4D97-AF65-F5344CB8AC3E}">
        <p14:creationId xmlns:p14="http://schemas.microsoft.com/office/powerpoint/2010/main" val="24408871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Picture 54"/>
          <p:cNvPicPr/>
          <p:nvPr/>
        </p:nvPicPr>
        <p:blipFill>
          <a:blip r:embed="rId2"/>
          <a:stretch>
            <a:fillRect/>
          </a:stretch>
        </p:blipFill>
        <p:spPr>
          <a:xfrm>
            <a:off x="755576" y="1024145"/>
            <a:ext cx="7632848" cy="4464496"/>
          </a:xfrm>
          <a:prstGeom prst="rect">
            <a:avLst/>
          </a:prstGeom>
        </p:spPr>
      </p:pic>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5" name="Grupo 4"/>
          <p:cNvGrpSpPr/>
          <p:nvPr/>
        </p:nvGrpSpPr>
        <p:grpSpPr>
          <a:xfrm>
            <a:off x="7139969" y="990719"/>
            <a:ext cx="1760985" cy="782097"/>
            <a:chOff x="2883044" y="5824433"/>
            <a:chExt cx="1760985" cy="782097"/>
          </a:xfrm>
        </p:grpSpPr>
        <p:sp>
          <p:nvSpPr>
            <p:cNvPr id="6" name="Elipse 5"/>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CuadroTexto 8"/>
          <p:cNvSpPr txBox="1"/>
          <p:nvPr/>
        </p:nvSpPr>
        <p:spPr>
          <a:xfrm>
            <a:off x="121788" y="5522067"/>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Al momento de agregar un formato, el sistema pregunta si se quiere crear un formato tomando como base uno existente o partir totalmente de cero, esta opción agiliza la creación de formatos cuando estos son similares.</a:t>
            </a:r>
            <a:endParaRPr lang="es-MX" dirty="0"/>
          </a:p>
        </p:txBody>
      </p:sp>
    </p:spTree>
    <p:extLst>
      <p:ext uri="{BB962C8B-B14F-4D97-AF65-F5344CB8AC3E}">
        <p14:creationId xmlns:p14="http://schemas.microsoft.com/office/powerpoint/2010/main" val="10382761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Picture 96"/>
          <p:cNvPicPr/>
          <p:nvPr/>
        </p:nvPicPr>
        <p:blipFill>
          <a:blip r:embed="rId2"/>
          <a:stretch>
            <a:fillRect/>
          </a:stretch>
        </p:blipFill>
        <p:spPr>
          <a:xfrm>
            <a:off x="1600200" y="1393507"/>
            <a:ext cx="5943600" cy="4070985"/>
          </a:xfrm>
          <a:prstGeom prst="rect">
            <a:avLst/>
          </a:prstGeom>
        </p:spPr>
      </p:pic>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5" name="Grupo 4"/>
          <p:cNvGrpSpPr/>
          <p:nvPr/>
        </p:nvGrpSpPr>
        <p:grpSpPr>
          <a:xfrm>
            <a:off x="7139969" y="990719"/>
            <a:ext cx="1760985" cy="782097"/>
            <a:chOff x="2883044" y="5824433"/>
            <a:chExt cx="1760985" cy="782097"/>
          </a:xfrm>
        </p:grpSpPr>
        <p:sp>
          <p:nvSpPr>
            <p:cNvPr id="6" name="Elipse 5"/>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8" name="CuadroTexto 7"/>
          <p:cNvSpPr txBox="1"/>
          <p:nvPr/>
        </p:nvSpPr>
        <p:spPr>
          <a:xfrm>
            <a:off x="121788" y="5522067"/>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Al momento de registrar un formato se deberá elegir, la normatividad, el artículo, la fracción y el inciso al que pertenece, además de proporcionar información como periodo de actualización y número máximo de registros.</a:t>
            </a:r>
            <a:endParaRPr lang="es-MX" dirty="0"/>
          </a:p>
        </p:txBody>
      </p:sp>
    </p:spTree>
    <p:extLst>
      <p:ext uri="{BB962C8B-B14F-4D97-AF65-F5344CB8AC3E}">
        <p14:creationId xmlns:p14="http://schemas.microsoft.com/office/powerpoint/2010/main" val="206826210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5" name="Imagen 4"/>
          <p:cNvPicPr>
            <a:picLocks noChangeAspect="1"/>
          </p:cNvPicPr>
          <p:nvPr/>
        </p:nvPicPr>
        <p:blipFill rotWithShape="1">
          <a:blip r:embed="rId2"/>
          <a:srcRect t="2864" b="1752"/>
          <a:stretch/>
        </p:blipFill>
        <p:spPr>
          <a:xfrm>
            <a:off x="414777" y="994247"/>
            <a:ext cx="8486177" cy="4464497"/>
          </a:xfrm>
          <a:prstGeom prst="rect">
            <a:avLst/>
          </a:prstGeom>
        </p:spPr>
      </p:pic>
      <p:sp>
        <p:nvSpPr>
          <p:cNvPr id="6" name="Flecha abajo 5"/>
          <p:cNvSpPr/>
          <p:nvPr/>
        </p:nvSpPr>
        <p:spPr>
          <a:xfrm>
            <a:off x="7698260" y="3933056"/>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7" name="CuadroTexto 6"/>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8" name="Grupo 7"/>
          <p:cNvGrpSpPr/>
          <p:nvPr/>
        </p:nvGrpSpPr>
        <p:grpSpPr>
          <a:xfrm>
            <a:off x="7139969" y="990719"/>
            <a:ext cx="1760985" cy="782097"/>
            <a:chOff x="2883044" y="5824433"/>
            <a:chExt cx="1760985" cy="782097"/>
          </a:xfrm>
        </p:grpSpPr>
        <p:sp>
          <p:nvSpPr>
            <p:cNvPr id="9" name="Elipse 8"/>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1" name="CuadroTexto 10"/>
          <p:cNvSpPr txBox="1"/>
          <p:nvPr/>
        </p:nvSpPr>
        <p:spPr>
          <a:xfrm>
            <a:off x="121788" y="5522067"/>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Cada formato esta conformado por campos, para administrar los campos deberá dar clic sobre el </a:t>
            </a:r>
            <a:r>
              <a:rPr lang="es-MX" dirty="0"/>
              <a:t>í</a:t>
            </a:r>
            <a:r>
              <a:rPr lang="es-MX" dirty="0" smtClean="0"/>
              <a:t>cono de la última columna de la tabla que se muestra en la imagen y que representa un engrane.</a:t>
            </a:r>
            <a:endParaRPr lang="es-MX" dirty="0"/>
          </a:p>
        </p:txBody>
      </p:sp>
    </p:spTree>
    <p:extLst>
      <p:ext uri="{BB962C8B-B14F-4D97-AF65-F5344CB8AC3E}">
        <p14:creationId xmlns:p14="http://schemas.microsoft.com/office/powerpoint/2010/main" val="2395177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rotWithShape="1">
          <a:blip r:embed="rId2"/>
          <a:srcRect b="17906"/>
          <a:stretch/>
        </p:blipFill>
        <p:spPr>
          <a:xfrm>
            <a:off x="493480" y="884431"/>
            <a:ext cx="8407474" cy="4560793"/>
          </a:xfrm>
          <a:prstGeom prst="rect">
            <a:avLst/>
          </a:prstGeom>
        </p:spPr>
      </p:pic>
      <p:sp>
        <p:nvSpPr>
          <p:cNvPr id="5" name="Flecha abajo 4"/>
          <p:cNvSpPr/>
          <p:nvPr/>
        </p:nvSpPr>
        <p:spPr>
          <a:xfrm rot="5400000">
            <a:off x="1943708" y="2592921"/>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7" name="Grupo 6"/>
          <p:cNvGrpSpPr/>
          <p:nvPr/>
        </p:nvGrpSpPr>
        <p:grpSpPr>
          <a:xfrm>
            <a:off x="7139969" y="990719"/>
            <a:ext cx="1760985" cy="782097"/>
            <a:chOff x="2883044" y="5824433"/>
            <a:chExt cx="1760985" cy="782097"/>
          </a:xfrm>
        </p:grpSpPr>
        <p:sp>
          <p:nvSpPr>
            <p:cNvPr id="8" name="Elipse 7"/>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121788" y="5522067"/>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Los diferentes campos que conforman un formato podrán ser modificados o borrados, en caso de requerirse de un campo adicional en el formato, el usuario deberá dar clic sobre el botón rotulado con la palabra “Agregar”.</a:t>
            </a:r>
            <a:endParaRPr lang="es-MX" dirty="0"/>
          </a:p>
        </p:txBody>
      </p:sp>
    </p:spTree>
    <p:extLst>
      <p:ext uri="{BB962C8B-B14F-4D97-AF65-F5344CB8AC3E}">
        <p14:creationId xmlns:p14="http://schemas.microsoft.com/office/powerpoint/2010/main" val="300954603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a:blip r:embed="rId3"/>
          <a:stretch>
            <a:fillRect/>
          </a:stretch>
        </p:blipFill>
        <p:spPr>
          <a:xfrm>
            <a:off x="1391697" y="954599"/>
            <a:ext cx="6510419" cy="4353928"/>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CuadroTexto 8"/>
          <p:cNvSpPr txBox="1"/>
          <p:nvPr/>
        </p:nvSpPr>
        <p:spPr>
          <a:xfrm>
            <a:off x="121788" y="5308527"/>
            <a:ext cx="6538444"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Son diversos los atributos con los que se puede configurar un campo, el tipo, la etiqueta, el instructivo de llenado, si es requerido o no, si se muestra como resultado de una consulta, si forma parte de los criterios de filtrado, entre otros. El sistema cuenta con 11 tipos de campo.</a:t>
            </a:r>
            <a:endParaRPr lang="es-MX" dirty="0"/>
          </a:p>
        </p:txBody>
      </p:sp>
    </p:spTree>
    <p:extLst>
      <p:ext uri="{BB962C8B-B14F-4D97-AF65-F5344CB8AC3E}">
        <p14:creationId xmlns:p14="http://schemas.microsoft.com/office/powerpoint/2010/main" val="191925986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rotWithShape="1">
          <a:blip r:embed="rId2"/>
          <a:srcRect b="16894"/>
          <a:stretch/>
        </p:blipFill>
        <p:spPr>
          <a:xfrm>
            <a:off x="755576" y="1036762"/>
            <a:ext cx="7798073" cy="4320480"/>
          </a:xfrm>
          <a:prstGeom prst="rect">
            <a:avLst/>
          </a:prstGeom>
        </p:spPr>
      </p:pic>
      <p:sp>
        <p:nvSpPr>
          <p:cNvPr id="5" name="Flecha abajo 4"/>
          <p:cNvSpPr/>
          <p:nvPr/>
        </p:nvSpPr>
        <p:spPr>
          <a:xfrm>
            <a:off x="7698260" y="2728950"/>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7" name="Grupo 6"/>
          <p:cNvGrpSpPr/>
          <p:nvPr/>
        </p:nvGrpSpPr>
        <p:grpSpPr>
          <a:xfrm>
            <a:off x="7139969" y="990719"/>
            <a:ext cx="1760985" cy="782097"/>
            <a:chOff x="2883044" y="5824433"/>
            <a:chExt cx="1760985" cy="782097"/>
          </a:xfrm>
        </p:grpSpPr>
        <p:sp>
          <p:nvSpPr>
            <p:cNvPr id="8" name="Elipse 7"/>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121788" y="5738135"/>
            <a:ext cx="6538444"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editar los atributos de algún campo, sólo se requerirá de dar clic sobre el ícono que representan un lápiz.</a:t>
            </a:r>
            <a:endParaRPr lang="es-MX" dirty="0"/>
          </a:p>
        </p:txBody>
      </p:sp>
    </p:spTree>
    <p:extLst>
      <p:ext uri="{BB962C8B-B14F-4D97-AF65-F5344CB8AC3E}">
        <p14:creationId xmlns:p14="http://schemas.microsoft.com/office/powerpoint/2010/main" val="21743717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rotWithShape="1">
          <a:blip r:embed="rId2"/>
          <a:srcRect b="8540"/>
          <a:stretch/>
        </p:blipFill>
        <p:spPr>
          <a:xfrm>
            <a:off x="841052" y="990719"/>
            <a:ext cx="7305707" cy="4454505"/>
          </a:xfrm>
          <a:prstGeom prst="rect">
            <a:avLst/>
          </a:prstGeom>
        </p:spPr>
      </p:pic>
      <p:sp>
        <p:nvSpPr>
          <p:cNvPr id="4" name="Flecha en U 3"/>
          <p:cNvSpPr/>
          <p:nvPr/>
        </p:nvSpPr>
        <p:spPr>
          <a:xfrm rot="5400000">
            <a:off x="7881056" y="3148002"/>
            <a:ext cx="648072" cy="1224136"/>
          </a:xfrm>
          <a:prstGeom prst="utur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solidFill>
                <a:schemeClr val="tx1"/>
              </a:solidFill>
            </a:endParaRPr>
          </a:p>
        </p:txBody>
      </p:sp>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CuadroTexto 8"/>
          <p:cNvSpPr txBox="1"/>
          <p:nvPr/>
        </p:nvSpPr>
        <p:spPr>
          <a:xfrm>
            <a:off x="121788" y="5657671"/>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cambiar el orden en el que serán mostrados y almacenados los campos en un formato, únicamente deberá tomar la fila del campo deseado y colocarlo en la posición correcta.</a:t>
            </a:r>
            <a:endParaRPr lang="es-MX" dirty="0"/>
          </a:p>
        </p:txBody>
      </p:sp>
    </p:spTree>
    <p:extLst>
      <p:ext uri="{BB962C8B-B14F-4D97-AF65-F5344CB8AC3E}">
        <p14:creationId xmlns:p14="http://schemas.microsoft.com/office/powerpoint/2010/main" val="51637999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a:blip r:embed="rId2"/>
          <a:stretch>
            <a:fillRect/>
          </a:stretch>
        </p:blipFill>
        <p:spPr>
          <a:xfrm>
            <a:off x="323528" y="990719"/>
            <a:ext cx="8280920" cy="4547227"/>
          </a:xfrm>
          <a:prstGeom prst="rect">
            <a:avLst/>
          </a:prstGeom>
        </p:spPr>
      </p:pic>
      <p:sp>
        <p:nvSpPr>
          <p:cNvPr id="5" name="Flecha abajo 4"/>
          <p:cNvSpPr/>
          <p:nvPr/>
        </p:nvSpPr>
        <p:spPr>
          <a:xfrm>
            <a:off x="7744151" y="3933056"/>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7" name="Grupo 6"/>
          <p:cNvGrpSpPr/>
          <p:nvPr/>
        </p:nvGrpSpPr>
        <p:grpSpPr>
          <a:xfrm>
            <a:off x="7139969" y="990719"/>
            <a:ext cx="1760985" cy="782097"/>
            <a:chOff x="2883044" y="5824433"/>
            <a:chExt cx="1760985" cy="782097"/>
          </a:xfrm>
        </p:grpSpPr>
        <p:sp>
          <p:nvSpPr>
            <p:cNvPr id="8" name="Elipse 7"/>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0" name="CuadroTexto 9"/>
          <p:cNvSpPr txBox="1"/>
          <p:nvPr/>
        </p:nvSpPr>
        <p:spPr>
          <a:xfrm>
            <a:off x="121788" y="5657671"/>
            <a:ext cx="6538444"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descargar el documento MS Excel relacionado con el formato de interés, deberá dar clic sobre el icono que representa una hoja con una x.</a:t>
            </a:r>
            <a:endParaRPr lang="es-MX" dirty="0"/>
          </a:p>
        </p:txBody>
      </p:sp>
    </p:spTree>
    <p:extLst>
      <p:ext uri="{BB962C8B-B14F-4D97-AF65-F5344CB8AC3E}">
        <p14:creationId xmlns:p14="http://schemas.microsoft.com/office/powerpoint/2010/main" val="265055722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6" name="Imagen 5"/>
          <p:cNvPicPr>
            <a:picLocks noChangeAspect="1"/>
          </p:cNvPicPr>
          <p:nvPr/>
        </p:nvPicPr>
        <p:blipFill>
          <a:blip r:embed="rId3"/>
          <a:stretch>
            <a:fillRect/>
          </a:stretch>
        </p:blipFill>
        <p:spPr>
          <a:xfrm>
            <a:off x="407184" y="1122401"/>
            <a:ext cx="8493770" cy="4664107"/>
          </a:xfrm>
          <a:prstGeom prst="rect">
            <a:avLst/>
          </a:prstGeom>
        </p:spPr>
      </p:pic>
      <p:sp>
        <p:nvSpPr>
          <p:cNvPr id="7" name="Flecha abajo 6"/>
          <p:cNvSpPr/>
          <p:nvPr/>
        </p:nvSpPr>
        <p:spPr>
          <a:xfrm>
            <a:off x="7914284" y="3933056"/>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8" name="CuadroTexto 7"/>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9" name="Grupo 8"/>
          <p:cNvGrpSpPr/>
          <p:nvPr/>
        </p:nvGrpSpPr>
        <p:grpSpPr>
          <a:xfrm>
            <a:off x="7139969" y="990719"/>
            <a:ext cx="1760985" cy="782097"/>
            <a:chOff x="2883044" y="5824433"/>
            <a:chExt cx="1760985" cy="782097"/>
          </a:xfrm>
        </p:grpSpPr>
        <p:sp>
          <p:nvSpPr>
            <p:cNvPr id="10" name="Elipse 9"/>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2" name="CuadroTexto 11"/>
          <p:cNvSpPr txBox="1"/>
          <p:nvPr/>
        </p:nvSpPr>
        <p:spPr>
          <a:xfrm>
            <a:off x="22886" y="5918190"/>
            <a:ext cx="6538444"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visualizar como será el formulario de captura correspondiente a este formato,  de clic sobre el ícono que representa una lupa.</a:t>
            </a:r>
            <a:endParaRPr lang="es-MX" dirty="0"/>
          </a:p>
        </p:txBody>
      </p:sp>
    </p:spTree>
    <p:extLst>
      <p:ext uri="{BB962C8B-B14F-4D97-AF65-F5344CB8AC3E}">
        <p14:creationId xmlns:p14="http://schemas.microsoft.com/office/powerpoint/2010/main" val="1610386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6806415" cy="778098"/>
          </a:xfrm>
        </p:spPr>
        <p:txBody>
          <a:bodyPr>
            <a:noAutofit/>
          </a:bodyPr>
          <a:lstStyle/>
          <a:p>
            <a:r>
              <a:rPr lang="es-MX" sz="2400" b="1" dirty="0" smtClean="0"/>
              <a:t>Plataforma Nacional de Transparencia</a:t>
            </a:r>
            <a:endParaRPr lang="es-MX" sz="2400" b="1" dirty="0"/>
          </a:p>
        </p:txBody>
      </p:sp>
      <p:pic>
        <p:nvPicPr>
          <p:cNvPr id="3" name="Imagen 2"/>
          <p:cNvPicPr>
            <a:picLocks noChangeAspect="1"/>
          </p:cNvPicPr>
          <p:nvPr/>
        </p:nvPicPr>
        <p:blipFill>
          <a:blip r:embed="rId3"/>
          <a:stretch>
            <a:fillRect/>
          </a:stretch>
        </p:blipFill>
        <p:spPr>
          <a:xfrm>
            <a:off x="395536" y="770087"/>
            <a:ext cx="8534400" cy="6067425"/>
          </a:xfrm>
          <a:prstGeom prst="rect">
            <a:avLst/>
          </a:prstGeom>
        </p:spPr>
      </p:pic>
      <p:sp>
        <p:nvSpPr>
          <p:cNvPr id="7" name="CuadroTexto 6"/>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Página principal</a:t>
            </a:r>
            <a:endParaRPr lang="es-MX" dirty="0"/>
          </a:p>
        </p:txBody>
      </p:sp>
      <p:sp>
        <p:nvSpPr>
          <p:cNvPr id="8" name="Flecha abajo 7"/>
          <p:cNvSpPr/>
          <p:nvPr/>
        </p:nvSpPr>
        <p:spPr>
          <a:xfrm rot="10800000">
            <a:off x="4348064" y="2701766"/>
            <a:ext cx="629344" cy="1592163"/>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522040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251520" y="943159"/>
            <a:ext cx="8613509" cy="4536504"/>
          </a:xfrm>
          <a:prstGeom prst="rect">
            <a:avLst/>
          </a:prstGeom>
        </p:spPr>
      </p:pic>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sp>
        <p:nvSpPr>
          <p:cNvPr id="5" name="CuadroTexto 4"/>
          <p:cNvSpPr txBox="1"/>
          <p:nvPr/>
        </p:nvSpPr>
        <p:spPr>
          <a:xfrm>
            <a:off x="22886" y="5918190"/>
            <a:ext cx="6538444" cy="369332"/>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Vista preliminar del formulario de captura.</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250629377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467544" y="965347"/>
            <a:ext cx="7848872" cy="4309980"/>
          </a:xfrm>
          <a:prstGeom prst="rect">
            <a:avLst/>
          </a:prstGeom>
        </p:spPr>
      </p:pic>
      <p:sp>
        <p:nvSpPr>
          <p:cNvPr id="4" name="Flecha abajo 3"/>
          <p:cNvSpPr/>
          <p:nvPr/>
        </p:nvSpPr>
        <p:spPr>
          <a:xfrm>
            <a:off x="6876256" y="4077072"/>
            <a:ext cx="432048" cy="57606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5" name="Flecha abajo 4"/>
          <p:cNvSpPr/>
          <p:nvPr/>
        </p:nvSpPr>
        <p:spPr>
          <a:xfrm rot="10800000">
            <a:off x="7077996" y="4905428"/>
            <a:ext cx="432048" cy="45255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sp>
        <p:nvSpPr>
          <p:cNvPr id="7" name="CuadroTexto 6"/>
          <p:cNvSpPr txBox="1"/>
          <p:nvPr/>
        </p:nvSpPr>
        <p:spPr>
          <a:xfrm>
            <a:off x="323528" y="5645802"/>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A través de un par banderas, se puede indicar que el formato esta listo para integrar datos o que este debe ser publicado.</a:t>
            </a:r>
          </a:p>
        </p:txBody>
      </p:sp>
      <p:grpSp>
        <p:nvGrpSpPr>
          <p:cNvPr id="8" name="Grupo 7"/>
          <p:cNvGrpSpPr/>
          <p:nvPr/>
        </p:nvGrpSpPr>
        <p:grpSpPr>
          <a:xfrm>
            <a:off x="7139969" y="980728"/>
            <a:ext cx="1760985" cy="782097"/>
            <a:chOff x="2883044" y="5824433"/>
            <a:chExt cx="1760985" cy="782097"/>
          </a:xfrm>
        </p:grpSpPr>
        <p:sp>
          <p:nvSpPr>
            <p:cNvPr id="9" name="Elipse 8"/>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31409621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5" name="Imagen 4"/>
          <p:cNvPicPr>
            <a:picLocks noChangeAspect="1"/>
          </p:cNvPicPr>
          <p:nvPr/>
        </p:nvPicPr>
        <p:blipFill>
          <a:blip r:embed="rId2"/>
          <a:stretch>
            <a:fillRect/>
          </a:stretch>
        </p:blipFill>
        <p:spPr>
          <a:xfrm>
            <a:off x="296110" y="990719"/>
            <a:ext cx="8563052" cy="4679602"/>
          </a:xfrm>
          <a:prstGeom prst="rect">
            <a:avLst/>
          </a:prstGeom>
        </p:spPr>
      </p:pic>
      <p:sp>
        <p:nvSpPr>
          <p:cNvPr id="6" name="Flecha abajo 5"/>
          <p:cNvSpPr/>
          <p:nvPr/>
        </p:nvSpPr>
        <p:spPr>
          <a:xfrm>
            <a:off x="755576" y="2060848"/>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7" name="CuadroTexto 6"/>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8" name="Grupo 7"/>
          <p:cNvGrpSpPr/>
          <p:nvPr/>
        </p:nvGrpSpPr>
        <p:grpSpPr>
          <a:xfrm>
            <a:off x="7139969" y="990719"/>
            <a:ext cx="1760985" cy="782097"/>
            <a:chOff x="2883044" y="5824433"/>
            <a:chExt cx="1760985" cy="782097"/>
          </a:xfrm>
        </p:grpSpPr>
        <p:sp>
          <p:nvSpPr>
            <p:cNvPr id="9" name="Elipse 8"/>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1" name="CuadroTexto 10"/>
          <p:cNvSpPr txBox="1"/>
          <p:nvPr/>
        </p:nvSpPr>
        <p:spPr>
          <a:xfrm>
            <a:off x="315647" y="5738135"/>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El tipo de dato catálogo es definido por el usuario, este tipo de dato permite manejar información homogénea en los diferentes formatos asignados.</a:t>
            </a:r>
          </a:p>
        </p:txBody>
      </p:sp>
    </p:spTree>
    <p:extLst>
      <p:ext uri="{BB962C8B-B14F-4D97-AF65-F5344CB8AC3E}">
        <p14:creationId xmlns:p14="http://schemas.microsoft.com/office/powerpoint/2010/main" val="202649967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1143000" y="1762125"/>
            <a:ext cx="6858000" cy="3333750"/>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CuadroTexto 8"/>
          <p:cNvSpPr txBox="1"/>
          <p:nvPr/>
        </p:nvSpPr>
        <p:spPr>
          <a:xfrm>
            <a:off x="315647" y="5738135"/>
            <a:ext cx="5463577"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El tipo de dato catálogo puede tener tantas opciones como sea necesario.</a:t>
            </a:r>
          </a:p>
        </p:txBody>
      </p:sp>
    </p:spTree>
    <p:extLst>
      <p:ext uri="{BB962C8B-B14F-4D97-AF65-F5344CB8AC3E}">
        <p14:creationId xmlns:p14="http://schemas.microsoft.com/office/powerpoint/2010/main" val="41324848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rotWithShape="1">
          <a:blip r:embed="rId2"/>
          <a:srcRect b="22554"/>
          <a:stretch/>
        </p:blipFill>
        <p:spPr>
          <a:xfrm>
            <a:off x="323528" y="1196752"/>
            <a:ext cx="8640960" cy="4176464"/>
          </a:xfrm>
          <a:prstGeom prst="rect">
            <a:avLst/>
          </a:prstGeom>
        </p:spPr>
      </p:pic>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sp>
        <p:nvSpPr>
          <p:cNvPr id="5" name="CuadroTexto 4"/>
          <p:cNvSpPr txBox="1"/>
          <p:nvPr/>
        </p:nvSpPr>
        <p:spPr>
          <a:xfrm>
            <a:off x="315647" y="5738135"/>
            <a:ext cx="5463577"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Cada entidad federativa será responsable de administrar su padrón de sujetos obligados. </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161605570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1043608" y="1124744"/>
            <a:ext cx="7636718" cy="4709870"/>
          </a:xfrm>
          <a:prstGeom prst="rect">
            <a:avLst/>
          </a:prstGeom>
        </p:spPr>
      </p:pic>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sp>
        <p:nvSpPr>
          <p:cNvPr id="5" name="CuadroTexto 4"/>
          <p:cNvSpPr txBox="1"/>
          <p:nvPr/>
        </p:nvSpPr>
        <p:spPr>
          <a:xfrm>
            <a:off x="395536" y="6144447"/>
            <a:ext cx="5463577"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pantalla permite dar de alta un nuevo sujeto obligado.</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138156589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a:blip r:embed="rId3"/>
          <a:stretch>
            <a:fillRect/>
          </a:stretch>
        </p:blipFill>
        <p:spPr>
          <a:xfrm>
            <a:off x="286242" y="1424973"/>
            <a:ext cx="8579184" cy="4187353"/>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grpSp>
        <p:nvGrpSpPr>
          <p:cNvPr id="6" name="Grupo 5"/>
          <p:cNvGrpSpPr/>
          <p:nvPr/>
        </p:nvGrpSpPr>
        <p:grpSpPr>
          <a:xfrm>
            <a:off x="7139969" y="990719"/>
            <a:ext cx="1760985" cy="782097"/>
            <a:chOff x="2883044" y="5824433"/>
            <a:chExt cx="1760985" cy="782097"/>
          </a:xfrm>
        </p:grpSpPr>
        <p:sp>
          <p:nvSpPr>
            <p:cNvPr id="7" name="Elipse 6"/>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CuadroTexto 8"/>
          <p:cNvSpPr txBox="1"/>
          <p:nvPr/>
        </p:nvSpPr>
        <p:spPr>
          <a:xfrm>
            <a:off x="467544" y="5645802"/>
            <a:ext cx="5463577"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Una vez configurados todos los formatos, los organismos garantes deberán asignarlos a los sujetos obligados (sólo en el caso en el que apliquen).</a:t>
            </a:r>
          </a:p>
        </p:txBody>
      </p:sp>
    </p:spTree>
    <p:extLst>
      <p:ext uri="{BB962C8B-B14F-4D97-AF65-F5344CB8AC3E}">
        <p14:creationId xmlns:p14="http://schemas.microsoft.com/office/powerpoint/2010/main" val="38273081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Configuración</a:t>
            </a:r>
          </a:p>
        </p:txBody>
      </p:sp>
      <p:sp>
        <p:nvSpPr>
          <p:cNvPr id="6" name="CuadroTexto 5"/>
          <p:cNvSpPr txBox="1"/>
          <p:nvPr/>
        </p:nvSpPr>
        <p:spPr>
          <a:xfrm>
            <a:off x="467544" y="5645802"/>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ventana permite seleccionar de los formatos disponibles, aquellos que son aplicables al sujeto obligado.</a:t>
            </a:r>
          </a:p>
        </p:txBody>
      </p:sp>
      <p:pic>
        <p:nvPicPr>
          <p:cNvPr id="10" name="Imagen 9"/>
          <p:cNvPicPr>
            <a:picLocks noChangeAspect="1"/>
          </p:cNvPicPr>
          <p:nvPr/>
        </p:nvPicPr>
        <p:blipFill>
          <a:blip r:embed="rId2"/>
          <a:stretch>
            <a:fillRect/>
          </a:stretch>
        </p:blipFill>
        <p:spPr>
          <a:xfrm>
            <a:off x="1403648" y="877140"/>
            <a:ext cx="6244047" cy="4768661"/>
          </a:xfrm>
          <a:prstGeom prst="rect">
            <a:avLst/>
          </a:prstGeom>
        </p:spPr>
      </p:pic>
      <p:grpSp>
        <p:nvGrpSpPr>
          <p:cNvPr id="11" name="Grupo 10"/>
          <p:cNvGrpSpPr/>
          <p:nvPr/>
        </p:nvGrpSpPr>
        <p:grpSpPr>
          <a:xfrm>
            <a:off x="7139969" y="990719"/>
            <a:ext cx="1760985" cy="782097"/>
            <a:chOff x="2883044" y="5824433"/>
            <a:chExt cx="1760985" cy="782097"/>
          </a:xfrm>
        </p:grpSpPr>
        <p:sp>
          <p:nvSpPr>
            <p:cNvPr id="12" name="Elipse 11"/>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20496431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323528" y="1196752"/>
            <a:ext cx="8604448" cy="3701705"/>
          </a:xfrm>
          <a:prstGeom prst="rect">
            <a:avLst/>
          </a:prstGeom>
        </p:spPr>
      </p:pic>
      <p:sp>
        <p:nvSpPr>
          <p:cNvPr id="6" name="CuadroTexto 5"/>
          <p:cNvSpPr txBox="1"/>
          <p:nvPr/>
        </p:nvSpPr>
        <p:spPr>
          <a:xfrm>
            <a:off x="6660232" y="6199800"/>
            <a:ext cx="248376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dirty="0" smtClean="0"/>
              <a:t>Configuración</a:t>
            </a:r>
          </a:p>
        </p:txBody>
      </p:sp>
      <p:grpSp>
        <p:nvGrpSpPr>
          <p:cNvPr id="5" name="Grupo 4"/>
          <p:cNvGrpSpPr/>
          <p:nvPr/>
        </p:nvGrpSpPr>
        <p:grpSpPr>
          <a:xfrm>
            <a:off x="7207975" y="1168417"/>
            <a:ext cx="1970863" cy="871861"/>
            <a:chOff x="6777601" y="4525216"/>
            <a:chExt cx="1970863" cy="871861"/>
          </a:xfrm>
        </p:grpSpPr>
        <p:sp>
          <p:nvSpPr>
            <p:cNvPr id="7" name="Elipse 6"/>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9" name="CuadroTexto 8"/>
          <p:cNvSpPr txBox="1"/>
          <p:nvPr/>
        </p:nvSpPr>
        <p:spPr>
          <a:xfrm>
            <a:off x="213135" y="5111726"/>
            <a:ext cx="5463577"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pantalla permite a los sujetos obligados dar de alta, modificar </a:t>
            </a:r>
            <a:r>
              <a:rPr lang="es-MX" dirty="0"/>
              <a:t>o</a:t>
            </a:r>
            <a:r>
              <a:rPr lang="es-MX" dirty="0" smtClean="0"/>
              <a:t> dar de baja a sus unidades administrativas. Esto con la finalidad de que cada sujeto obligado configure estos tramos de administración como mejor le funcione.</a:t>
            </a:r>
          </a:p>
        </p:txBody>
      </p:sp>
    </p:spTree>
    <p:extLst>
      <p:ext uri="{BB962C8B-B14F-4D97-AF65-F5344CB8AC3E}">
        <p14:creationId xmlns:p14="http://schemas.microsoft.com/office/powerpoint/2010/main" val="17262446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a:blip r:embed="rId2"/>
          <a:stretch>
            <a:fillRect/>
          </a:stretch>
        </p:blipFill>
        <p:spPr>
          <a:xfrm>
            <a:off x="323528" y="1268760"/>
            <a:ext cx="8580087" cy="4196878"/>
          </a:xfrm>
          <a:prstGeom prst="rect">
            <a:avLst/>
          </a:prstGeom>
        </p:spPr>
      </p:pic>
      <p:sp>
        <p:nvSpPr>
          <p:cNvPr id="5" name="CuadroTexto 4"/>
          <p:cNvSpPr txBox="1"/>
          <p:nvPr/>
        </p:nvSpPr>
        <p:spPr>
          <a:xfrm>
            <a:off x="6660232" y="6199800"/>
            <a:ext cx="248376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dirty="0" smtClean="0"/>
              <a:t>Configuración</a:t>
            </a:r>
          </a:p>
        </p:txBody>
      </p:sp>
      <p:sp>
        <p:nvSpPr>
          <p:cNvPr id="6" name="CuadroTexto 5"/>
          <p:cNvSpPr txBox="1"/>
          <p:nvPr/>
        </p:nvSpPr>
        <p:spPr>
          <a:xfrm>
            <a:off x="395536" y="6061300"/>
            <a:ext cx="5463577"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pantalla permite dar de alta una nueva unidad admi</a:t>
            </a:r>
            <a:r>
              <a:rPr lang="es-MX" dirty="0"/>
              <a:t>n</a:t>
            </a:r>
            <a:r>
              <a:rPr lang="es-MX" dirty="0" smtClean="0"/>
              <a:t>istrativa.</a:t>
            </a:r>
          </a:p>
        </p:txBody>
      </p:sp>
      <p:grpSp>
        <p:nvGrpSpPr>
          <p:cNvPr id="7" name="Grupo 6"/>
          <p:cNvGrpSpPr/>
          <p:nvPr/>
        </p:nvGrpSpPr>
        <p:grpSpPr>
          <a:xfrm>
            <a:off x="7207975" y="1168417"/>
            <a:ext cx="1970863" cy="871861"/>
            <a:chOff x="6777601" y="4525216"/>
            <a:chExt cx="1970863" cy="871861"/>
          </a:xfrm>
        </p:grpSpPr>
        <p:sp>
          <p:nvSpPr>
            <p:cNvPr id="8" name="Elipse 7"/>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Tree>
    <p:extLst>
      <p:ext uri="{BB962C8B-B14F-4D97-AF65-F5344CB8AC3E}">
        <p14:creationId xmlns:p14="http://schemas.microsoft.com/office/powerpoint/2010/main" val="3621370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6806415" cy="778098"/>
          </a:xfrm>
        </p:spPr>
        <p:txBody>
          <a:bodyPr>
            <a:noAutofit/>
          </a:bodyPr>
          <a:lstStyle/>
          <a:p>
            <a:r>
              <a:rPr lang="es-MX" sz="2400" b="1" dirty="0" smtClean="0"/>
              <a:t>Plataforma Nacional de Transparencia</a:t>
            </a:r>
            <a:endParaRPr lang="es-MX" sz="2400" b="1" dirty="0"/>
          </a:p>
        </p:txBody>
      </p:sp>
      <p:sp>
        <p:nvSpPr>
          <p:cNvPr id="4" name="CuadroTexto 3"/>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Sujetos Obligados</a:t>
            </a:r>
            <a:endParaRPr lang="es-MX" dirty="0"/>
          </a:p>
        </p:txBody>
      </p:sp>
      <p:pic>
        <p:nvPicPr>
          <p:cNvPr id="7" name="Imagen 6"/>
          <p:cNvPicPr>
            <a:picLocks noChangeAspect="1"/>
          </p:cNvPicPr>
          <p:nvPr/>
        </p:nvPicPr>
        <p:blipFill rotWithShape="1">
          <a:blip r:embed="rId3"/>
          <a:srcRect b="1141"/>
          <a:stretch/>
        </p:blipFill>
        <p:spPr>
          <a:xfrm>
            <a:off x="179512" y="953646"/>
            <a:ext cx="8680664" cy="4796225"/>
          </a:xfrm>
          <a:prstGeom prst="rect">
            <a:avLst/>
          </a:prstGeom>
        </p:spPr>
      </p:pic>
      <p:sp>
        <p:nvSpPr>
          <p:cNvPr id="8" name="CuadroTexto 7"/>
          <p:cNvSpPr txBox="1"/>
          <p:nvPr/>
        </p:nvSpPr>
        <p:spPr>
          <a:xfrm>
            <a:off x="611560" y="5599635"/>
            <a:ext cx="4824536"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Al dar clic sobre el enlace denominado “Sujetos Obligados”, se muestra una pantalla en la que se puede consultar el directorio de sujetos obligados de todo el país.  </a:t>
            </a:r>
            <a:endParaRPr lang="es-MX" dirty="0"/>
          </a:p>
        </p:txBody>
      </p:sp>
    </p:spTree>
    <p:extLst>
      <p:ext uri="{BB962C8B-B14F-4D97-AF65-F5344CB8AC3E}">
        <p14:creationId xmlns:p14="http://schemas.microsoft.com/office/powerpoint/2010/main" val="227864084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286517" y="1844824"/>
            <a:ext cx="8839849" cy="3240360"/>
          </a:xfrm>
          <a:prstGeom prst="rect">
            <a:avLst/>
          </a:prstGeom>
        </p:spPr>
      </p:pic>
      <p:sp>
        <p:nvSpPr>
          <p:cNvPr id="4" name="CuadroTexto 3"/>
          <p:cNvSpPr txBox="1"/>
          <p:nvPr/>
        </p:nvSpPr>
        <p:spPr>
          <a:xfrm>
            <a:off x="6660232" y="6199800"/>
            <a:ext cx="248376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dirty="0" smtClean="0"/>
              <a:t>Configuración</a:t>
            </a:r>
          </a:p>
        </p:txBody>
      </p:sp>
      <p:grpSp>
        <p:nvGrpSpPr>
          <p:cNvPr id="5" name="Grupo 4"/>
          <p:cNvGrpSpPr/>
          <p:nvPr/>
        </p:nvGrpSpPr>
        <p:grpSpPr>
          <a:xfrm>
            <a:off x="7207975" y="1168417"/>
            <a:ext cx="1970863" cy="871861"/>
            <a:chOff x="6777601" y="4525216"/>
            <a:chExt cx="1970863" cy="871861"/>
          </a:xfrm>
        </p:grpSpPr>
        <p:sp>
          <p:nvSpPr>
            <p:cNvPr id="6" name="Elipse 5"/>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8" name="CuadroTexto 7"/>
          <p:cNvSpPr txBox="1"/>
          <p:nvPr/>
        </p:nvSpPr>
        <p:spPr>
          <a:xfrm>
            <a:off x="213135" y="5111726"/>
            <a:ext cx="5463577"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pantalla permite asociar unidades administrativas con formatos, con la finalidad de que los sujetos obligados habiliten a sus unidades administrativa en la carga de información.</a:t>
            </a:r>
          </a:p>
        </p:txBody>
      </p:sp>
    </p:spTree>
    <p:extLst>
      <p:ext uri="{BB962C8B-B14F-4D97-AF65-F5344CB8AC3E}">
        <p14:creationId xmlns:p14="http://schemas.microsoft.com/office/powerpoint/2010/main" val="32926972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1792054" y="1184451"/>
            <a:ext cx="5415921" cy="3960440"/>
          </a:xfrm>
          <a:prstGeom prst="rect">
            <a:avLst/>
          </a:prstGeom>
        </p:spPr>
      </p:pic>
      <p:sp>
        <p:nvSpPr>
          <p:cNvPr id="4" name="CuadroTexto 3"/>
          <p:cNvSpPr txBox="1"/>
          <p:nvPr/>
        </p:nvSpPr>
        <p:spPr>
          <a:xfrm>
            <a:off x="6660232" y="6199800"/>
            <a:ext cx="248376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dirty="0" smtClean="0"/>
              <a:t>Configuración</a:t>
            </a:r>
          </a:p>
        </p:txBody>
      </p:sp>
      <p:sp>
        <p:nvSpPr>
          <p:cNvPr id="5" name="CuadroTexto 4"/>
          <p:cNvSpPr txBox="1"/>
          <p:nvPr/>
        </p:nvSpPr>
        <p:spPr>
          <a:xfrm>
            <a:off x="467544" y="5645802"/>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ventana permite seleccionar de los formatos disponibles, aquellos que son aplicables a la unidad administrativa.</a:t>
            </a:r>
          </a:p>
        </p:txBody>
      </p:sp>
      <p:grpSp>
        <p:nvGrpSpPr>
          <p:cNvPr id="6" name="Grupo 5"/>
          <p:cNvGrpSpPr/>
          <p:nvPr/>
        </p:nvGrpSpPr>
        <p:grpSpPr>
          <a:xfrm>
            <a:off x="7207975" y="1168417"/>
            <a:ext cx="1970863" cy="871861"/>
            <a:chOff x="6777601" y="4525216"/>
            <a:chExt cx="1970863" cy="871861"/>
          </a:xfrm>
        </p:grpSpPr>
        <p:sp>
          <p:nvSpPr>
            <p:cNvPr id="7" name="Elipse 6"/>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Tree>
    <p:extLst>
      <p:ext uri="{BB962C8B-B14F-4D97-AF65-F5344CB8AC3E}">
        <p14:creationId xmlns:p14="http://schemas.microsoft.com/office/powerpoint/2010/main" val="381674665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p:cNvSpPr txBox="1"/>
          <p:nvPr/>
        </p:nvSpPr>
        <p:spPr>
          <a:xfrm>
            <a:off x="952942" y="187642"/>
            <a:ext cx="8293490" cy="584775"/>
          </a:xfrm>
          <a:prstGeom prst="rect">
            <a:avLst/>
          </a:prstGeom>
          <a:noFill/>
          <a:effectLst/>
        </p:spPr>
        <p:txBody>
          <a:bodyPr wrap="square" rtlCol="0">
            <a:spAutoFit/>
          </a:bodyPr>
          <a:lstStyle/>
          <a:p>
            <a:pPr algn="ctr"/>
            <a:r>
              <a:rPr lang="es-MX" sz="3200" b="1" dirty="0" smtClean="0"/>
              <a:t>Plataforma Nacional de Transparencia</a:t>
            </a:r>
            <a:endParaRPr lang="es-MX" sz="3200" b="1" dirty="0"/>
          </a:p>
        </p:txBody>
      </p:sp>
      <p:sp>
        <p:nvSpPr>
          <p:cNvPr id="22" name="CuadroTexto 21"/>
          <p:cNvSpPr txBox="1"/>
          <p:nvPr/>
        </p:nvSpPr>
        <p:spPr>
          <a:xfrm>
            <a:off x="-648881" y="6345750"/>
            <a:ext cx="7200801" cy="461665"/>
          </a:xfrm>
          <a:prstGeom prst="rect">
            <a:avLst/>
          </a:prstGeom>
          <a:noFill/>
          <a:effectLst/>
        </p:spPr>
        <p:txBody>
          <a:bodyPr wrap="square" rtlCol="0">
            <a:spAutoFit/>
          </a:bodyPr>
          <a:lstStyle/>
          <a:p>
            <a:pPr algn="ctr"/>
            <a:r>
              <a:rPr lang="es-MX" sz="2400" b="1" dirty="0" smtClean="0">
                <a:latin typeface="+mj-lt"/>
              </a:rPr>
              <a:t>Mecanismo de carga de información</a:t>
            </a:r>
            <a:endParaRPr lang="es-MX" sz="2400" b="1" dirty="0">
              <a:latin typeface="+mj-lt"/>
            </a:endParaRPr>
          </a:p>
        </p:txBody>
      </p:sp>
      <p:sp>
        <p:nvSpPr>
          <p:cNvPr id="24" name="Rectangle 2"/>
          <p:cNvSpPr txBox="1">
            <a:spLocks noChangeArrowheads="1"/>
          </p:cNvSpPr>
          <p:nvPr/>
        </p:nvSpPr>
        <p:spPr>
          <a:xfrm>
            <a:off x="312176" y="1057963"/>
            <a:ext cx="8208912" cy="4270375"/>
          </a:xfrm>
          <a:prstGeom prst="rect">
            <a:avLst/>
          </a:prstGeom>
          <a:ln/>
        </p:spPr>
        <p:txBody>
          <a:bodyPr vert="horz">
            <a:normAutofit/>
          </a:bodyPr>
          <a:lstStyle/>
          <a:p>
            <a:pPr algn="just">
              <a:spcBef>
                <a:spcPts val="700"/>
              </a:spcBef>
              <a:buSzPct val="45000"/>
              <a:tabLst>
                <a:tab pos="723900" algn="l"/>
                <a:tab pos="1447800" algn="l"/>
                <a:tab pos="2171700" algn="l"/>
                <a:tab pos="2895600" algn="l"/>
                <a:tab pos="3619500" algn="l"/>
                <a:tab pos="4343400" algn="l"/>
                <a:tab pos="5067300" algn="l"/>
                <a:tab pos="5791200" algn="l"/>
              </a:tabLst>
            </a:pPr>
            <a:endParaRPr lang="es-MX" sz="2400" dirty="0" smtClean="0">
              <a:solidFill>
                <a:srgbClr val="000000"/>
              </a:solidFill>
              <a:latin typeface="Arial" pitchFamily="34" charset="0"/>
              <a:cs typeface="Arial" pitchFamily="34" charset="0"/>
            </a:endParaRPr>
          </a:p>
          <a:p>
            <a:pPr marL="431800" marR="0" lvl="0" indent="-323850" algn="l" defTabSz="914400" rtl="0" eaLnBrk="1" fontAlgn="auto" latinLnBrk="0" hangingPunct="1">
              <a:lnSpc>
                <a:spcPct val="100000"/>
              </a:lnSpc>
              <a:spcBef>
                <a:spcPts val="700"/>
              </a:spcBef>
              <a:spcAft>
                <a:spcPts val="0"/>
              </a:spcAft>
              <a:buClrTx/>
              <a:buSzPct val="45000"/>
              <a:tabLst>
                <a:tab pos="723900" algn="l"/>
                <a:tab pos="1447800" algn="l"/>
                <a:tab pos="2171700" algn="l"/>
                <a:tab pos="2895600" algn="l"/>
                <a:tab pos="3619500" algn="l"/>
                <a:tab pos="4343400" algn="l"/>
                <a:tab pos="5067300" algn="l"/>
                <a:tab pos="5791200" algn="l"/>
              </a:tabLst>
              <a:defRPr/>
            </a:pPr>
            <a:endParaRPr kumimoji="0" lang="es-MX" sz="3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pic>
        <p:nvPicPr>
          <p:cNvPr id="25" name="Picture 4"/>
          <p:cNvPicPr>
            <a:picLocks noChangeAspect="1" noChangeArrowheads="1"/>
          </p:cNvPicPr>
          <p:nvPr/>
        </p:nvPicPr>
        <p:blipFill>
          <a:blip r:embed="rId3" cstate="print"/>
          <a:srcRect t="16699" r="52460" b="34575"/>
          <a:stretch>
            <a:fillRect/>
          </a:stretch>
        </p:blipFill>
        <p:spPr bwMode="auto">
          <a:xfrm>
            <a:off x="1612753" y="2859295"/>
            <a:ext cx="1932558" cy="1584596"/>
          </a:xfrm>
          <a:prstGeom prst="rect">
            <a:avLst/>
          </a:prstGeom>
          <a:noFill/>
          <a:ln w="9525">
            <a:noFill/>
            <a:miter lim="800000"/>
            <a:headEnd/>
            <a:tailEnd/>
          </a:ln>
        </p:spPr>
      </p:pic>
      <p:sp>
        <p:nvSpPr>
          <p:cNvPr id="27" name="34 Flecha doblada"/>
          <p:cNvSpPr/>
          <p:nvPr/>
        </p:nvSpPr>
        <p:spPr>
          <a:xfrm>
            <a:off x="673737" y="1294524"/>
            <a:ext cx="860274" cy="666779"/>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dirty="0">
              <a:solidFill>
                <a:schemeClr val="tx1"/>
              </a:solidFill>
            </a:endParaRPr>
          </a:p>
        </p:txBody>
      </p:sp>
      <p:sp>
        <p:nvSpPr>
          <p:cNvPr id="28" name="35 Flecha doblada"/>
          <p:cNvSpPr/>
          <p:nvPr/>
        </p:nvSpPr>
        <p:spPr>
          <a:xfrm flipV="1">
            <a:off x="673736" y="5011811"/>
            <a:ext cx="860275" cy="694404"/>
          </a:xfrm>
          <a:prstGeom prst="bentArrow">
            <a:avLst>
              <a:gd name="adj1" fmla="val 25000"/>
              <a:gd name="adj2" fmla="val 24454"/>
              <a:gd name="adj3" fmla="val 25000"/>
              <a:gd name="adj4" fmla="val 4375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dirty="0">
              <a:solidFill>
                <a:schemeClr val="tx1"/>
              </a:solidFill>
            </a:endParaRPr>
          </a:p>
        </p:txBody>
      </p:sp>
      <p:sp>
        <p:nvSpPr>
          <p:cNvPr id="29" name="38 CuadroTexto"/>
          <p:cNvSpPr txBox="1"/>
          <p:nvPr/>
        </p:nvSpPr>
        <p:spPr>
          <a:xfrm>
            <a:off x="3728806" y="1178605"/>
            <a:ext cx="1728192" cy="276999"/>
          </a:xfrm>
          <a:prstGeom prst="rect">
            <a:avLst/>
          </a:prstGeom>
          <a:noFill/>
        </p:spPr>
        <p:txBody>
          <a:bodyPr wrap="square" rtlCol="0">
            <a:spAutoFit/>
          </a:bodyPr>
          <a:lstStyle/>
          <a:p>
            <a:pPr marL="361950" indent="-361950" algn="just"/>
            <a:r>
              <a:rPr lang="es-MX" sz="1200" b="1" dirty="0" smtClean="0">
                <a:latin typeface="Arial" pitchFamily="34" charset="0"/>
                <a:cs typeface="Arial" pitchFamily="34" charset="0"/>
              </a:rPr>
              <a:t>Formulario web</a:t>
            </a:r>
            <a:endParaRPr lang="es-ES" sz="1200" b="1" dirty="0" smtClean="0">
              <a:latin typeface="Arial" pitchFamily="34" charset="0"/>
              <a:cs typeface="Arial" pitchFamily="34" charset="0"/>
            </a:endParaRPr>
          </a:p>
        </p:txBody>
      </p:sp>
      <p:sp>
        <p:nvSpPr>
          <p:cNvPr id="31" name="39 CuadroTexto"/>
          <p:cNvSpPr txBox="1"/>
          <p:nvPr/>
        </p:nvSpPr>
        <p:spPr>
          <a:xfrm>
            <a:off x="3469716" y="3038210"/>
            <a:ext cx="1048390" cy="461665"/>
          </a:xfrm>
          <a:prstGeom prst="rect">
            <a:avLst/>
          </a:prstGeom>
          <a:noFill/>
        </p:spPr>
        <p:txBody>
          <a:bodyPr wrap="square" rtlCol="0">
            <a:spAutoFit/>
          </a:bodyPr>
          <a:lstStyle/>
          <a:p>
            <a:pPr marL="361950" indent="-361950" algn="r"/>
            <a:r>
              <a:rPr lang="es-MX" sz="1200" b="1" dirty="0" smtClean="0">
                <a:latin typeface="Arial" pitchFamily="34" charset="0"/>
                <a:cs typeface="Arial" pitchFamily="34" charset="0"/>
              </a:rPr>
              <a:t>Archivo MS </a:t>
            </a:r>
          </a:p>
          <a:p>
            <a:pPr marL="361950" indent="-361950" algn="r"/>
            <a:r>
              <a:rPr lang="es-MX" sz="1200" b="1" dirty="0" smtClean="0">
                <a:latin typeface="Arial" pitchFamily="34" charset="0"/>
                <a:cs typeface="Arial" pitchFamily="34" charset="0"/>
              </a:rPr>
              <a:t>Excel (</a:t>
            </a:r>
            <a:r>
              <a:rPr lang="es-MX" sz="1200" b="1" dirty="0" err="1" smtClean="0">
                <a:latin typeface="Arial" pitchFamily="34" charset="0"/>
                <a:cs typeface="Arial" pitchFamily="34" charset="0"/>
              </a:rPr>
              <a:t>xml</a:t>
            </a:r>
            <a:r>
              <a:rPr lang="es-MX" sz="1200" b="1" dirty="0" smtClean="0">
                <a:latin typeface="Arial" pitchFamily="34" charset="0"/>
                <a:cs typeface="Arial" pitchFamily="34" charset="0"/>
              </a:rPr>
              <a:t>)</a:t>
            </a:r>
            <a:endParaRPr lang="es-ES" sz="1200" b="1" dirty="0" smtClean="0">
              <a:latin typeface="Arial" pitchFamily="34" charset="0"/>
              <a:cs typeface="Arial" pitchFamily="34" charset="0"/>
            </a:endParaRPr>
          </a:p>
        </p:txBody>
      </p:sp>
      <p:pic>
        <p:nvPicPr>
          <p:cNvPr id="32" name="Imagen 31"/>
          <p:cNvPicPr>
            <a:picLocks noChangeAspect="1"/>
          </p:cNvPicPr>
          <p:nvPr/>
        </p:nvPicPr>
        <p:blipFill>
          <a:blip r:embed="rId4"/>
          <a:stretch>
            <a:fillRect/>
          </a:stretch>
        </p:blipFill>
        <p:spPr>
          <a:xfrm>
            <a:off x="1619672" y="895808"/>
            <a:ext cx="1955878" cy="1571389"/>
          </a:xfrm>
          <a:prstGeom prst="rect">
            <a:avLst/>
          </a:prstGeom>
        </p:spPr>
      </p:pic>
      <p:pic>
        <p:nvPicPr>
          <p:cNvPr id="33" name="Picture 6" descr="http://2.bp.blogspot.com/-925M5yJprsg/UGMHA2FWHiI/AAAAAAAAWt0/dv15Aj7fFoM/s1600/ab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684" y="921776"/>
            <a:ext cx="1260046" cy="1260046"/>
          </a:xfrm>
          <a:prstGeom prst="rect">
            <a:avLst/>
          </a:prstGeom>
          <a:noFill/>
          <a:extLst>
            <a:ext uri="{909E8E84-426E-40DD-AFC4-6F175D3DCCD1}">
              <a14:hiddenFill xmlns:a14="http://schemas.microsoft.com/office/drawing/2010/main">
                <a:solidFill>
                  <a:srgbClr val="FFFFFF"/>
                </a:solidFill>
              </a14:hiddenFill>
            </a:ext>
          </a:extLst>
        </p:spPr>
      </p:pic>
      <p:sp>
        <p:nvSpPr>
          <p:cNvPr id="34" name="34 Flecha doblada"/>
          <p:cNvSpPr/>
          <p:nvPr/>
        </p:nvSpPr>
        <p:spPr>
          <a:xfrm>
            <a:off x="5841823" y="1489237"/>
            <a:ext cx="1305975" cy="821766"/>
          </a:xfrm>
          <a:prstGeom prst="ben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dirty="0">
              <a:solidFill>
                <a:schemeClr val="tx1"/>
              </a:solidFill>
            </a:endParaRPr>
          </a:p>
        </p:txBody>
      </p:sp>
      <p:pic>
        <p:nvPicPr>
          <p:cNvPr id="35" name="Imagen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74391" y="3283603"/>
            <a:ext cx="1726460" cy="1728208"/>
          </a:xfrm>
          <a:prstGeom prst="rect">
            <a:avLst/>
          </a:prstGeom>
        </p:spPr>
      </p:pic>
      <p:sp>
        <p:nvSpPr>
          <p:cNvPr id="36" name="38 CuadroTexto"/>
          <p:cNvSpPr txBox="1"/>
          <p:nvPr/>
        </p:nvSpPr>
        <p:spPr>
          <a:xfrm>
            <a:off x="6686525" y="2146827"/>
            <a:ext cx="2382806" cy="461665"/>
          </a:xfrm>
          <a:prstGeom prst="rect">
            <a:avLst/>
          </a:prstGeom>
          <a:noFill/>
        </p:spPr>
        <p:txBody>
          <a:bodyPr wrap="square" rtlCol="0">
            <a:spAutoFit/>
          </a:bodyPr>
          <a:lstStyle/>
          <a:p>
            <a:pPr marL="361950" indent="-361950" algn="just"/>
            <a:r>
              <a:rPr lang="es-MX" sz="1200" b="1" dirty="0" smtClean="0">
                <a:latin typeface="Arial" pitchFamily="34" charset="0"/>
                <a:cs typeface="Arial" pitchFamily="34" charset="0"/>
              </a:rPr>
              <a:t>Documentos de obligaciones en infraestructura del SO</a:t>
            </a:r>
            <a:endParaRPr lang="es-ES" sz="1200" b="1" dirty="0" smtClean="0">
              <a:latin typeface="Arial" pitchFamily="34" charset="0"/>
              <a:cs typeface="Arial" pitchFamily="34" charset="0"/>
            </a:endParaRPr>
          </a:p>
        </p:txBody>
      </p:sp>
      <p:pic>
        <p:nvPicPr>
          <p:cNvPr id="37" name="Imagen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8209" y="5620932"/>
            <a:ext cx="1726460" cy="669265"/>
          </a:xfrm>
          <a:prstGeom prst="rect">
            <a:avLst/>
          </a:prstGeom>
        </p:spPr>
      </p:pic>
      <p:sp>
        <p:nvSpPr>
          <p:cNvPr id="38" name="38 CuadroTexto"/>
          <p:cNvSpPr txBox="1"/>
          <p:nvPr/>
        </p:nvSpPr>
        <p:spPr>
          <a:xfrm>
            <a:off x="8026540" y="5134077"/>
            <a:ext cx="391438" cy="276999"/>
          </a:xfrm>
          <a:prstGeom prst="rect">
            <a:avLst/>
          </a:prstGeom>
          <a:noFill/>
        </p:spPr>
        <p:txBody>
          <a:bodyPr wrap="square" rtlCol="0">
            <a:spAutoFit/>
          </a:bodyPr>
          <a:lstStyle/>
          <a:p>
            <a:pPr marL="361950" indent="-361950" algn="just"/>
            <a:r>
              <a:rPr lang="es-MX" sz="1200" b="1" dirty="0" err="1" smtClean="0">
                <a:latin typeface="Arial" pitchFamily="34" charset="0"/>
                <a:cs typeface="Arial" pitchFamily="34" charset="0"/>
              </a:rPr>
              <a:t>ó</a:t>
            </a:r>
            <a:endParaRPr lang="es-ES" sz="1200" b="1" dirty="0" smtClean="0">
              <a:latin typeface="Arial" pitchFamily="34" charset="0"/>
              <a:cs typeface="Arial" pitchFamily="34" charset="0"/>
            </a:endParaRPr>
          </a:p>
        </p:txBody>
      </p:sp>
      <p:sp>
        <p:nvSpPr>
          <p:cNvPr id="39" name="Elipse 38"/>
          <p:cNvSpPr/>
          <p:nvPr/>
        </p:nvSpPr>
        <p:spPr>
          <a:xfrm>
            <a:off x="4447313" y="2447190"/>
            <a:ext cx="2531632" cy="253222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MX"/>
          </a:p>
        </p:txBody>
      </p:sp>
      <p:pic>
        <p:nvPicPr>
          <p:cNvPr id="40" name="Imagen 3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76811" y="2660017"/>
            <a:ext cx="2147797" cy="2149972"/>
          </a:xfrm>
          <a:prstGeom prst="rect">
            <a:avLst/>
          </a:prstGeom>
        </p:spPr>
      </p:pic>
      <p:sp>
        <p:nvSpPr>
          <p:cNvPr id="41" name="Flecha derecha 40"/>
          <p:cNvSpPr/>
          <p:nvPr/>
        </p:nvSpPr>
        <p:spPr>
          <a:xfrm>
            <a:off x="3624053" y="3451313"/>
            <a:ext cx="989283" cy="40056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42" name="Flecha derecha 41"/>
          <p:cNvSpPr/>
          <p:nvPr/>
        </p:nvSpPr>
        <p:spPr>
          <a:xfrm>
            <a:off x="1013489" y="3389953"/>
            <a:ext cx="520522" cy="40056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grpSp>
        <p:nvGrpSpPr>
          <p:cNvPr id="43" name="Grupo 42"/>
          <p:cNvGrpSpPr/>
          <p:nvPr/>
        </p:nvGrpSpPr>
        <p:grpSpPr>
          <a:xfrm>
            <a:off x="2075161" y="4979411"/>
            <a:ext cx="1207220" cy="1251495"/>
            <a:chOff x="308390" y="4733354"/>
            <a:chExt cx="1207220" cy="1251495"/>
          </a:xfrm>
        </p:grpSpPr>
        <p:pic>
          <p:nvPicPr>
            <p:cNvPr id="44" name="Picture 4" descr="http://images.all-free-download.com/images/graphiclarge/system_files_download_9975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390" y="4733354"/>
              <a:ext cx="1063204" cy="1063204"/>
            </a:xfrm>
            <a:prstGeom prst="rect">
              <a:avLst/>
            </a:prstGeom>
            <a:noFill/>
            <a:extLst>
              <a:ext uri="{909E8E84-426E-40DD-AFC4-6F175D3DCCD1}">
                <a14:hiddenFill xmlns:a14="http://schemas.microsoft.com/office/drawing/2010/main">
                  <a:solidFill>
                    <a:srgbClr val="FFFFFF"/>
                  </a:solidFill>
                </a14:hiddenFill>
              </a:ext>
            </a:extLst>
          </p:spPr>
        </p:pic>
        <p:sp>
          <p:nvSpPr>
            <p:cNvPr id="45" name="Cilindro 44"/>
            <p:cNvSpPr/>
            <p:nvPr/>
          </p:nvSpPr>
          <p:spPr>
            <a:xfrm>
              <a:off x="853889" y="5298662"/>
              <a:ext cx="661721" cy="686187"/>
            </a:xfrm>
            <a:prstGeom prst="ca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46" name="38 CuadroTexto"/>
          <p:cNvSpPr txBox="1"/>
          <p:nvPr/>
        </p:nvSpPr>
        <p:spPr>
          <a:xfrm>
            <a:off x="3782320" y="5289729"/>
            <a:ext cx="1728192" cy="276999"/>
          </a:xfrm>
          <a:prstGeom prst="rect">
            <a:avLst/>
          </a:prstGeom>
          <a:noFill/>
        </p:spPr>
        <p:txBody>
          <a:bodyPr wrap="square" rtlCol="0">
            <a:spAutoFit/>
          </a:bodyPr>
          <a:lstStyle/>
          <a:p>
            <a:pPr marL="361950" indent="-361950" algn="just"/>
            <a:r>
              <a:rPr lang="es-MX" sz="1200" b="1" dirty="0" smtClean="0">
                <a:latin typeface="Arial" pitchFamily="34" charset="0"/>
                <a:cs typeface="Arial" pitchFamily="34" charset="0"/>
              </a:rPr>
              <a:t>Servicios Web</a:t>
            </a:r>
            <a:endParaRPr lang="es-ES" sz="1200" b="1" dirty="0" smtClean="0">
              <a:latin typeface="Arial" pitchFamily="34" charset="0"/>
              <a:cs typeface="Arial" pitchFamily="34" charset="0"/>
            </a:endParaRPr>
          </a:p>
        </p:txBody>
      </p:sp>
      <p:sp>
        <p:nvSpPr>
          <p:cNvPr id="47" name="37 Flecha doblada"/>
          <p:cNvSpPr/>
          <p:nvPr/>
        </p:nvSpPr>
        <p:spPr>
          <a:xfrm rot="5400000" flipH="1">
            <a:off x="4210765" y="4481435"/>
            <a:ext cx="913155" cy="1770045"/>
          </a:xfrm>
          <a:prstGeom prst="ben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dirty="0">
              <a:solidFill>
                <a:schemeClr val="tx1"/>
              </a:solidFill>
            </a:endParaRPr>
          </a:p>
        </p:txBody>
      </p:sp>
      <p:sp>
        <p:nvSpPr>
          <p:cNvPr id="48" name="36 Flecha doblada"/>
          <p:cNvSpPr/>
          <p:nvPr/>
        </p:nvSpPr>
        <p:spPr>
          <a:xfrm rot="5400000">
            <a:off x="4257638" y="1052215"/>
            <a:ext cx="839891" cy="1790527"/>
          </a:xfrm>
          <a:prstGeom prst="ben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dirty="0">
              <a:solidFill>
                <a:schemeClr val="tx1"/>
              </a:solidFill>
            </a:endParaRPr>
          </a:p>
        </p:txBody>
      </p:sp>
      <p:grpSp>
        <p:nvGrpSpPr>
          <p:cNvPr id="49" name="Grupo 48"/>
          <p:cNvGrpSpPr/>
          <p:nvPr/>
        </p:nvGrpSpPr>
        <p:grpSpPr>
          <a:xfrm>
            <a:off x="6901447" y="4330961"/>
            <a:ext cx="299031" cy="112930"/>
            <a:chOff x="6476448" y="5289373"/>
            <a:chExt cx="299031" cy="112930"/>
          </a:xfrm>
        </p:grpSpPr>
        <p:sp>
          <p:nvSpPr>
            <p:cNvPr id="50" name="Rectángulo 49"/>
            <p:cNvSpPr/>
            <p:nvPr/>
          </p:nvSpPr>
          <p:spPr>
            <a:xfrm>
              <a:off x="6476448" y="5289373"/>
              <a:ext cx="299031" cy="4571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51" name="Rectángulo 50"/>
            <p:cNvSpPr/>
            <p:nvPr/>
          </p:nvSpPr>
          <p:spPr>
            <a:xfrm>
              <a:off x="6476448" y="5356584"/>
              <a:ext cx="299031" cy="4571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grpSp>
      <p:grpSp>
        <p:nvGrpSpPr>
          <p:cNvPr id="52" name="4 Grupo"/>
          <p:cNvGrpSpPr/>
          <p:nvPr/>
        </p:nvGrpSpPr>
        <p:grpSpPr>
          <a:xfrm>
            <a:off x="18110" y="2992879"/>
            <a:ext cx="1255640" cy="1194707"/>
            <a:chOff x="7937533" y="1268760"/>
            <a:chExt cx="648072" cy="664648"/>
          </a:xfrm>
        </p:grpSpPr>
        <p:grpSp>
          <p:nvGrpSpPr>
            <p:cNvPr id="53" name="28 Grupo"/>
            <p:cNvGrpSpPr/>
            <p:nvPr/>
          </p:nvGrpSpPr>
          <p:grpSpPr>
            <a:xfrm>
              <a:off x="7967009" y="1268760"/>
              <a:ext cx="400149" cy="504056"/>
              <a:chOff x="6710974" y="1340768"/>
              <a:chExt cx="400149" cy="504056"/>
            </a:xfrm>
          </p:grpSpPr>
          <p:sp>
            <p:nvSpPr>
              <p:cNvPr id="55" name="25 Elipse"/>
              <p:cNvSpPr/>
              <p:nvPr/>
            </p:nvSpPr>
            <p:spPr>
              <a:xfrm>
                <a:off x="6793615" y="1340768"/>
                <a:ext cx="216024" cy="21602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56" name="10 Rectángulo"/>
              <p:cNvSpPr/>
              <p:nvPr/>
            </p:nvSpPr>
            <p:spPr>
              <a:xfrm>
                <a:off x="6804247" y="1586268"/>
                <a:ext cx="216025" cy="2585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57" name="27 Rectángulo"/>
              <p:cNvSpPr/>
              <p:nvPr/>
            </p:nvSpPr>
            <p:spPr>
              <a:xfrm>
                <a:off x="6710974" y="1588691"/>
                <a:ext cx="72008" cy="21602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58" name="28 Rectángulo"/>
              <p:cNvSpPr/>
              <p:nvPr/>
            </p:nvSpPr>
            <p:spPr>
              <a:xfrm>
                <a:off x="7039115" y="1586268"/>
                <a:ext cx="72008" cy="21602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grpSp>
        <p:sp>
          <p:nvSpPr>
            <p:cNvPr id="54" name="24 CuadroTexto"/>
            <p:cNvSpPr txBox="1"/>
            <p:nvPr/>
          </p:nvSpPr>
          <p:spPr>
            <a:xfrm>
              <a:off x="7937533" y="1762183"/>
              <a:ext cx="648072" cy="171225"/>
            </a:xfrm>
            <a:prstGeom prst="rect">
              <a:avLst/>
            </a:prstGeom>
            <a:noFill/>
            <a:effectLst>
              <a:outerShdw blurRad="50800" dist="38100" dir="2700000" algn="tl" rotWithShape="0">
                <a:prstClr val="black">
                  <a:alpha val="40000"/>
                </a:prstClr>
              </a:outerShdw>
            </a:effectLst>
          </p:spPr>
          <p:txBody>
            <a:bodyPr wrap="square" rtlCol="0">
              <a:spAutoFit/>
            </a:bodyPr>
            <a:lstStyle/>
            <a:p>
              <a:pPr marL="361950" indent="-361950" algn="just"/>
              <a:endParaRPr lang="es-ES" sz="1400" dirty="0" smtClean="0">
                <a:latin typeface="Arial" pitchFamily="34" charset="0"/>
                <a:cs typeface="Arial" pitchFamily="34" charset="0"/>
              </a:endParaRPr>
            </a:p>
          </p:txBody>
        </p:sp>
      </p:grpSp>
      <p:sp>
        <p:nvSpPr>
          <p:cNvPr id="59" name="CuadroTexto 58"/>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Carga de información</a:t>
            </a:r>
          </a:p>
        </p:txBody>
      </p:sp>
    </p:spTree>
    <p:extLst>
      <p:ext uri="{BB962C8B-B14F-4D97-AF65-F5344CB8AC3E}">
        <p14:creationId xmlns:p14="http://schemas.microsoft.com/office/powerpoint/2010/main" val="33633636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5" name="Imagen 4"/>
          <p:cNvPicPr>
            <a:picLocks noChangeAspect="1"/>
          </p:cNvPicPr>
          <p:nvPr/>
        </p:nvPicPr>
        <p:blipFill>
          <a:blip r:embed="rId2"/>
          <a:stretch>
            <a:fillRect/>
          </a:stretch>
        </p:blipFill>
        <p:spPr>
          <a:xfrm>
            <a:off x="802334" y="978189"/>
            <a:ext cx="7438265" cy="4402711"/>
          </a:xfrm>
          <a:prstGeom prst="rect">
            <a:avLst/>
          </a:prstGeom>
        </p:spPr>
      </p:pic>
      <p:sp>
        <p:nvSpPr>
          <p:cNvPr id="6" name="Flecha abajo 5"/>
          <p:cNvSpPr/>
          <p:nvPr/>
        </p:nvSpPr>
        <p:spPr>
          <a:xfrm>
            <a:off x="6699308" y="2628925"/>
            <a:ext cx="432048" cy="57606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10" name="CuadroTexto 9"/>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Carga de información</a:t>
            </a:r>
          </a:p>
        </p:txBody>
      </p:sp>
      <p:grpSp>
        <p:nvGrpSpPr>
          <p:cNvPr id="7" name="Grupo 6"/>
          <p:cNvGrpSpPr/>
          <p:nvPr/>
        </p:nvGrpSpPr>
        <p:grpSpPr>
          <a:xfrm>
            <a:off x="6660232" y="1853487"/>
            <a:ext cx="2379064" cy="720004"/>
            <a:chOff x="1835696" y="5394160"/>
            <a:chExt cx="2379064" cy="720004"/>
          </a:xfrm>
        </p:grpSpPr>
        <p:sp>
          <p:nvSpPr>
            <p:cNvPr id="8" name="Elipse 7"/>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grpSp>
        <p:nvGrpSpPr>
          <p:cNvPr id="11" name="Grupo 10"/>
          <p:cNvGrpSpPr/>
          <p:nvPr/>
        </p:nvGrpSpPr>
        <p:grpSpPr>
          <a:xfrm>
            <a:off x="6699308" y="872697"/>
            <a:ext cx="1970863" cy="871861"/>
            <a:chOff x="6777601" y="4525216"/>
            <a:chExt cx="1970863" cy="871861"/>
          </a:xfrm>
        </p:grpSpPr>
        <p:sp>
          <p:nvSpPr>
            <p:cNvPr id="12" name="Elipse 11"/>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14" name="CuadroTexto 13"/>
          <p:cNvSpPr txBox="1"/>
          <p:nvPr/>
        </p:nvSpPr>
        <p:spPr>
          <a:xfrm>
            <a:off x="467544" y="5645802"/>
            <a:ext cx="5463577"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Esta ventana muestra los formatos habilitados para captura de información.</a:t>
            </a:r>
          </a:p>
        </p:txBody>
      </p:sp>
    </p:spTree>
    <p:extLst>
      <p:ext uri="{BB962C8B-B14F-4D97-AF65-F5344CB8AC3E}">
        <p14:creationId xmlns:p14="http://schemas.microsoft.com/office/powerpoint/2010/main" val="287126948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a:blip r:embed="rId2"/>
          <a:stretch>
            <a:fillRect/>
          </a:stretch>
        </p:blipFill>
        <p:spPr>
          <a:xfrm>
            <a:off x="755576" y="1556792"/>
            <a:ext cx="7970664" cy="4072239"/>
          </a:xfrm>
          <a:prstGeom prst="rect">
            <a:avLst/>
          </a:prstGeom>
        </p:spPr>
      </p:pic>
      <p:sp>
        <p:nvSpPr>
          <p:cNvPr id="7" name="Flecha abajo 6"/>
          <p:cNvSpPr/>
          <p:nvPr/>
        </p:nvSpPr>
        <p:spPr>
          <a:xfrm>
            <a:off x="1331640" y="2348880"/>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8" name="CuadroTexto 7"/>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Carga de información</a:t>
            </a:r>
          </a:p>
        </p:txBody>
      </p:sp>
      <p:grpSp>
        <p:nvGrpSpPr>
          <p:cNvPr id="6" name="Grupo 5"/>
          <p:cNvGrpSpPr/>
          <p:nvPr/>
        </p:nvGrpSpPr>
        <p:grpSpPr>
          <a:xfrm>
            <a:off x="6660232" y="1853487"/>
            <a:ext cx="2379064" cy="720004"/>
            <a:chOff x="1835696" y="5394160"/>
            <a:chExt cx="2379064" cy="720004"/>
          </a:xfrm>
        </p:grpSpPr>
        <p:sp>
          <p:nvSpPr>
            <p:cNvPr id="9" name="Elipse 8"/>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grpSp>
        <p:nvGrpSpPr>
          <p:cNvPr id="11" name="Grupo 10"/>
          <p:cNvGrpSpPr/>
          <p:nvPr/>
        </p:nvGrpSpPr>
        <p:grpSpPr>
          <a:xfrm>
            <a:off x="6699308" y="872697"/>
            <a:ext cx="1970863" cy="871861"/>
            <a:chOff x="6777601" y="4525216"/>
            <a:chExt cx="1970863" cy="871861"/>
          </a:xfrm>
        </p:grpSpPr>
        <p:sp>
          <p:nvSpPr>
            <p:cNvPr id="12" name="Elipse 11"/>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14" name="CuadroTexto 13"/>
          <p:cNvSpPr txBox="1"/>
          <p:nvPr/>
        </p:nvSpPr>
        <p:spPr>
          <a:xfrm>
            <a:off x="395536" y="5753250"/>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Al dar clic sobre la liga se muestra una pantalla con las opciones de captura de información a través de formulario web o archivo de Excel.</a:t>
            </a:r>
          </a:p>
        </p:txBody>
      </p:sp>
    </p:spTree>
    <p:extLst>
      <p:ext uri="{BB962C8B-B14F-4D97-AF65-F5344CB8AC3E}">
        <p14:creationId xmlns:p14="http://schemas.microsoft.com/office/powerpoint/2010/main" val="22144957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3" name="Imagen 2"/>
          <p:cNvPicPr>
            <a:picLocks noChangeAspect="1"/>
          </p:cNvPicPr>
          <p:nvPr/>
        </p:nvPicPr>
        <p:blipFill>
          <a:blip r:embed="rId2"/>
          <a:stretch>
            <a:fillRect/>
          </a:stretch>
        </p:blipFill>
        <p:spPr>
          <a:xfrm>
            <a:off x="395536" y="977536"/>
            <a:ext cx="8496944" cy="5030969"/>
          </a:xfrm>
          <a:prstGeom prst="rect">
            <a:avLst/>
          </a:prstGeom>
        </p:spPr>
      </p:pic>
      <p:sp>
        <p:nvSpPr>
          <p:cNvPr id="7" name="CuadroTexto 6"/>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Carga de información</a:t>
            </a:r>
          </a:p>
        </p:txBody>
      </p:sp>
      <p:grpSp>
        <p:nvGrpSpPr>
          <p:cNvPr id="5" name="Grupo 4"/>
          <p:cNvGrpSpPr/>
          <p:nvPr/>
        </p:nvGrpSpPr>
        <p:grpSpPr>
          <a:xfrm>
            <a:off x="6660232" y="1853487"/>
            <a:ext cx="2379064" cy="720004"/>
            <a:chOff x="1835696" y="5394160"/>
            <a:chExt cx="2379064" cy="720004"/>
          </a:xfrm>
        </p:grpSpPr>
        <p:sp>
          <p:nvSpPr>
            <p:cNvPr id="6" name="Elipse 5"/>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grpSp>
        <p:nvGrpSpPr>
          <p:cNvPr id="9" name="Grupo 8"/>
          <p:cNvGrpSpPr/>
          <p:nvPr/>
        </p:nvGrpSpPr>
        <p:grpSpPr>
          <a:xfrm>
            <a:off x="6699308" y="872697"/>
            <a:ext cx="1970863" cy="871861"/>
            <a:chOff x="6777601" y="4525216"/>
            <a:chExt cx="1970863" cy="871861"/>
          </a:xfrm>
        </p:grpSpPr>
        <p:sp>
          <p:nvSpPr>
            <p:cNvPr id="10" name="Elipse 9"/>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12" name="CuadroTexto 11"/>
          <p:cNvSpPr txBox="1"/>
          <p:nvPr/>
        </p:nvSpPr>
        <p:spPr>
          <a:xfrm>
            <a:off x="395536" y="6199800"/>
            <a:ext cx="5463577" cy="369332"/>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Formulario de captura.</a:t>
            </a:r>
          </a:p>
        </p:txBody>
      </p:sp>
    </p:spTree>
    <p:extLst>
      <p:ext uri="{BB962C8B-B14F-4D97-AF65-F5344CB8AC3E}">
        <p14:creationId xmlns:p14="http://schemas.microsoft.com/office/powerpoint/2010/main" val="205366214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4" name="Imagen 3"/>
          <p:cNvPicPr>
            <a:picLocks noChangeAspect="1"/>
          </p:cNvPicPr>
          <p:nvPr/>
        </p:nvPicPr>
        <p:blipFill>
          <a:blip r:embed="rId2"/>
          <a:stretch>
            <a:fillRect/>
          </a:stretch>
        </p:blipFill>
        <p:spPr>
          <a:xfrm>
            <a:off x="395536" y="1556792"/>
            <a:ext cx="8330704" cy="4256185"/>
          </a:xfrm>
          <a:prstGeom prst="rect">
            <a:avLst/>
          </a:prstGeom>
        </p:spPr>
      </p:pic>
      <p:sp>
        <p:nvSpPr>
          <p:cNvPr id="6" name="Flecha abajo 5"/>
          <p:cNvSpPr/>
          <p:nvPr/>
        </p:nvSpPr>
        <p:spPr>
          <a:xfrm>
            <a:off x="5363003" y="2348880"/>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7" name="CuadroTexto 6"/>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Carga de información</a:t>
            </a:r>
          </a:p>
        </p:txBody>
      </p:sp>
      <p:sp>
        <p:nvSpPr>
          <p:cNvPr id="8" name="CuadroTexto 7"/>
          <p:cNvSpPr txBox="1"/>
          <p:nvPr/>
        </p:nvSpPr>
        <p:spPr>
          <a:xfrm>
            <a:off x="395536" y="6199800"/>
            <a:ext cx="5463577" cy="369332"/>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Captura a través de archivo de Excel.</a:t>
            </a:r>
          </a:p>
        </p:txBody>
      </p:sp>
      <p:grpSp>
        <p:nvGrpSpPr>
          <p:cNvPr id="9" name="Grupo 8"/>
          <p:cNvGrpSpPr/>
          <p:nvPr/>
        </p:nvGrpSpPr>
        <p:grpSpPr>
          <a:xfrm>
            <a:off x="6660232" y="1853487"/>
            <a:ext cx="2379064" cy="720004"/>
            <a:chOff x="1835696" y="5394160"/>
            <a:chExt cx="2379064" cy="720004"/>
          </a:xfrm>
        </p:grpSpPr>
        <p:sp>
          <p:nvSpPr>
            <p:cNvPr id="10" name="Elipse 9"/>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grpSp>
        <p:nvGrpSpPr>
          <p:cNvPr id="12" name="Grupo 11"/>
          <p:cNvGrpSpPr/>
          <p:nvPr/>
        </p:nvGrpSpPr>
        <p:grpSpPr>
          <a:xfrm>
            <a:off x="6699308" y="872697"/>
            <a:ext cx="1970863" cy="871861"/>
            <a:chOff x="6777601" y="4525216"/>
            <a:chExt cx="1970863" cy="871861"/>
          </a:xfrm>
        </p:grpSpPr>
        <p:sp>
          <p:nvSpPr>
            <p:cNvPr id="13" name="Elipse 12"/>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Tree>
    <p:extLst>
      <p:ext uri="{BB962C8B-B14F-4D97-AF65-F5344CB8AC3E}">
        <p14:creationId xmlns:p14="http://schemas.microsoft.com/office/powerpoint/2010/main" val="324046893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Portales de Obligaciones de Transparencia</a:t>
            </a:r>
            <a:endParaRPr lang="es-MX" sz="2000" b="1" dirty="0"/>
          </a:p>
        </p:txBody>
      </p:sp>
      <p:pic>
        <p:nvPicPr>
          <p:cNvPr id="5" name="Imagen 4"/>
          <p:cNvPicPr>
            <a:picLocks noChangeAspect="1"/>
          </p:cNvPicPr>
          <p:nvPr/>
        </p:nvPicPr>
        <p:blipFill>
          <a:blip r:embed="rId2"/>
          <a:stretch>
            <a:fillRect/>
          </a:stretch>
        </p:blipFill>
        <p:spPr>
          <a:xfrm>
            <a:off x="242887" y="1500187"/>
            <a:ext cx="8658225" cy="3857625"/>
          </a:xfrm>
          <a:prstGeom prst="rect">
            <a:avLst/>
          </a:prstGeom>
        </p:spPr>
      </p:pic>
      <p:sp>
        <p:nvSpPr>
          <p:cNvPr id="7" name="CuadroTexto 6"/>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Carga de información</a:t>
            </a:r>
          </a:p>
        </p:txBody>
      </p:sp>
      <p:grpSp>
        <p:nvGrpSpPr>
          <p:cNvPr id="6" name="Grupo 5"/>
          <p:cNvGrpSpPr/>
          <p:nvPr/>
        </p:nvGrpSpPr>
        <p:grpSpPr>
          <a:xfrm>
            <a:off x="6660232" y="1853487"/>
            <a:ext cx="2379064" cy="720004"/>
            <a:chOff x="1835696" y="5394160"/>
            <a:chExt cx="2379064" cy="720004"/>
          </a:xfrm>
        </p:grpSpPr>
        <p:sp>
          <p:nvSpPr>
            <p:cNvPr id="8" name="Elipse 7"/>
            <p:cNvSpPr/>
            <p:nvPr/>
          </p:nvSpPr>
          <p:spPr>
            <a:xfrm>
              <a:off x="1835696" y="5418478"/>
              <a:ext cx="2049017" cy="695686"/>
            </a:xfrm>
            <a:prstGeom prst="ellipse">
              <a:avLst/>
            </a:prstGeom>
            <a:solidFill>
              <a:srgbClr val="2FA5AB"/>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400" b="1" dirty="0" smtClean="0"/>
                <a:t>Unidad</a:t>
              </a:r>
            </a:p>
            <a:p>
              <a:pPr algn="ctr"/>
              <a:r>
                <a:rPr lang="es-MX" sz="1400" b="1" dirty="0" smtClean="0"/>
                <a:t>Administrativa</a:t>
              </a:r>
              <a:endParaRPr lang="es-MX" sz="14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756" y="5394160"/>
              <a:ext cx="720004" cy="720004"/>
            </a:xfrm>
            <a:prstGeom prst="rect">
              <a:avLst/>
            </a:prstGeom>
          </p:spPr>
        </p:pic>
      </p:grpSp>
      <p:grpSp>
        <p:nvGrpSpPr>
          <p:cNvPr id="10" name="Grupo 9"/>
          <p:cNvGrpSpPr/>
          <p:nvPr/>
        </p:nvGrpSpPr>
        <p:grpSpPr>
          <a:xfrm>
            <a:off x="6699308" y="872697"/>
            <a:ext cx="1970863" cy="871861"/>
            <a:chOff x="6777601" y="4525216"/>
            <a:chExt cx="1970863" cy="871861"/>
          </a:xfrm>
        </p:grpSpPr>
        <p:sp>
          <p:nvSpPr>
            <p:cNvPr id="11" name="Elipse 10"/>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13" name="CuadroTexto 12"/>
          <p:cNvSpPr txBox="1"/>
          <p:nvPr/>
        </p:nvSpPr>
        <p:spPr>
          <a:xfrm>
            <a:off x="395536" y="6199800"/>
            <a:ext cx="5463577" cy="369332"/>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Captura a través de archivo de Excel.</a:t>
            </a:r>
          </a:p>
        </p:txBody>
      </p:sp>
    </p:spTree>
    <p:extLst>
      <p:ext uri="{BB962C8B-B14F-4D97-AF65-F5344CB8AC3E}">
        <p14:creationId xmlns:p14="http://schemas.microsoft.com/office/powerpoint/2010/main" val="26509180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45281" y="1916832"/>
            <a:ext cx="8424936" cy="1754326"/>
          </a:xfrm>
          <a:prstGeom prst="rect">
            <a:avLst/>
          </a:prstGeom>
        </p:spPr>
        <p:txBody>
          <a:bodyPr wrap="square">
            <a:spAutoFit/>
          </a:bodyPr>
          <a:lstStyle/>
          <a:p>
            <a:pPr algn="r"/>
            <a:r>
              <a:rPr lang="es-MX" sz="5400" b="1" dirty="0" smtClean="0"/>
              <a:t>Administración de Usuarios de la PNT</a:t>
            </a:r>
            <a:endParaRPr lang="es-MX" sz="5400" b="1" dirty="0"/>
          </a:p>
        </p:txBody>
      </p:sp>
      <p:cxnSp>
        <p:nvCxnSpPr>
          <p:cNvPr id="7" name="Conector recto 6"/>
          <p:cNvCxnSpPr/>
          <p:nvPr/>
        </p:nvCxnSpPr>
        <p:spPr>
          <a:xfrm>
            <a:off x="837369" y="4581128"/>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050298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smtClean="0"/>
              <a:t>Administración de Usuarios en la PNT</a:t>
            </a:r>
            <a:endParaRPr lang="es-MX" sz="2200" b="1" dirty="0"/>
          </a:p>
        </p:txBody>
      </p:sp>
      <p:grpSp>
        <p:nvGrpSpPr>
          <p:cNvPr id="12" name="Grupo 11"/>
          <p:cNvGrpSpPr/>
          <p:nvPr/>
        </p:nvGrpSpPr>
        <p:grpSpPr>
          <a:xfrm>
            <a:off x="179512" y="1144478"/>
            <a:ext cx="6889637" cy="5453006"/>
            <a:chOff x="395536" y="1144478"/>
            <a:chExt cx="6889637" cy="5453006"/>
          </a:xfrm>
        </p:grpSpPr>
        <p:sp>
          <p:nvSpPr>
            <p:cNvPr id="4" name="Rectángulo 3"/>
            <p:cNvSpPr/>
            <p:nvPr/>
          </p:nvSpPr>
          <p:spPr>
            <a:xfrm>
              <a:off x="395536" y="1144478"/>
              <a:ext cx="1872208" cy="93610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600" dirty="0" smtClean="0"/>
                <a:t>PNT – Administrador General</a:t>
              </a:r>
              <a:endParaRPr lang="es-MX" sz="1600" dirty="0"/>
            </a:p>
          </p:txBody>
        </p:sp>
        <p:sp>
          <p:nvSpPr>
            <p:cNvPr id="5" name="Rectángulo 4"/>
            <p:cNvSpPr/>
            <p:nvPr/>
          </p:nvSpPr>
          <p:spPr>
            <a:xfrm>
              <a:off x="2123728" y="2636912"/>
              <a:ext cx="1885572"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MX" sz="1600" dirty="0" smtClean="0"/>
                <a:t>PNT – Administrador  de Organismo Garante</a:t>
              </a:r>
              <a:endParaRPr lang="es-MX" sz="1600" dirty="0"/>
            </a:p>
          </p:txBody>
        </p:sp>
        <p:sp>
          <p:nvSpPr>
            <p:cNvPr id="6" name="Rectángulo 5"/>
            <p:cNvSpPr/>
            <p:nvPr/>
          </p:nvSpPr>
          <p:spPr>
            <a:xfrm>
              <a:off x="3781923" y="4113208"/>
              <a:ext cx="1872208" cy="93610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600" dirty="0" smtClean="0"/>
                <a:t>PNT – Administrador  de Sujeto Obligado</a:t>
              </a:r>
              <a:endParaRPr lang="es-MX" sz="1600" dirty="0"/>
            </a:p>
          </p:txBody>
        </p:sp>
        <p:sp>
          <p:nvSpPr>
            <p:cNvPr id="7" name="Rectángulo 6"/>
            <p:cNvSpPr/>
            <p:nvPr/>
          </p:nvSpPr>
          <p:spPr>
            <a:xfrm>
              <a:off x="5412965" y="5661380"/>
              <a:ext cx="1872208" cy="93610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1600" dirty="0" smtClean="0"/>
                <a:t>PNT – Usuarios de Unidades Administrativas</a:t>
              </a:r>
              <a:endParaRPr lang="es-MX" sz="1600" dirty="0"/>
            </a:p>
          </p:txBody>
        </p:sp>
        <p:sp>
          <p:nvSpPr>
            <p:cNvPr id="9" name="Flecha doblada hacia arriba 8"/>
            <p:cNvSpPr/>
            <p:nvPr/>
          </p:nvSpPr>
          <p:spPr>
            <a:xfrm rot="5400000">
              <a:off x="1102390" y="2283381"/>
              <a:ext cx="1224136" cy="818539"/>
            </a:xfrm>
            <a:prstGeom prst="ben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10" name="Flecha doblada hacia arriba 9"/>
            <p:cNvSpPr/>
            <p:nvPr/>
          </p:nvSpPr>
          <p:spPr>
            <a:xfrm rot="5400000">
              <a:off x="2760585" y="3791379"/>
              <a:ext cx="1224136" cy="818539"/>
            </a:xfrm>
            <a:prstGeom prst="ben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11" name="Flecha doblada hacia arriba 10"/>
            <p:cNvSpPr/>
            <p:nvPr/>
          </p:nvSpPr>
          <p:spPr>
            <a:xfrm rot="5400000">
              <a:off x="4369201" y="5252111"/>
              <a:ext cx="1224136" cy="818539"/>
            </a:xfrm>
            <a:prstGeom prst="ben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grpSp>
      <p:sp>
        <p:nvSpPr>
          <p:cNvPr id="13" name="CuadroTexto 12"/>
          <p:cNvSpPr txBox="1"/>
          <p:nvPr/>
        </p:nvSpPr>
        <p:spPr>
          <a:xfrm>
            <a:off x="4067944" y="2556761"/>
            <a:ext cx="3672408" cy="1384995"/>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Usuarios Administradores de Sujetos Obligados</a:t>
            </a:r>
          </a:p>
          <a:p>
            <a:pPr marL="285750" indent="-285750">
              <a:buFont typeface="Arial" panose="020B0604020202020204" pitchFamily="34" charset="0"/>
              <a:buChar char="•"/>
            </a:pPr>
            <a:r>
              <a:rPr lang="es-MX" sz="1400" dirty="0" smtClean="0"/>
              <a:t>Usuarios de Asuntos Jurídicos</a:t>
            </a:r>
          </a:p>
          <a:p>
            <a:pPr marL="285750" indent="-285750">
              <a:buFont typeface="Arial" panose="020B0604020202020204" pitchFamily="34" charset="0"/>
              <a:buChar char="•"/>
            </a:pPr>
            <a:r>
              <a:rPr lang="es-MX" sz="1400" dirty="0" smtClean="0"/>
              <a:t>Usuarios de Ponencias</a:t>
            </a:r>
          </a:p>
          <a:p>
            <a:pPr marL="285750" indent="-285750">
              <a:buFont typeface="Arial" panose="020B0604020202020204" pitchFamily="34" charset="0"/>
              <a:buChar char="•"/>
            </a:pPr>
            <a:r>
              <a:rPr lang="es-MX" sz="1400" dirty="0" smtClean="0"/>
              <a:t>…</a:t>
            </a:r>
          </a:p>
          <a:p>
            <a:endParaRPr lang="es-MX" sz="1400" dirty="0"/>
          </a:p>
        </p:txBody>
      </p:sp>
      <p:sp>
        <p:nvSpPr>
          <p:cNvPr id="14" name="CuadroTexto 13"/>
          <p:cNvSpPr txBox="1"/>
          <p:nvPr/>
        </p:nvSpPr>
        <p:spPr>
          <a:xfrm>
            <a:off x="2231740" y="1208617"/>
            <a:ext cx="3672408" cy="954107"/>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Usuarios Administradores de Organismos Garantes </a:t>
            </a:r>
          </a:p>
          <a:p>
            <a:pPr marL="285750" indent="-285750">
              <a:buFont typeface="Arial" panose="020B0604020202020204" pitchFamily="34" charset="0"/>
              <a:buChar char="•"/>
            </a:pPr>
            <a:r>
              <a:rPr lang="es-MX" sz="1400" dirty="0" smtClean="0"/>
              <a:t>…</a:t>
            </a:r>
          </a:p>
          <a:p>
            <a:endParaRPr lang="es-MX" sz="1400" dirty="0"/>
          </a:p>
        </p:txBody>
      </p:sp>
      <p:sp>
        <p:nvSpPr>
          <p:cNvPr id="15" name="CuadroTexto 14"/>
          <p:cNvSpPr txBox="1"/>
          <p:nvPr/>
        </p:nvSpPr>
        <p:spPr>
          <a:xfrm>
            <a:off x="5652120" y="4200648"/>
            <a:ext cx="3636512" cy="954107"/>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t>Usuarios de Unidades Administrativas</a:t>
            </a:r>
          </a:p>
          <a:p>
            <a:pPr marL="285750" indent="-285750">
              <a:buFont typeface="Arial" panose="020B0604020202020204" pitchFamily="34" charset="0"/>
              <a:buChar char="•"/>
            </a:pPr>
            <a:r>
              <a:rPr lang="es-MX" sz="1400" dirty="0" smtClean="0"/>
              <a:t>Usuarios Unidad de Enlace</a:t>
            </a:r>
          </a:p>
          <a:p>
            <a:pPr marL="285750" indent="-285750">
              <a:buFont typeface="Arial" panose="020B0604020202020204" pitchFamily="34" charset="0"/>
              <a:buChar char="•"/>
            </a:pPr>
            <a:r>
              <a:rPr lang="es-MX" sz="1400" dirty="0" smtClean="0"/>
              <a:t>…</a:t>
            </a:r>
          </a:p>
          <a:p>
            <a:endParaRPr lang="es-MX" sz="1400" dirty="0"/>
          </a:p>
        </p:txBody>
      </p:sp>
      <p:sp>
        <p:nvSpPr>
          <p:cNvPr id="16" name="Abrir llave 15"/>
          <p:cNvSpPr/>
          <p:nvPr/>
        </p:nvSpPr>
        <p:spPr>
          <a:xfrm>
            <a:off x="2122652" y="1144478"/>
            <a:ext cx="311163" cy="8719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7" name="Abrir llave 16"/>
          <p:cNvSpPr/>
          <p:nvPr/>
        </p:nvSpPr>
        <p:spPr>
          <a:xfrm>
            <a:off x="3865868" y="2602051"/>
            <a:ext cx="346092" cy="10020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8" name="Abrir llave 17"/>
          <p:cNvSpPr/>
          <p:nvPr/>
        </p:nvSpPr>
        <p:spPr>
          <a:xfrm>
            <a:off x="5486267" y="4080246"/>
            <a:ext cx="346092" cy="10020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2161322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6806415" cy="778098"/>
          </a:xfrm>
        </p:spPr>
        <p:txBody>
          <a:bodyPr>
            <a:noAutofit/>
          </a:bodyPr>
          <a:lstStyle/>
          <a:p>
            <a:r>
              <a:rPr lang="es-MX" sz="2400" b="1" dirty="0" smtClean="0"/>
              <a:t>Plataforma Nacional de Transparencia</a:t>
            </a:r>
            <a:endParaRPr lang="es-MX" sz="2400" b="1" dirty="0"/>
          </a:p>
        </p:txBody>
      </p:sp>
      <p:sp>
        <p:nvSpPr>
          <p:cNvPr id="5" name="CuadroTexto 4"/>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Sujetos Obligados</a:t>
            </a:r>
            <a:endParaRPr lang="es-MX" dirty="0"/>
          </a:p>
        </p:txBody>
      </p:sp>
      <p:sp>
        <p:nvSpPr>
          <p:cNvPr id="6" name="CuadroTexto 5"/>
          <p:cNvSpPr txBox="1"/>
          <p:nvPr/>
        </p:nvSpPr>
        <p:spPr>
          <a:xfrm>
            <a:off x="611560" y="5599635"/>
            <a:ext cx="4824536"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Por ejemplo, al seleccionar el Estado de Aguascalientes se mostrarán los sujetos obligados correspondientes a esa entidad federativa.  </a:t>
            </a:r>
            <a:endParaRPr lang="es-MX" dirty="0"/>
          </a:p>
        </p:txBody>
      </p:sp>
      <p:pic>
        <p:nvPicPr>
          <p:cNvPr id="8" name="Imagen 7"/>
          <p:cNvPicPr>
            <a:picLocks noChangeAspect="1"/>
          </p:cNvPicPr>
          <p:nvPr/>
        </p:nvPicPr>
        <p:blipFill>
          <a:blip r:embed="rId3"/>
          <a:stretch>
            <a:fillRect/>
          </a:stretch>
        </p:blipFill>
        <p:spPr>
          <a:xfrm>
            <a:off x="107504" y="1128265"/>
            <a:ext cx="8836651" cy="4129347"/>
          </a:xfrm>
          <a:prstGeom prst="rect">
            <a:avLst/>
          </a:prstGeom>
        </p:spPr>
      </p:pic>
    </p:spTree>
    <p:extLst>
      <p:ext uri="{BB962C8B-B14F-4D97-AF65-F5344CB8AC3E}">
        <p14:creationId xmlns:p14="http://schemas.microsoft.com/office/powerpoint/2010/main" val="329866393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smtClean="0"/>
              <a:t>Administración de Usuarios en la PNT</a:t>
            </a:r>
            <a:endParaRPr lang="es-MX" sz="2200" b="1" dirty="0"/>
          </a:p>
        </p:txBody>
      </p:sp>
      <p:grpSp>
        <p:nvGrpSpPr>
          <p:cNvPr id="24" name="Grupo 23"/>
          <p:cNvGrpSpPr/>
          <p:nvPr/>
        </p:nvGrpSpPr>
        <p:grpSpPr>
          <a:xfrm>
            <a:off x="405247" y="1124744"/>
            <a:ext cx="8455284" cy="4611018"/>
            <a:chOff x="405247" y="1124744"/>
            <a:chExt cx="8455284" cy="4611018"/>
          </a:xfrm>
        </p:grpSpPr>
        <p:pic>
          <p:nvPicPr>
            <p:cNvPr id="3" name="Imagen 2"/>
            <p:cNvPicPr>
              <a:picLocks noChangeAspect="1"/>
            </p:cNvPicPr>
            <p:nvPr/>
          </p:nvPicPr>
          <p:blipFill>
            <a:blip r:embed="rId3"/>
            <a:stretch>
              <a:fillRect/>
            </a:stretch>
          </p:blipFill>
          <p:spPr>
            <a:xfrm>
              <a:off x="405247" y="1124744"/>
              <a:ext cx="8455284" cy="4611018"/>
            </a:xfrm>
            <a:prstGeom prst="rect">
              <a:avLst/>
            </a:prstGeom>
          </p:spPr>
        </p:pic>
        <p:sp>
          <p:nvSpPr>
            <p:cNvPr id="20" name="Flecha abajo 19"/>
            <p:cNvSpPr/>
            <p:nvPr/>
          </p:nvSpPr>
          <p:spPr>
            <a:xfrm rot="10800000">
              <a:off x="755576" y="2636912"/>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8" name="Rectángulo 7"/>
            <p:cNvSpPr/>
            <p:nvPr/>
          </p:nvSpPr>
          <p:spPr>
            <a:xfrm>
              <a:off x="6444208" y="1700808"/>
              <a:ext cx="1800200" cy="5040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22" name="Rectángulo 21"/>
            <p:cNvSpPr/>
            <p:nvPr/>
          </p:nvSpPr>
          <p:spPr>
            <a:xfrm>
              <a:off x="1624528" y="1988840"/>
              <a:ext cx="1363296" cy="5040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grpSp>
      <p:sp>
        <p:nvSpPr>
          <p:cNvPr id="25" name="CuadroTexto 24"/>
          <p:cNvSpPr txBox="1"/>
          <p:nvPr/>
        </p:nvSpPr>
        <p:spPr>
          <a:xfrm>
            <a:off x="6660232" y="5889840"/>
            <a:ext cx="248376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Administración de usuarios</a:t>
            </a:r>
          </a:p>
        </p:txBody>
      </p:sp>
      <p:grpSp>
        <p:nvGrpSpPr>
          <p:cNvPr id="26" name="Grupo 25"/>
          <p:cNvGrpSpPr/>
          <p:nvPr/>
        </p:nvGrpSpPr>
        <p:grpSpPr>
          <a:xfrm>
            <a:off x="7164288" y="836712"/>
            <a:ext cx="1760985" cy="782097"/>
            <a:chOff x="2883044" y="5824433"/>
            <a:chExt cx="1760985" cy="782097"/>
          </a:xfrm>
        </p:grpSpPr>
        <p:sp>
          <p:nvSpPr>
            <p:cNvPr id="27" name="Elipse 26"/>
            <p:cNvSpPr/>
            <p:nvPr/>
          </p:nvSpPr>
          <p:spPr>
            <a:xfrm>
              <a:off x="3102738" y="5910844"/>
              <a:ext cx="1541291" cy="69568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200" b="1" dirty="0" smtClean="0"/>
                <a:t>INAI</a:t>
              </a:r>
              <a:endParaRPr lang="es-MX" sz="1200" b="1" dirty="0"/>
            </a:p>
          </p:txBody>
        </p:sp>
        <p:pic>
          <p:nvPicPr>
            <p:cNvPr id="28" name="Imagen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29" name="CuadroTexto 28"/>
          <p:cNvSpPr txBox="1"/>
          <p:nvPr/>
        </p:nvSpPr>
        <p:spPr>
          <a:xfrm>
            <a:off x="405247" y="5805264"/>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registrar un usuario proporcione los datos obligatorios y dé clic en el botón rotulado con la palabra “Agregar”</a:t>
            </a:r>
          </a:p>
        </p:txBody>
      </p:sp>
    </p:spTree>
    <p:extLst>
      <p:ext uri="{BB962C8B-B14F-4D97-AF65-F5344CB8AC3E}">
        <p14:creationId xmlns:p14="http://schemas.microsoft.com/office/powerpoint/2010/main" val="42314880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smtClean="0"/>
              <a:t>Administración de Usuarios en la PNT</a:t>
            </a:r>
            <a:endParaRPr lang="es-MX" sz="2200" b="1" dirty="0"/>
          </a:p>
        </p:txBody>
      </p:sp>
      <p:pic>
        <p:nvPicPr>
          <p:cNvPr id="3" name="Imagen 2"/>
          <p:cNvPicPr>
            <a:picLocks noChangeAspect="1"/>
          </p:cNvPicPr>
          <p:nvPr/>
        </p:nvPicPr>
        <p:blipFill>
          <a:blip r:embed="rId2"/>
          <a:stretch>
            <a:fillRect/>
          </a:stretch>
        </p:blipFill>
        <p:spPr>
          <a:xfrm>
            <a:off x="323528" y="1412776"/>
            <a:ext cx="8274969" cy="4213448"/>
          </a:xfrm>
          <a:prstGeom prst="rect">
            <a:avLst/>
          </a:prstGeom>
        </p:spPr>
      </p:pic>
      <p:grpSp>
        <p:nvGrpSpPr>
          <p:cNvPr id="5" name="Grupo 4"/>
          <p:cNvGrpSpPr/>
          <p:nvPr/>
        </p:nvGrpSpPr>
        <p:grpSpPr>
          <a:xfrm>
            <a:off x="755576" y="1844824"/>
            <a:ext cx="7416824" cy="1944216"/>
            <a:chOff x="755576" y="1844824"/>
            <a:chExt cx="7416824" cy="1944216"/>
          </a:xfrm>
        </p:grpSpPr>
        <p:sp>
          <p:nvSpPr>
            <p:cNvPr id="6" name="Rectángulo 5"/>
            <p:cNvSpPr/>
            <p:nvPr/>
          </p:nvSpPr>
          <p:spPr>
            <a:xfrm>
              <a:off x="6372200" y="1844824"/>
              <a:ext cx="1800200" cy="5040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Flecha abajo 6"/>
            <p:cNvSpPr/>
            <p:nvPr/>
          </p:nvSpPr>
          <p:spPr>
            <a:xfrm rot="10800000">
              <a:off x="755576" y="2852936"/>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8" name="Rectángulo 7"/>
            <p:cNvSpPr/>
            <p:nvPr/>
          </p:nvSpPr>
          <p:spPr>
            <a:xfrm>
              <a:off x="1547664" y="2204864"/>
              <a:ext cx="3960440" cy="50405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grpSp>
      <p:sp>
        <p:nvSpPr>
          <p:cNvPr id="10" name="CuadroTexto 9"/>
          <p:cNvSpPr txBox="1"/>
          <p:nvPr/>
        </p:nvSpPr>
        <p:spPr>
          <a:xfrm>
            <a:off x="6660232" y="5889840"/>
            <a:ext cx="248376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Administración de usuarios</a:t>
            </a:r>
          </a:p>
        </p:txBody>
      </p:sp>
      <p:grpSp>
        <p:nvGrpSpPr>
          <p:cNvPr id="11" name="Grupo 10"/>
          <p:cNvGrpSpPr/>
          <p:nvPr/>
        </p:nvGrpSpPr>
        <p:grpSpPr>
          <a:xfrm>
            <a:off x="7139969" y="990719"/>
            <a:ext cx="1760985" cy="782097"/>
            <a:chOff x="2883044" y="5824433"/>
            <a:chExt cx="1760985" cy="782097"/>
          </a:xfrm>
        </p:grpSpPr>
        <p:sp>
          <p:nvSpPr>
            <p:cNvPr id="12" name="Elipse 11"/>
            <p:cNvSpPr/>
            <p:nvPr/>
          </p:nvSpPr>
          <p:spPr>
            <a:xfrm>
              <a:off x="3102738" y="5910844"/>
              <a:ext cx="1541291" cy="695686"/>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t>Organismo Garante</a:t>
              </a:r>
              <a:endParaRPr lang="es-MX" sz="1200" b="1"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4" name="CuadroTexto 13"/>
          <p:cNvSpPr txBox="1"/>
          <p:nvPr/>
        </p:nvSpPr>
        <p:spPr>
          <a:xfrm>
            <a:off x="405247" y="5805264"/>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registrar un usuario proporcione los datos obligatorios y dé clic en el botón rotulado con la palabra “Agregar”</a:t>
            </a:r>
          </a:p>
        </p:txBody>
      </p:sp>
    </p:spTree>
    <p:extLst>
      <p:ext uri="{BB962C8B-B14F-4D97-AF65-F5344CB8AC3E}">
        <p14:creationId xmlns:p14="http://schemas.microsoft.com/office/powerpoint/2010/main" val="287510971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smtClean="0"/>
              <a:t>Administración de Usuarios en la PNT</a:t>
            </a:r>
            <a:endParaRPr lang="es-MX" sz="2200" b="1" dirty="0"/>
          </a:p>
        </p:txBody>
      </p:sp>
      <p:pic>
        <p:nvPicPr>
          <p:cNvPr id="3" name="Imagen 2"/>
          <p:cNvPicPr>
            <a:picLocks noChangeAspect="1"/>
          </p:cNvPicPr>
          <p:nvPr/>
        </p:nvPicPr>
        <p:blipFill>
          <a:blip r:embed="rId2"/>
          <a:stretch>
            <a:fillRect/>
          </a:stretch>
        </p:blipFill>
        <p:spPr>
          <a:xfrm>
            <a:off x="4452937" y="3376612"/>
            <a:ext cx="238125" cy="104775"/>
          </a:xfrm>
          <a:prstGeom prst="rect">
            <a:avLst/>
          </a:prstGeom>
        </p:spPr>
      </p:pic>
      <p:pic>
        <p:nvPicPr>
          <p:cNvPr id="6" name="Imagen 5"/>
          <p:cNvPicPr>
            <a:picLocks noChangeAspect="1"/>
          </p:cNvPicPr>
          <p:nvPr/>
        </p:nvPicPr>
        <p:blipFill>
          <a:blip r:embed="rId2"/>
          <a:stretch>
            <a:fillRect/>
          </a:stretch>
        </p:blipFill>
        <p:spPr>
          <a:xfrm>
            <a:off x="4605337" y="3529012"/>
            <a:ext cx="238125" cy="104775"/>
          </a:xfrm>
          <a:prstGeom prst="rect">
            <a:avLst/>
          </a:prstGeom>
        </p:spPr>
      </p:pic>
      <p:grpSp>
        <p:nvGrpSpPr>
          <p:cNvPr id="18" name="Grupo 17"/>
          <p:cNvGrpSpPr/>
          <p:nvPr/>
        </p:nvGrpSpPr>
        <p:grpSpPr>
          <a:xfrm>
            <a:off x="395536" y="1312515"/>
            <a:ext cx="8277225" cy="4276725"/>
            <a:chOff x="433387" y="1290637"/>
            <a:chExt cx="8277225" cy="4276725"/>
          </a:xfrm>
        </p:grpSpPr>
        <p:pic>
          <p:nvPicPr>
            <p:cNvPr id="11" name="Imagen 10"/>
            <p:cNvPicPr>
              <a:picLocks noChangeAspect="1"/>
            </p:cNvPicPr>
            <p:nvPr/>
          </p:nvPicPr>
          <p:blipFill>
            <a:blip r:embed="rId3"/>
            <a:stretch>
              <a:fillRect/>
            </a:stretch>
          </p:blipFill>
          <p:spPr>
            <a:xfrm>
              <a:off x="433387" y="1290637"/>
              <a:ext cx="8277225" cy="4276725"/>
            </a:xfrm>
            <a:prstGeom prst="rect">
              <a:avLst/>
            </a:prstGeom>
          </p:spPr>
        </p:pic>
        <p:sp>
          <p:nvSpPr>
            <p:cNvPr id="15" name="Rectángulo 14"/>
            <p:cNvSpPr/>
            <p:nvPr/>
          </p:nvSpPr>
          <p:spPr>
            <a:xfrm>
              <a:off x="6444208" y="1798330"/>
              <a:ext cx="1800200" cy="3600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6" name="Flecha abajo 15"/>
            <p:cNvSpPr/>
            <p:nvPr/>
          </p:nvSpPr>
          <p:spPr>
            <a:xfrm rot="10800000">
              <a:off x="764390" y="2697683"/>
              <a:ext cx="432048"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17" name="Rectángulo 16"/>
            <p:cNvSpPr/>
            <p:nvPr/>
          </p:nvSpPr>
          <p:spPr>
            <a:xfrm>
              <a:off x="1547664" y="2204864"/>
              <a:ext cx="6696744" cy="34941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grpSp>
      <p:sp>
        <p:nvSpPr>
          <p:cNvPr id="19" name="CuadroTexto 18"/>
          <p:cNvSpPr txBox="1"/>
          <p:nvPr/>
        </p:nvSpPr>
        <p:spPr>
          <a:xfrm>
            <a:off x="6660232" y="5889840"/>
            <a:ext cx="248376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Administración de usuarios</a:t>
            </a:r>
          </a:p>
        </p:txBody>
      </p:sp>
      <p:grpSp>
        <p:nvGrpSpPr>
          <p:cNvPr id="20" name="Grupo 19"/>
          <p:cNvGrpSpPr/>
          <p:nvPr/>
        </p:nvGrpSpPr>
        <p:grpSpPr>
          <a:xfrm>
            <a:off x="6699308" y="872697"/>
            <a:ext cx="1970863" cy="871861"/>
            <a:chOff x="6777601" y="4525216"/>
            <a:chExt cx="1970863" cy="871861"/>
          </a:xfrm>
        </p:grpSpPr>
        <p:sp>
          <p:nvSpPr>
            <p:cNvPr id="21" name="Elipse 20"/>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23" name="CuadroTexto 22"/>
          <p:cNvSpPr txBox="1"/>
          <p:nvPr/>
        </p:nvSpPr>
        <p:spPr>
          <a:xfrm>
            <a:off x="405247" y="5805264"/>
            <a:ext cx="5463577"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registrar un usuario proporcione los datos obligatorios y dé clic en el botón rotulado con la palabra “Agregar”</a:t>
            </a:r>
          </a:p>
        </p:txBody>
      </p:sp>
    </p:spTree>
    <p:extLst>
      <p:ext uri="{BB962C8B-B14F-4D97-AF65-F5344CB8AC3E}">
        <p14:creationId xmlns:p14="http://schemas.microsoft.com/office/powerpoint/2010/main" val="195482293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9552" y="2996952"/>
            <a:ext cx="7848872" cy="2000548"/>
          </a:xfrm>
          <a:prstGeom prst="rect">
            <a:avLst/>
          </a:prstGeom>
          <a:noFill/>
        </p:spPr>
        <p:txBody>
          <a:bodyPr wrap="square" rtlCol="0">
            <a:spAutoFit/>
          </a:bodyPr>
          <a:lstStyle/>
          <a:p>
            <a:pPr algn="ctr"/>
            <a:r>
              <a:rPr lang="es-MX" sz="3200" b="1" dirty="0" smtClean="0"/>
              <a:t>¡Muchas gracias!</a:t>
            </a:r>
          </a:p>
          <a:p>
            <a:pPr algn="ctr"/>
            <a:endParaRPr lang="es-MX" sz="3200" b="1" dirty="0"/>
          </a:p>
          <a:p>
            <a:pPr algn="ctr"/>
            <a:endParaRPr lang="es-MX" sz="3200" b="1" dirty="0" smtClean="0"/>
          </a:p>
          <a:p>
            <a:pPr algn="ctr"/>
            <a:endParaRPr lang="es-MX" sz="2800" b="1" dirty="0"/>
          </a:p>
        </p:txBody>
      </p:sp>
    </p:spTree>
    <p:extLst>
      <p:ext uri="{BB962C8B-B14F-4D97-AF65-F5344CB8AC3E}">
        <p14:creationId xmlns:p14="http://schemas.microsoft.com/office/powerpoint/2010/main" val="931602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6806415" cy="778098"/>
          </a:xfrm>
        </p:spPr>
        <p:txBody>
          <a:bodyPr>
            <a:noAutofit/>
          </a:bodyPr>
          <a:lstStyle/>
          <a:p>
            <a:r>
              <a:rPr lang="es-MX" sz="2400" b="1" dirty="0" smtClean="0"/>
              <a:t>Plataforma Nacional de Transparencia</a:t>
            </a:r>
            <a:endParaRPr lang="es-MX" sz="2400" b="1" dirty="0"/>
          </a:p>
        </p:txBody>
      </p:sp>
      <p:sp>
        <p:nvSpPr>
          <p:cNvPr id="4" name="CuadroTexto 3"/>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Sujetos Obligados</a:t>
            </a:r>
            <a:endParaRPr lang="es-MX" dirty="0"/>
          </a:p>
        </p:txBody>
      </p:sp>
      <p:pic>
        <p:nvPicPr>
          <p:cNvPr id="5" name="Imagen 4"/>
          <p:cNvPicPr>
            <a:picLocks noChangeAspect="1"/>
          </p:cNvPicPr>
          <p:nvPr/>
        </p:nvPicPr>
        <p:blipFill>
          <a:blip r:embed="rId3"/>
          <a:stretch>
            <a:fillRect/>
          </a:stretch>
        </p:blipFill>
        <p:spPr>
          <a:xfrm>
            <a:off x="302242" y="1340768"/>
            <a:ext cx="8540163" cy="4144491"/>
          </a:xfrm>
          <a:prstGeom prst="rect">
            <a:avLst/>
          </a:prstGeom>
        </p:spPr>
      </p:pic>
      <p:sp>
        <p:nvSpPr>
          <p:cNvPr id="6" name="CuadroTexto 5"/>
          <p:cNvSpPr txBox="1"/>
          <p:nvPr/>
        </p:nvSpPr>
        <p:spPr>
          <a:xfrm>
            <a:off x="611560" y="5599635"/>
            <a:ext cx="4824536" cy="923330"/>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ver los detalles de contacto sobre un sujeto obligado en particular, será necesario dar clic sobre su nombre.</a:t>
            </a:r>
            <a:endParaRPr lang="es-MX" dirty="0"/>
          </a:p>
        </p:txBody>
      </p:sp>
    </p:spTree>
    <p:extLst>
      <p:ext uri="{BB962C8B-B14F-4D97-AF65-F5344CB8AC3E}">
        <p14:creationId xmlns:p14="http://schemas.microsoft.com/office/powerpoint/2010/main" val="1884104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35496" y="2348880"/>
            <a:ext cx="8424936" cy="1754326"/>
          </a:xfrm>
          <a:prstGeom prst="rect">
            <a:avLst/>
          </a:prstGeom>
        </p:spPr>
        <p:txBody>
          <a:bodyPr wrap="square">
            <a:spAutoFit/>
          </a:bodyPr>
          <a:lstStyle/>
          <a:p>
            <a:pPr algn="r"/>
            <a:r>
              <a:rPr lang="es-MX" sz="5400" b="1" dirty="0" smtClean="0"/>
              <a:t>Registro de usuario</a:t>
            </a:r>
          </a:p>
          <a:p>
            <a:pPr algn="r"/>
            <a:r>
              <a:rPr lang="es-MX" sz="5400" b="1" dirty="0" smtClean="0"/>
              <a:t>y vinculación</a:t>
            </a:r>
            <a:endParaRPr lang="es-MX" sz="5400" b="1" dirty="0"/>
          </a:p>
        </p:txBody>
      </p:sp>
      <p:cxnSp>
        <p:nvCxnSpPr>
          <p:cNvPr id="7" name="Conector recto 6"/>
          <p:cNvCxnSpPr/>
          <p:nvPr/>
        </p:nvCxnSpPr>
        <p:spPr>
          <a:xfrm>
            <a:off x="827584" y="4221088"/>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0988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0"/>
            <a:ext cx="7344816" cy="778098"/>
          </a:xfrm>
        </p:spPr>
        <p:txBody>
          <a:bodyPr>
            <a:normAutofit fontScale="90000"/>
          </a:bodyPr>
          <a:lstStyle/>
          <a:p>
            <a:r>
              <a:rPr lang="es-MX" b="1" dirty="0" smtClean="0"/>
              <a:t>Plataforma Nacional </a:t>
            </a:r>
            <a:r>
              <a:rPr lang="es-MX" b="1" dirty="0"/>
              <a:t>de Transparencia</a:t>
            </a:r>
            <a:br>
              <a:rPr lang="es-MX" b="1" dirty="0"/>
            </a:br>
            <a:r>
              <a:rPr lang="es-MX" sz="2200" b="1" dirty="0"/>
              <a:t>Registro de usuario y vinculación</a:t>
            </a:r>
          </a:p>
        </p:txBody>
      </p:sp>
      <p:pic>
        <p:nvPicPr>
          <p:cNvPr id="5" name="Imagen 4"/>
          <p:cNvPicPr>
            <a:picLocks noChangeAspect="1"/>
          </p:cNvPicPr>
          <p:nvPr/>
        </p:nvPicPr>
        <p:blipFill>
          <a:blip r:embed="rId2"/>
          <a:stretch>
            <a:fillRect/>
          </a:stretch>
        </p:blipFill>
        <p:spPr>
          <a:xfrm>
            <a:off x="395536" y="1916832"/>
            <a:ext cx="8198578" cy="3242295"/>
          </a:xfrm>
          <a:prstGeom prst="rect">
            <a:avLst/>
          </a:prstGeom>
        </p:spPr>
      </p:pic>
      <p:sp>
        <p:nvSpPr>
          <p:cNvPr id="6" name="Flecha abajo 5"/>
          <p:cNvSpPr/>
          <p:nvPr/>
        </p:nvSpPr>
        <p:spPr>
          <a:xfrm rot="3192239">
            <a:off x="4068036" y="3241481"/>
            <a:ext cx="576064" cy="1008112"/>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7" name="CuadroTexto 6"/>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usuario</a:t>
            </a:r>
            <a:endParaRPr lang="es-MX" dirty="0"/>
          </a:p>
        </p:txBody>
      </p:sp>
      <p:sp>
        <p:nvSpPr>
          <p:cNvPr id="8" name="CuadroTexto 7"/>
          <p:cNvSpPr txBox="1"/>
          <p:nvPr/>
        </p:nvSpPr>
        <p:spPr>
          <a:xfrm>
            <a:off x="611560" y="5599635"/>
            <a:ext cx="4824536"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registrar un nuevo usuario en la Plataforma Nacional de Transparencia, será necesario dar clic sobre el botón rotulado con la palabra “Registro”.</a:t>
            </a:r>
            <a:endParaRPr lang="es-MX" dirty="0"/>
          </a:p>
        </p:txBody>
      </p:sp>
    </p:spTree>
    <p:extLst>
      <p:ext uri="{BB962C8B-B14F-4D97-AF65-F5344CB8AC3E}">
        <p14:creationId xmlns:p14="http://schemas.microsoft.com/office/powerpoint/2010/main" val="1493128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672" y="96838"/>
            <a:ext cx="7272808"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292500" y="1220730"/>
            <a:ext cx="4032448" cy="6124754"/>
          </a:xfrm>
          <a:prstGeom prst="rect">
            <a:avLst/>
          </a:prstGeom>
        </p:spPr>
        <p:txBody>
          <a:bodyPr wrap="square">
            <a:spAutoFit/>
          </a:bodyPr>
          <a:lstStyle/>
          <a:p>
            <a:endParaRPr lang="es-MX" sz="2400" b="1" dirty="0" smtClean="0"/>
          </a:p>
          <a:p>
            <a:pPr marL="457200" indent="-457200" algn="just">
              <a:buFont typeface="Wingdings" panose="05000000000000000000" pitchFamily="2" charset="2"/>
              <a:buChar char="ü"/>
            </a:pPr>
            <a:r>
              <a:rPr lang="es-MX" sz="2000" dirty="0" smtClean="0"/>
              <a:t>Introducción.</a:t>
            </a:r>
          </a:p>
          <a:p>
            <a:pPr marL="342900" indent="-342900" algn="just">
              <a:buFont typeface="Wingdings" panose="05000000000000000000" pitchFamily="2" charset="2"/>
              <a:buChar char="ü"/>
            </a:pPr>
            <a:endParaRPr lang="es-MX" sz="2000" dirty="0" smtClean="0"/>
          </a:p>
          <a:p>
            <a:pPr marL="342900" indent="-342900" algn="just">
              <a:buFont typeface="Wingdings" panose="05000000000000000000" pitchFamily="2" charset="2"/>
              <a:buChar char="ü"/>
            </a:pPr>
            <a:endParaRPr lang="es-MX" sz="2000" dirty="0" smtClean="0"/>
          </a:p>
          <a:p>
            <a:pPr marL="457200" indent="-457200" algn="just">
              <a:buFont typeface="Wingdings" panose="05000000000000000000" pitchFamily="2" charset="2"/>
              <a:buChar char="ü"/>
            </a:pPr>
            <a:r>
              <a:rPr lang="es-MX" sz="2000" dirty="0" smtClean="0"/>
              <a:t>Página principal.</a:t>
            </a:r>
          </a:p>
          <a:p>
            <a:pPr marL="342900" indent="-342900" algn="just">
              <a:buFont typeface="Wingdings" panose="05000000000000000000" pitchFamily="2" charset="2"/>
              <a:buChar char="ü"/>
            </a:pPr>
            <a:endParaRPr lang="es-MX" sz="2000" dirty="0" smtClean="0"/>
          </a:p>
          <a:p>
            <a:pPr marL="342900" indent="-342900" algn="just">
              <a:buFont typeface="Wingdings" panose="05000000000000000000" pitchFamily="2" charset="2"/>
              <a:buChar char="ü"/>
            </a:pPr>
            <a:endParaRPr lang="es-MX" sz="2000" dirty="0" smtClean="0"/>
          </a:p>
          <a:p>
            <a:pPr marL="457200" indent="-457200" algn="just">
              <a:buFont typeface="Wingdings" panose="05000000000000000000" pitchFamily="2" charset="2"/>
              <a:buChar char="ü"/>
            </a:pPr>
            <a:r>
              <a:rPr lang="es-MX" sz="2000" dirty="0" smtClean="0"/>
              <a:t>Registro de usuario y vinculación.</a:t>
            </a:r>
          </a:p>
          <a:p>
            <a:pPr marL="342900" indent="-342900" algn="just">
              <a:buFont typeface="Wingdings" panose="05000000000000000000" pitchFamily="2" charset="2"/>
              <a:buChar char="ü"/>
            </a:pPr>
            <a:endParaRPr lang="es-MX" sz="2000" dirty="0" smtClean="0"/>
          </a:p>
          <a:p>
            <a:pPr marL="342900" indent="-342900" algn="just">
              <a:buFont typeface="Wingdings" panose="05000000000000000000" pitchFamily="2" charset="2"/>
              <a:buChar char="ü"/>
            </a:pPr>
            <a:endParaRPr lang="es-MX" sz="2000" dirty="0" smtClean="0"/>
          </a:p>
          <a:p>
            <a:pPr marL="457200" indent="-457200" algn="just">
              <a:buFont typeface="Wingdings" panose="05000000000000000000" pitchFamily="2" charset="2"/>
              <a:buChar char="ü"/>
            </a:pPr>
            <a:r>
              <a:rPr lang="es-MX" sz="2000" dirty="0" smtClean="0"/>
              <a:t>Sistema de Solicitudes de Acceso a la Información.</a:t>
            </a:r>
          </a:p>
          <a:p>
            <a:pPr marL="342900" indent="-342900" algn="just">
              <a:buFont typeface="Wingdings" panose="05000000000000000000" pitchFamily="2" charset="2"/>
              <a:buChar char="ü"/>
            </a:pPr>
            <a:endParaRPr lang="es-MX" sz="2000" dirty="0" smtClean="0"/>
          </a:p>
          <a:p>
            <a:pPr marL="342900" indent="-342900" algn="just">
              <a:buFont typeface="Wingdings" panose="05000000000000000000" pitchFamily="2" charset="2"/>
              <a:buChar char="ü"/>
            </a:pPr>
            <a:endParaRPr lang="es-MX" sz="2000" dirty="0" smtClean="0"/>
          </a:p>
          <a:p>
            <a:pPr marL="457200" indent="-457200" algn="just">
              <a:buFont typeface="Wingdings" panose="05000000000000000000" pitchFamily="2" charset="2"/>
              <a:buChar char="ü"/>
            </a:pPr>
            <a:r>
              <a:rPr lang="es-MX" sz="2000" dirty="0" smtClean="0"/>
              <a:t>Sistema de Gestión de Medios de Impugnación.</a:t>
            </a:r>
          </a:p>
          <a:p>
            <a:pPr algn="just"/>
            <a:endParaRPr lang="es-MX" sz="2000" dirty="0" smtClean="0"/>
          </a:p>
          <a:p>
            <a:pPr algn="just"/>
            <a:endParaRPr lang="es-MX" sz="2800" dirty="0"/>
          </a:p>
        </p:txBody>
      </p:sp>
      <p:sp>
        <p:nvSpPr>
          <p:cNvPr id="4" name="Rectángulo 3"/>
          <p:cNvSpPr/>
          <p:nvPr/>
        </p:nvSpPr>
        <p:spPr>
          <a:xfrm>
            <a:off x="4841217" y="1713173"/>
            <a:ext cx="4032448" cy="4401205"/>
          </a:xfrm>
          <a:prstGeom prst="rect">
            <a:avLst/>
          </a:prstGeom>
        </p:spPr>
        <p:txBody>
          <a:bodyPr wrap="square">
            <a:spAutoFit/>
          </a:bodyPr>
          <a:lstStyle/>
          <a:p>
            <a:pPr marL="457200" indent="-457200" algn="just">
              <a:buFont typeface="Wingdings" panose="05000000000000000000" pitchFamily="2" charset="2"/>
              <a:buChar char="ü"/>
            </a:pPr>
            <a:r>
              <a:rPr lang="es-MX" sz="2000" dirty="0" smtClean="0"/>
              <a:t>Sistema de Herramienta de Comunicación entre Organismos Garantes y Sujetos Obligados.</a:t>
            </a:r>
          </a:p>
          <a:p>
            <a:pPr marL="342900" indent="-342900" algn="just">
              <a:buFont typeface="Wingdings" panose="05000000000000000000" pitchFamily="2" charset="2"/>
              <a:buChar char="ü"/>
            </a:pPr>
            <a:endParaRPr lang="es-MX" sz="2000" dirty="0" smtClean="0"/>
          </a:p>
          <a:p>
            <a:pPr marL="457200" indent="-457200" algn="just">
              <a:buFont typeface="Wingdings" panose="05000000000000000000" pitchFamily="2" charset="2"/>
              <a:buChar char="ü"/>
            </a:pPr>
            <a:endParaRPr lang="es-MX" sz="2000" dirty="0" smtClean="0"/>
          </a:p>
          <a:p>
            <a:pPr marL="457200" indent="-457200" algn="just">
              <a:buFont typeface="Wingdings" panose="05000000000000000000" pitchFamily="2" charset="2"/>
              <a:buChar char="ü"/>
            </a:pPr>
            <a:r>
              <a:rPr lang="es-MX" sz="2000" dirty="0" smtClean="0"/>
              <a:t>Sistema de Portales de Obligaciones de Transparencia.</a:t>
            </a:r>
          </a:p>
          <a:p>
            <a:pPr marL="457200" indent="-457200" algn="just">
              <a:buFont typeface="Wingdings" panose="05000000000000000000" pitchFamily="2" charset="2"/>
              <a:buChar char="ü"/>
            </a:pPr>
            <a:endParaRPr lang="es-MX" sz="2000" dirty="0" smtClean="0"/>
          </a:p>
          <a:p>
            <a:pPr algn="just"/>
            <a:endParaRPr lang="es-MX" sz="2000" dirty="0"/>
          </a:p>
          <a:p>
            <a:pPr marL="457200" indent="-457200" algn="just">
              <a:buFont typeface="Wingdings" panose="05000000000000000000" pitchFamily="2" charset="2"/>
              <a:buChar char="ü"/>
            </a:pPr>
            <a:r>
              <a:rPr lang="es-MX" sz="2000" dirty="0" smtClean="0"/>
              <a:t>Administración de </a:t>
            </a:r>
            <a:r>
              <a:rPr lang="es-MX" sz="2000" dirty="0" smtClean="0"/>
              <a:t>Usuarios de la PNT</a:t>
            </a:r>
            <a:endParaRPr lang="es-MX" sz="2000" dirty="0" smtClean="0"/>
          </a:p>
          <a:p>
            <a:pPr algn="just"/>
            <a:endParaRPr lang="es-MX" sz="2000" dirty="0" smtClean="0"/>
          </a:p>
        </p:txBody>
      </p:sp>
      <p:cxnSp>
        <p:nvCxnSpPr>
          <p:cNvPr id="6" name="Conector recto 5"/>
          <p:cNvCxnSpPr/>
          <p:nvPr/>
        </p:nvCxnSpPr>
        <p:spPr>
          <a:xfrm>
            <a:off x="4499992" y="1844824"/>
            <a:ext cx="72008" cy="4752528"/>
          </a:xfrm>
          <a:prstGeom prst="line">
            <a:avLst/>
          </a:prstGeom>
        </p:spPr>
        <p:style>
          <a:lnRef idx="3">
            <a:schemeClr val="accent2"/>
          </a:lnRef>
          <a:fillRef idx="0">
            <a:schemeClr val="accent2"/>
          </a:fillRef>
          <a:effectRef idx="2">
            <a:schemeClr val="accent2"/>
          </a:effectRef>
          <a:fontRef idx="minor">
            <a:schemeClr val="tx1"/>
          </a:fontRef>
        </p:style>
      </p:cxnSp>
      <p:sp>
        <p:nvSpPr>
          <p:cNvPr id="8" name="CuadroTexto 7"/>
          <p:cNvSpPr txBox="1"/>
          <p:nvPr/>
        </p:nvSpPr>
        <p:spPr>
          <a:xfrm>
            <a:off x="3512370" y="959120"/>
            <a:ext cx="1800200" cy="523220"/>
          </a:xfrm>
          <a:prstGeom prst="rect">
            <a:avLst/>
          </a:prstGeom>
          <a:noFill/>
        </p:spPr>
        <p:txBody>
          <a:bodyPr wrap="square" rtlCol="0">
            <a:spAutoFit/>
          </a:bodyPr>
          <a:lstStyle/>
          <a:p>
            <a:pPr algn="ctr"/>
            <a:r>
              <a:rPr lang="es-MX" sz="2800" b="1" dirty="0">
                <a:solidFill>
                  <a:schemeClr val="accent6">
                    <a:lumMod val="75000"/>
                  </a:schemeClr>
                </a:solidFill>
              </a:rPr>
              <a:t>Índice</a:t>
            </a:r>
          </a:p>
        </p:txBody>
      </p:sp>
    </p:spTree>
    <p:extLst>
      <p:ext uri="{BB962C8B-B14F-4D97-AF65-F5344CB8AC3E}">
        <p14:creationId xmlns:p14="http://schemas.microsoft.com/office/powerpoint/2010/main" val="2279953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a:t>Registro de usuario y vinculación</a:t>
            </a:r>
          </a:p>
        </p:txBody>
      </p:sp>
      <p:pic>
        <p:nvPicPr>
          <p:cNvPr id="8" name="Imagen 7"/>
          <p:cNvPicPr>
            <a:picLocks noChangeAspect="1"/>
          </p:cNvPicPr>
          <p:nvPr/>
        </p:nvPicPr>
        <p:blipFill>
          <a:blip r:embed="rId2"/>
          <a:stretch>
            <a:fillRect/>
          </a:stretch>
        </p:blipFill>
        <p:spPr>
          <a:xfrm>
            <a:off x="1115616" y="1194320"/>
            <a:ext cx="7056784" cy="4382724"/>
          </a:xfrm>
          <a:prstGeom prst="rect">
            <a:avLst/>
          </a:prstGeom>
        </p:spPr>
      </p:pic>
      <p:sp>
        <p:nvSpPr>
          <p:cNvPr id="6" name="CuadroTexto 5"/>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usuario</a:t>
            </a:r>
            <a:endParaRPr lang="es-MX" dirty="0"/>
          </a:p>
        </p:txBody>
      </p:sp>
      <p:sp>
        <p:nvSpPr>
          <p:cNvPr id="5" name="CuadroTexto 4"/>
          <p:cNvSpPr txBox="1"/>
          <p:nvPr/>
        </p:nvSpPr>
        <p:spPr>
          <a:xfrm>
            <a:off x="611560" y="5599635"/>
            <a:ext cx="4824536"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registrar un usuario en la PNT, se requerirá a la persona que proporcione un nombre, un correo electrónico y una contraseña.</a:t>
            </a:r>
            <a:endParaRPr lang="es-MX" dirty="0"/>
          </a:p>
        </p:txBody>
      </p:sp>
    </p:spTree>
    <p:extLst>
      <p:ext uri="{BB962C8B-B14F-4D97-AF65-F5344CB8AC3E}">
        <p14:creationId xmlns:p14="http://schemas.microsoft.com/office/powerpoint/2010/main" val="1114369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smtClean="0"/>
              <a:t>Registro de usuario y vinculación</a:t>
            </a:r>
            <a:endParaRPr lang="es-MX" sz="2200" b="1" dirty="0"/>
          </a:p>
        </p:txBody>
      </p:sp>
      <p:sp>
        <p:nvSpPr>
          <p:cNvPr id="6" name="CuadroTexto 5"/>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usuario</a:t>
            </a:r>
            <a:endParaRPr lang="es-MX" dirty="0"/>
          </a:p>
        </p:txBody>
      </p:sp>
      <p:sp>
        <p:nvSpPr>
          <p:cNvPr id="5" name="CuadroTexto 4"/>
          <p:cNvSpPr txBox="1"/>
          <p:nvPr/>
        </p:nvSpPr>
        <p:spPr>
          <a:xfrm>
            <a:off x="611560" y="5212182"/>
            <a:ext cx="4824536"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Si el registro de usuario fue correcto, se mostrará una pantalla que ofrecerá a las personas dos opciones, complementar los datos de registro del usuario o registrar una solicitud.</a:t>
            </a:r>
            <a:endParaRPr lang="es-MX" dirty="0"/>
          </a:p>
        </p:txBody>
      </p:sp>
      <p:pic>
        <p:nvPicPr>
          <p:cNvPr id="7" name="Imagen 6"/>
          <p:cNvPicPr>
            <a:picLocks noChangeAspect="1"/>
          </p:cNvPicPr>
          <p:nvPr/>
        </p:nvPicPr>
        <p:blipFill>
          <a:blip r:embed="rId2"/>
          <a:stretch>
            <a:fillRect/>
          </a:stretch>
        </p:blipFill>
        <p:spPr>
          <a:xfrm>
            <a:off x="123994" y="1227748"/>
            <a:ext cx="8976369" cy="3785586"/>
          </a:xfrm>
          <a:prstGeom prst="rect">
            <a:avLst/>
          </a:prstGeom>
        </p:spPr>
      </p:pic>
    </p:spTree>
    <p:extLst>
      <p:ext uri="{BB962C8B-B14F-4D97-AF65-F5344CB8AC3E}">
        <p14:creationId xmlns:p14="http://schemas.microsoft.com/office/powerpoint/2010/main" val="2072824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smtClean="0"/>
              <a:t>Registro de usuario y vinculación</a:t>
            </a:r>
            <a:endParaRPr lang="es-MX" sz="2200" b="1" dirty="0"/>
          </a:p>
        </p:txBody>
      </p:sp>
      <p:sp>
        <p:nvSpPr>
          <p:cNvPr id="5" name="CuadroTexto 4"/>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Vinculación</a:t>
            </a:r>
            <a:endParaRPr lang="es-MX" dirty="0"/>
          </a:p>
        </p:txBody>
      </p:sp>
      <p:grpSp>
        <p:nvGrpSpPr>
          <p:cNvPr id="9" name="Grupo 8"/>
          <p:cNvGrpSpPr/>
          <p:nvPr/>
        </p:nvGrpSpPr>
        <p:grpSpPr>
          <a:xfrm>
            <a:off x="530517" y="2595881"/>
            <a:ext cx="1006240" cy="1440160"/>
            <a:chOff x="1302516" y="2060848"/>
            <a:chExt cx="1006240" cy="1440160"/>
          </a:xfrm>
        </p:grpSpPr>
        <p:sp>
          <p:nvSpPr>
            <p:cNvPr id="4" name="Elipse 3"/>
            <p:cNvSpPr/>
            <p:nvPr/>
          </p:nvSpPr>
          <p:spPr>
            <a:xfrm>
              <a:off x="1547664" y="2060848"/>
              <a:ext cx="504056"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6" name="Rectángulo 5"/>
            <p:cNvSpPr/>
            <p:nvPr/>
          </p:nvSpPr>
          <p:spPr>
            <a:xfrm>
              <a:off x="1553608" y="2650902"/>
              <a:ext cx="504056" cy="85010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7" name="Rectángulo 6"/>
            <p:cNvSpPr/>
            <p:nvPr/>
          </p:nvSpPr>
          <p:spPr>
            <a:xfrm>
              <a:off x="2092732" y="2650902"/>
              <a:ext cx="216024" cy="56207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8" name="Rectángulo 7"/>
            <p:cNvSpPr/>
            <p:nvPr/>
          </p:nvSpPr>
          <p:spPr>
            <a:xfrm>
              <a:off x="1302516" y="2650902"/>
              <a:ext cx="216024" cy="56207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grpSp>
      <p:pic>
        <p:nvPicPr>
          <p:cNvPr id="10" name="Imagen 9"/>
          <p:cNvPicPr>
            <a:picLocks noChangeAspect="1"/>
          </p:cNvPicPr>
          <p:nvPr/>
        </p:nvPicPr>
        <p:blipFill>
          <a:blip r:embed="rId2"/>
          <a:stretch>
            <a:fillRect/>
          </a:stretch>
        </p:blipFill>
        <p:spPr>
          <a:xfrm>
            <a:off x="7315975" y="1412775"/>
            <a:ext cx="1576505" cy="867597"/>
          </a:xfrm>
          <a:prstGeom prst="rect">
            <a:avLst/>
          </a:prstGeom>
        </p:spPr>
      </p:pic>
      <p:pic>
        <p:nvPicPr>
          <p:cNvPr id="11" name="Imagen 10"/>
          <p:cNvPicPr>
            <a:picLocks noChangeAspect="1"/>
          </p:cNvPicPr>
          <p:nvPr/>
        </p:nvPicPr>
        <p:blipFill>
          <a:blip r:embed="rId3"/>
          <a:stretch>
            <a:fillRect/>
          </a:stretch>
        </p:blipFill>
        <p:spPr>
          <a:xfrm>
            <a:off x="7324315" y="2847279"/>
            <a:ext cx="1593678" cy="937364"/>
          </a:xfrm>
          <a:prstGeom prst="rect">
            <a:avLst/>
          </a:prstGeom>
        </p:spPr>
      </p:pic>
      <p:pic>
        <p:nvPicPr>
          <p:cNvPr id="12" name="Imagen 11"/>
          <p:cNvPicPr>
            <a:picLocks noChangeAspect="1"/>
          </p:cNvPicPr>
          <p:nvPr/>
        </p:nvPicPr>
        <p:blipFill>
          <a:blip r:embed="rId4"/>
          <a:stretch>
            <a:fillRect/>
          </a:stretch>
        </p:blipFill>
        <p:spPr>
          <a:xfrm>
            <a:off x="7324314" y="4252096"/>
            <a:ext cx="1568165" cy="1052321"/>
          </a:xfrm>
          <a:prstGeom prst="rect">
            <a:avLst/>
          </a:prstGeom>
        </p:spPr>
      </p:pic>
      <p:pic>
        <p:nvPicPr>
          <p:cNvPr id="19" name="Imagen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24260" y="2167330"/>
            <a:ext cx="2091266" cy="2313786"/>
          </a:xfrm>
          <a:prstGeom prst="rect">
            <a:avLst/>
          </a:prstGeom>
        </p:spPr>
      </p:pic>
      <p:sp>
        <p:nvSpPr>
          <p:cNvPr id="20" name="Flecha izquierda y derecha 19"/>
          <p:cNvSpPr/>
          <p:nvPr/>
        </p:nvSpPr>
        <p:spPr>
          <a:xfrm>
            <a:off x="5695982" y="3183967"/>
            <a:ext cx="1504410" cy="360040"/>
          </a:xfrm>
          <a:prstGeom prst="lef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21" name="Flecha izquierda y derecha 20"/>
          <p:cNvSpPr/>
          <p:nvPr/>
        </p:nvSpPr>
        <p:spPr>
          <a:xfrm rot="1106612">
            <a:off x="5674104" y="4361764"/>
            <a:ext cx="1504410" cy="360040"/>
          </a:xfrm>
          <a:prstGeom prst="lef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22" name="Flecha izquierda y derecha 21"/>
          <p:cNvSpPr/>
          <p:nvPr/>
        </p:nvSpPr>
        <p:spPr>
          <a:xfrm rot="20605406">
            <a:off x="5675885" y="1985586"/>
            <a:ext cx="1504410" cy="360040"/>
          </a:xfrm>
          <a:prstGeom prst="lef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3" name="Flecha derecha 2"/>
          <p:cNvSpPr/>
          <p:nvPr/>
        </p:nvSpPr>
        <p:spPr>
          <a:xfrm>
            <a:off x="1902189" y="3000187"/>
            <a:ext cx="1220625" cy="64807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24" name="CuadroTexto 23"/>
          <p:cNvSpPr txBox="1"/>
          <p:nvPr/>
        </p:nvSpPr>
        <p:spPr>
          <a:xfrm>
            <a:off x="616825" y="4784830"/>
            <a:ext cx="4824536" cy="1754326"/>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Una vez que se tenga un usuario registrado en la PNT, se tendrá la opción de realizar el proceso de vinculación, que consiste en proporcionar el nombre de usuario y contraseña que utilizaba la persona para ingresar a los diferentes sistemas INFOMEX.</a:t>
            </a:r>
            <a:endParaRPr lang="es-MX" dirty="0"/>
          </a:p>
        </p:txBody>
      </p:sp>
    </p:spTree>
    <p:extLst>
      <p:ext uri="{BB962C8B-B14F-4D97-AF65-F5344CB8AC3E}">
        <p14:creationId xmlns:p14="http://schemas.microsoft.com/office/powerpoint/2010/main" val="403323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a:t>Registro de usuario y vinculación</a:t>
            </a:r>
          </a:p>
        </p:txBody>
      </p:sp>
      <p:pic>
        <p:nvPicPr>
          <p:cNvPr id="8" name="Imagen 7"/>
          <p:cNvPicPr>
            <a:picLocks noChangeAspect="1"/>
          </p:cNvPicPr>
          <p:nvPr/>
        </p:nvPicPr>
        <p:blipFill rotWithShape="1">
          <a:blip r:embed="rId2"/>
          <a:srcRect b="24130"/>
          <a:stretch/>
        </p:blipFill>
        <p:spPr>
          <a:xfrm>
            <a:off x="303859" y="1340768"/>
            <a:ext cx="8589113" cy="3384376"/>
          </a:xfrm>
          <a:prstGeom prst="rect">
            <a:avLst/>
          </a:prstGeom>
        </p:spPr>
      </p:pic>
      <p:sp>
        <p:nvSpPr>
          <p:cNvPr id="9" name="Flecha abajo 8"/>
          <p:cNvSpPr/>
          <p:nvPr/>
        </p:nvSpPr>
        <p:spPr>
          <a:xfrm rot="16200000">
            <a:off x="6876256" y="1340768"/>
            <a:ext cx="576064" cy="1008112"/>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5" name="CuadroTexto 4"/>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Mi cuenta</a:t>
            </a:r>
            <a:endParaRPr lang="es-MX" dirty="0"/>
          </a:p>
        </p:txBody>
      </p:sp>
      <p:sp>
        <p:nvSpPr>
          <p:cNvPr id="6" name="CuadroTexto 5"/>
          <p:cNvSpPr txBox="1"/>
          <p:nvPr/>
        </p:nvSpPr>
        <p:spPr>
          <a:xfrm>
            <a:off x="303859" y="5076353"/>
            <a:ext cx="4824536"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hacer el proceso de vinculación se tendrá que dar clic en la parte superior de la página donde se muestra el nombre del usuario y seleccionar la opción del menú denominada “Mi cuenta”.</a:t>
            </a:r>
            <a:endParaRPr lang="es-MX" dirty="0"/>
          </a:p>
        </p:txBody>
      </p:sp>
    </p:spTree>
    <p:extLst>
      <p:ext uri="{BB962C8B-B14F-4D97-AF65-F5344CB8AC3E}">
        <p14:creationId xmlns:p14="http://schemas.microsoft.com/office/powerpoint/2010/main" val="5322342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a:t>Registro de usuario y vinculación</a:t>
            </a:r>
          </a:p>
        </p:txBody>
      </p:sp>
      <p:sp>
        <p:nvSpPr>
          <p:cNvPr id="7" name="CuadroTexto 6"/>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Vinculación</a:t>
            </a:r>
            <a:endParaRPr lang="es-MX" dirty="0"/>
          </a:p>
        </p:txBody>
      </p:sp>
      <p:sp>
        <p:nvSpPr>
          <p:cNvPr id="6" name="CuadroTexto 5"/>
          <p:cNvSpPr txBox="1"/>
          <p:nvPr/>
        </p:nvSpPr>
        <p:spPr>
          <a:xfrm>
            <a:off x="193796" y="4365104"/>
            <a:ext cx="6538444" cy="2308324"/>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En el formulario de registro de usuario “Mi cuenta”, se tiene la sección “Vinculación a Sistemas de Solicitudes de Acceso a la Información”, la lista denominada “Selecciona el sistema” mostrará todos los sistemas integrados a la PNT. Para realizar la vinculación será necesario seleccionar un sistema, proporcionar nombre de usuario y contraseña y dar clic sobre el botón rotulado con la palabra “Vincular”. La vinculación se tendrá que realizar en una sola ocasión.</a:t>
            </a:r>
            <a:endParaRPr lang="es-MX" dirty="0"/>
          </a:p>
        </p:txBody>
      </p:sp>
      <p:pic>
        <p:nvPicPr>
          <p:cNvPr id="4" name="Imagen 3"/>
          <p:cNvPicPr>
            <a:picLocks noChangeAspect="1"/>
          </p:cNvPicPr>
          <p:nvPr/>
        </p:nvPicPr>
        <p:blipFill>
          <a:blip r:embed="rId2"/>
          <a:stretch>
            <a:fillRect/>
          </a:stretch>
        </p:blipFill>
        <p:spPr>
          <a:xfrm>
            <a:off x="179512" y="1844824"/>
            <a:ext cx="8848263" cy="2376264"/>
          </a:xfrm>
          <a:prstGeom prst="rect">
            <a:avLst/>
          </a:prstGeom>
        </p:spPr>
      </p:pic>
    </p:spTree>
    <p:extLst>
      <p:ext uri="{BB962C8B-B14F-4D97-AF65-F5344CB8AC3E}">
        <p14:creationId xmlns:p14="http://schemas.microsoft.com/office/powerpoint/2010/main" val="3363815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a:t>Registro de usuario y vinculación</a:t>
            </a:r>
          </a:p>
        </p:txBody>
      </p:sp>
      <p:pic>
        <p:nvPicPr>
          <p:cNvPr id="3" name="Imagen 2"/>
          <p:cNvPicPr>
            <a:picLocks noChangeAspect="1"/>
          </p:cNvPicPr>
          <p:nvPr/>
        </p:nvPicPr>
        <p:blipFill>
          <a:blip r:embed="rId2"/>
          <a:stretch>
            <a:fillRect/>
          </a:stretch>
        </p:blipFill>
        <p:spPr>
          <a:xfrm>
            <a:off x="577665" y="980728"/>
            <a:ext cx="7882767" cy="4096921"/>
          </a:xfrm>
          <a:prstGeom prst="rect">
            <a:avLst/>
          </a:prstGeom>
        </p:spPr>
      </p:pic>
      <p:sp>
        <p:nvSpPr>
          <p:cNvPr id="5" name="CuadroTexto 4"/>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Mi cuenta</a:t>
            </a:r>
            <a:endParaRPr lang="es-MX" dirty="0"/>
          </a:p>
        </p:txBody>
      </p:sp>
      <p:sp>
        <p:nvSpPr>
          <p:cNvPr id="6" name="CuadroTexto 5"/>
          <p:cNvSpPr txBox="1"/>
          <p:nvPr/>
        </p:nvSpPr>
        <p:spPr>
          <a:xfrm>
            <a:off x="179512" y="5368803"/>
            <a:ext cx="6538444" cy="1200329"/>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En el formulario de registro de usuario “Mi cuenta”, puedo registrar información estadística, de contacto</a:t>
            </a:r>
            <a:r>
              <a:rPr lang="es-MX" dirty="0"/>
              <a:t> </a:t>
            </a:r>
            <a:r>
              <a:rPr lang="es-MX" dirty="0" smtClean="0"/>
              <a:t>y domicilio, que será cargada automáticamente al realizar solicitudes de información.</a:t>
            </a:r>
            <a:endParaRPr lang="es-MX" dirty="0"/>
          </a:p>
        </p:txBody>
      </p:sp>
    </p:spTree>
    <p:extLst>
      <p:ext uri="{BB962C8B-B14F-4D97-AF65-F5344CB8AC3E}">
        <p14:creationId xmlns:p14="http://schemas.microsoft.com/office/powerpoint/2010/main" val="3568688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br>
              <a:rPr lang="es-MX" b="1" dirty="0" smtClean="0"/>
            </a:br>
            <a:r>
              <a:rPr lang="es-MX" sz="2200" b="1" dirty="0"/>
              <a:t>Registro de usuario y vinculación</a:t>
            </a:r>
          </a:p>
        </p:txBody>
      </p:sp>
      <p:pic>
        <p:nvPicPr>
          <p:cNvPr id="5" name="Imagen 4"/>
          <p:cNvPicPr>
            <a:picLocks noChangeAspect="1"/>
          </p:cNvPicPr>
          <p:nvPr/>
        </p:nvPicPr>
        <p:blipFill>
          <a:blip r:embed="rId2"/>
          <a:stretch>
            <a:fillRect/>
          </a:stretch>
        </p:blipFill>
        <p:spPr>
          <a:xfrm>
            <a:off x="395536" y="1560660"/>
            <a:ext cx="8198578" cy="3242295"/>
          </a:xfrm>
          <a:prstGeom prst="rect">
            <a:avLst/>
          </a:prstGeom>
        </p:spPr>
      </p:pic>
      <p:sp>
        <p:nvSpPr>
          <p:cNvPr id="6" name="Flecha abajo 5"/>
          <p:cNvSpPr/>
          <p:nvPr/>
        </p:nvSpPr>
        <p:spPr>
          <a:xfrm rot="8065931">
            <a:off x="2311093" y="4563614"/>
            <a:ext cx="576064" cy="1008112"/>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7" name="CuadroTexto 6"/>
          <p:cNvSpPr txBox="1"/>
          <p:nvPr/>
        </p:nvSpPr>
        <p:spPr>
          <a:xfrm>
            <a:off x="6911752" y="6199800"/>
            <a:ext cx="223224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Redes sociales</a:t>
            </a:r>
            <a:endParaRPr lang="es-MX" dirty="0"/>
          </a:p>
        </p:txBody>
      </p:sp>
      <p:sp>
        <p:nvSpPr>
          <p:cNvPr id="8" name="CuadroTexto 7"/>
          <p:cNvSpPr txBox="1"/>
          <p:nvPr/>
        </p:nvSpPr>
        <p:spPr>
          <a:xfrm>
            <a:off x="251521" y="5660979"/>
            <a:ext cx="5818364" cy="646331"/>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El ingreso a la PNT se puede realizar a través de una cuenta de Facebook, Twitter o Google+.</a:t>
            </a:r>
            <a:endParaRPr lang="es-MX" dirty="0"/>
          </a:p>
        </p:txBody>
      </p:sp>
    </p:spTree>
    <p:extLst>
      <p:ext uri="{BB962C8B-B14F-4D97-AF65-F5344CB8AC3E}">
        <p14:creationId xmlns:p14="http://schemas.microsoft.com/office/powerpoint/2010/main" val="1305344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45281" y="1916832"/>
            <a:ext cx="8424936" cy="2585323"/>
          </a:xfrm>
          <a:prstGeom prst="rect">
            <a:avLst/>
          </a:prstGeom>
        </p:spPr>
        <p:txBody>
          <a:bodyPr wrap="square">
            <a:spAutoFit/>
          </a:bodyPr>
          <a:lstStyle/>
          <a:p>
            <a:pPr algn="r"/>
            <a:r>
              <a:rPr lang="es-MX" sz="5400" b="1" dirty="0" smtClean="0"/>
              <a:t>Sistema de Solicitudes </a:t>
            </a:r>
          </a:p>
          <a:p>
            <a:pPr algn="r"/>
            <a:r>
              <a:rPr lang="es-MX" sz="5400" b="1" dirty="0" smtClean="0"/>
              <a:t>De Acceso a la Información</a:t>
            </a:r>
            <a:endParaRPr lang="es-MX" sz="5400" b="1" dirty="0"/>
          </a:p>
        </p:txBody>
      </p:sp>
      <p:cxnSp>
        <p:nvCxnSpPr>
          <p:cNvPr id="7" name="Conector recto 6"/>
          <p:cNvCxnSpPr/>
          <p:nvPr/>
        </p:nvCxnSpPr>
        <p:spPr>
          <a:xfrm>
            <a:off x="837369" y="4581128"/>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68803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pic>
        <p:nvPicPr>
          <p:cNvPr id="5" name="Imagen 4"/>
          <p:cNvPicPr>
            <a:picLocks noChangeAspect="1"/>
          </p:cNvPicPr>
          <p:nvPr/>
        </p:nvPicPr>
        <p:blipFill rotWithShape="1">
          <a:blip r:embed="rId2"/>
          <a:srcRect l="5270" r="32371"/>
          <a:stretch/>
        </p:blipFill>
        <p:spPr>
          <a:xfrm>
            <a:off x="141588" y="980728"/>
            <a:ext cx="5112568" cy="3242295"/>
          </a:xfrm>
          <a:prstGeom prst="rect">
            <a:avLst/>
          </a:prstGeom>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l="12373" t="53389" r="13909" b="1"/>
          <a:stretch/>
        </p:blipFill>
        <p:spPr>
          <a:xfrm>
            <a:off x="4427984" y="3429000"/>
            <a:ext cx="4529056" cy="3168352"/>
          </a:xfrm>
          <a:prstGeom prst="rect">
            <a:avLst/>
          </a:prstGeom>
        </p:spPr>
      </p:pic>
      <p:sp>
        <p:nvSpPr>
          <p:cNvPr id="8" name="CuadroTexto 7"/>
          <p:cNvSpPr txBox="1"/>
          <p:nvPr/>
        </p:nvSpPr>
        <p:spPr>
          <a:xfrm>
            <a:off x="161125" y="4595794"/>
            <a:ext cx="3402763"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ingresar a este sistema proporcione su nombre de usuario y contraseña, y de clic sobre la sección marcada con la flecha verde.</a:t>
            </a:r>
            <a:endParaRPr lang="es-MX" dirty="0"/>
          </a:p>
        </p:txBody>
      </p:sp>
      <p:sp>
        <p:nvSpPr>
          <p:cNvPr id="9" name="Flecha abajo 8"/>
          <p:cNvSpPr/>
          <p:nvPr/>
        </p:nvSpPr>
        <p:spPr>
          <a:xfrm rot="12986133">
            <a:off x="4653012" y="4545123"/>
            <a:ext cx="432294"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887664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l="7386" t="25391" r="15143" b="8657"/>
          <a:stretch/>
        </p:blipFill>
        <p:spPr>
          <a:xfrm>
            <a:off x="354573" y="1484784"/>
            <a:ext cx="8575552" cy="4104456"/>
          </a:xfrm>
          <a:prstGeom prst="rect">
            <a:avLst/>
          </a:prstGeom>
        </p:spPr>
      </p:pic>
    </p:spTree>
    <p:extLst>
      <p:ext uri="{BB962C8B-B14F-4D97-AF65-F5344CB8AC3E}">
        <p14:creationId xmlns:p14="http://schemas.microsoft.com/office/powerpoint/2010/main" val="719832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323528" y="2564904"/>
            <a:ext cx="8424936" cy="923330"/>
          </a:xfrm>
          <a:prstGeom prst="rect">
            <a:avLst/>
          </a:prstGeom>
        </p:spPr>
        <p:txBody>
          <a:bodyPr wrap="square">
            <a:spAutoFit/>
          </a:bodyPr>
          <a:lstStyle/>
          <a:p>
            <a:pPr algn="r"/>
            <a:r>
              <a:rPr lang="es-MX" sz="5400" b="1" dirty="0" smtClean="0"/>
              <a:t>Introducción</a:t>
            </a:r>
            <a:endParaRPr lang="es-MX" sz="5400" b="1" dirty="0"/>
          </a:p>
        </p:txBody>
      </p:sp>
      <p:cxnSp>
        <p:nvCxnSpPr>
          <p:cNvPr id="7" name="Conector recto 6"/>
          <p:cNvCxnSpPr/>
          <p:nvPr/>
        </p:nvCxnSpPr>
        <p:spPr>
          <a:xfrm>
            <a:off x="971600" y="3645024"/>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80010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3" name="Imagen 2"/>
          <p:cNvPicPr>
            <a:picLocks noChangeAspect="1"/>
          </p:cNvPicPr>
          <p:nvPr/>
        </p:nvPicPr>
        <p:blipFill>
          <a:blip r:embed="rId2"/>
          <a:stretch>
            <a:fillRect/>
          </a:stretch>
        </p:blipFill>
        <p:spPr>
          <a:xfrm>
            <a:off x="208114" y="1412776"/>
            <a:ext cx="8713671" cy="3816424"/>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solicitud</a:t>
            </a:r>
            <a:endParaRPr lang="es-MX" dirty="0"/>
          </a:p>
        </p:txBody>
      </p:sp>
    </p:spTree>
    <p:extLst>
      <p:ext uri="{BB962C8B-B14F-4D97-AF65-F5344CB8AC3E}">
        <p14:creationId xmlns:p14="http://schemas.microsoft.com/office/powerpoint/2010/main" val="595298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8" name="Imagen 7"/>
          <p:cNvPicPr>
            <a:picLocks noChangeAspect="1"/>
          </p:cNvPicPr>
          <p:nvPr/>
        </p:nvPicPr>
        <p:blipFill>
          <a:blip r:embed="rId2"/>
          <a:stretch>
            <a:fillRect/>
          </a:stretch>
        </p:blipFill>
        <p:spPr>
          <a:xfrm>
            <a:off x="323529" y="1268760"/>
            <a:ext cx="8496730" cy="5115706"/>
          </a:xfrm>
          <a:prstGeom prst="rect">
            <a:avLst/>
          </a:prstGeom>
        </p:spPr>
      </p:pic>
      <p:sp>
        <p:nvSpPr>
          <p:cNvPr id="10" name="CuadroTexto 9"/>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solicitud</a:t>
            </a:r>
            <a:endParaRPr lang="es-MX" dirty="0"/>
          </a:p>
        </p:txBody>
      </p:sp>
    </p:spTree>
    <p:extLst>
      <p:ext uri="{BB962C8B-B14F-4D97-AF65-F5344CB8AC3E}">
        <p14:creationId xmlns:p14="http://schemas.microsoft.com/office/powerpoint/2010/main" val="4072017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sp>
        <p:nvSpPr>
          <p:cNvPr id="4" name="CuadroTexto 3"/>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solicitud</a:t>
            </a:r>
            <a:endParaRPr lang="es-MX" dirty="0"/>
          </a:p>
        </p:txBody>
      </p:sp>
      <p:pic>
        <p:nvPicPr>
          <p:cNvPr id="5" name="Imagen 4"/>
          <p:cNvPicPr>
            <a:picLocks noChangeAspect="1"/>
          </p:cNvPicPr>
          <p:nvPr/>
        </p:nvPicPr>
        <p:blipFill>
          <a:blip r:embed="rId2"/>
          <a:stretch>
            <a:fillRect/>
          </a:stretch>
        </p:blipFill>
        <p:spPr>
          <a:xfrm>
            <a:off x="211269" y="1268760"/>
            <a:ext cx="8730315" cy="4527632"/>
          </a:xfrm>
          <a:prstGeom prst="rect">
            <a:avLst/>
          </a:prstGeom>
        </p:spPr>
      </p:pic>
    </p:spTree>
    <p:extLst>
      <p:ext uri="{BB962C8B-B14F-4D97-AF65-F5344CB8AC3E}">
        <p14:creationId xmlns:p14="http://schemas.microsoft.com/office/powerpoint/2010/main" val="41739650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4" name="Imagen 3"/>
          <p:cNvPicPr>
            <a:picLocks noChangeAspect="1"/>
          </p:cNvPicPr>
          <p:nvPr/>
        </p:nvPicPr>
        <p:blipFill>
          <a:blip r:embed="rId2"/>
          <a:stretch>
            <a:fillRect/>
          </a:stretch>
        </p:blipFill>
        <p:spPr>
          <a:xfrm>
            <a:off x="467544" y="1484784"/>
            <a:ext cx="7996019" cy="3964087"/>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solicitud</a:t>
            </a:r>
            <a:endParaRPr lang="es-MX" dirty="0"/>
          </a:p>
        </p:txBody>
      </p:sp>
    </p:spTree>
    <p:extLst>
      <p:ext uri="{BB962C8B-B14F-4D97-AF65-F5344CB8AC3E}">
        <p14:creationId xmlns:p14="http://schemas.microsoft.com/office/powerpoint/2010/main" val="666622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3" name="Imagen 2"/>
          <p:cNvPicPr>
            <a:picLocks noChangeAspect="1"/>
          </p:cNvPicPr>
          <p:nvPr/>
        </p:nvPicPr>
        <p:blipFill>
          <a:blip r:embed="rId2"/>
          <a:stretch>
            <a:fillRect/>
          </a:stretch>
        </p:blipFill>
        <p:spPr>
          <a:xfrm>
            <a:off x="581025" y="1166812"/>
            <a:ext cx="7981950" cy="4524375"/>
          </a:xfrm>
          <a:prstGeom prst="rect">
            <a:avLst/>
          </a:prstGeom>
        </p:spPr>
      </p:pic>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solicitud</a:t>
            </a:r>
            <a:endParaRPr lang="es-MX" dirty="0"/>
          </a:p>
        </p:txBody>
      </p:sp>
    </p:spTree>
    <p:extLst>
      <p:ext uri="{BB962C8B-B14F-4D97-AF65-F5344CB8AC3E}">
        <p14:creationId xmlns:p14="http://schemas.microsoft.com/office/powerpoint/2010/main" val="1845409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5" name="Imagen 4"/>
          <p:cNvPicPr>
            <a:picLocks noChangeAspect="1"/>
          </p:cNvPicPr>
          <p:nvPr/>
        </p:nvPicPr>
        <p:blipFill>
          <a:blip r:embed="rId2"/>
          <a:stretch>
            <a:fillRect/>
          </a:stretch>
        </p:blipFill>
        <p:spPr>
          <a:xfrm>
            <a:off x="1115616" y="1223393"/>
            <a:ext cx="7155135" cy="5344590"/>
          </a:xfrm>
          <a:prstGeom prst="rect">
            <a:avLst/>
          </a:prstGeom>
        </p:spPr>
      </p:pic>
      <p:sp>
        <p:nvSpPr>
          <p:cNvPr id="8" name="CuadroTexto 7"/>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solicitud</a:t>
            </a:r>
            <a:endParaRPr lang="es-MX" dirty="0"/>
          </a:p>
        </p:txBody>
      </p:sp>
    </p:spTree>
    <p:extLst>
      <p:ext uri="{BB962C8B-B14F-4D97-AF65-F5344CB8AC3E}">
        <p14:creationId xmlns:p14="http://schemas.microsoft.com/office/powerpoint/2010/main" val="1972297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pic>
        <p:nvPicPr>
          <p:cNvPr id="4" name="Imagen 3"/>
          <p:cNvPicPr>
            <a:picLocks noChangeAspect="1"/>
          </p:cNvPicPr>
          <p:nvPr/>
        </p:nvPicPr>
        <p:blipFill>
          <a:blip r:embed="rId2"/>
          <a:stretch>
            <a:fillRect/>
          </a:stretch>
        </p:blipFill>
        <p:spPr>
          <a:xfrm>
            <a:off x="323528" y="1340768"/>
            <a:ext cx="8383502" cy="4618456"/>
          </a:xfrm>
          <a:prstGeom prst="rect">
            <a:avLst/>
          </a:prstGeom>
        </p:spPr>
      </p:pic>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Mis solicitudes</a:t>
            </a:r>
            <a:endParaRPr lang="es-MX" dirty="0"/>
          </a:p>
        </p:txBody>
      </p:sp>
    </p:spTree>
    <p:extLst>
      <p:ext uri="{BB962C8B-B14F-4D97-AF65-F5344CB8AC3E}">
        <p14:creationId xmlns:p14="http://schemas.microsoft.com/office/powerpoint/2010/main" val="711807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7" y="116632"/>
            <a:ext cx="6916068" cy="778098"/>
          </a:xfrm>
        </p:spPr>
        <p:txBody>
          <a:bodyPr>
            <a:noAutofit/>
          </a:bodyPr>
          <a:lstStyle/>
          <a:p>
            <a:r>
              <a:rPr lang="es-MX" sz="2400" b="1" dirty="0" smtClean="0"/>
              <a:t>Plataforma Nacional de Transparencia</a:t>
            </a:r>
            <a:br>
              <a:rPr lang="es-MX" sz="2400" b="1" dirty="0" smtClean="0"/>
            </a:br>
            <a:r>
              <a:rPr lang="es-MX" sz="2000" b="1" dirty="0" smtClean="0"/>
              <a:t>Sistema de Solicitudes de Acceso a la Información</a:t>
            </a:r>
            <a:endParaRPr lang="es-MX" sz="2000" b="1" dirty="0"/>
          </a:p>
        </p:txBody>
      </p:sp>
      <p:sp>
        <p:nvSpPr>
          <p:cNvPr id="6" name="CuadroTexto 5"/>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a:t>Mis </a:t>
            </a:r>
            <a:r>
              <a:rPr lang="es-MX" dirty="0" smtClean="0"/>
              <a:t>solicitudes</a:t>
            </a:r>
            <a:endParaRPr lang="es-MX" dirty="0"/>
          </a:p>
        </p:txBody>
      </p:sp>
      <p:pic>
        <p:nvPicPr>
          <p:cNvPr id="5" name="Imagen 4"/>
          <p:cNvPicPr>
            <a:picLocks noChangeAspect="1"/>
          </p:cNvPicPr>
          <p:nvPr/>
        </p:nvPicPr>
        <p:blipFill>
          <a:blip r:embed="rId3"/>
          <a:stretch>
            <a:fillRect/>
          </a:stretch>
        </p:blipFill>
        <p:spPr>
          <a:xfrm>
            <a:off x="251520" y="1288039"/>
            <a:ext cx="8493558" cy="4883195"/>
          </a:xfrm>
          <a:prstGeom prst="rect">
            <a:avLst/>
          </a:prstGeom>
        </p:spPr>
      </p:pic>
      <p:sp>
        <p:nvSpPr>
          <p:cNvPr id="7" name="Flecha abajo 6"/>
          <p:cNvSpPr/>
          <p:nvPr/>
        </p:nvSpPr>
        <p:spPr>
          <a:xfrm rot="7850621">
            <a:off x="8026366" y="5233563"/>
            <a:ext cx="432294"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42489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45281" y="1916832"/>
            <a:ext cx="8424936" cy="2585323"/>
          </a:xfrm>
          <a:prstGeom prst="rect">
            <a:avLst/>
          </a:prstGeom>
        </p:spPr>
        <p:txBody>
          <a:bodyPr wrap="square">
            <a:spAutoFit/>
          </a:bodyPr>
          <a:lstStyle/>
          <a:p>
            <a:pPr algn="r"/>
            <a:r>
              <a:rPr lang="es-MX" sz="5400" b="1" dirty="0" smtClean="0"/>
              <a:t>Sistema de Gestión </a:t>
            </a:r>
          </a:p>
          <a:p>
            <a:pPr algn="r"/>
            <a:r>
              <a:rPr lang="es-MX" sz="5400" b="1" dirty="0" smtClean="0"/>
              <a:t>de Medios de Impugnación</a:t>
            </a:r>
          </a:p>
        </p:txBody>
      </p:sp>
      <p:cxnSp>
        <p:nvCxnSpPr>
          <p:cNvPr id="7" name="Conector recto 6"/>
          <p:cNvCxnSpPr/>
          <p:nvPr/>
        </p:nvCxnSpPr>
        <p:spPr>
          <a:xfrm>
            <a:off x="837369" y="4581128"/>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63841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pic>
        <p:nvPicPr>
          <p:cNvPr id="5" name="Imagen 4"/>
          <p:cNvPicPr>
            <a:picLocks noChangeAspect="1"/>
          </p:cNvPicPr>
          <p:nvPr/>
        </p:nvPicPr>
        <p:blipFill rotWithShape="1">
          <a:blip r:embed="rId2"/>
          <a:srcRect l="5270" r="32371"/>
          <a:stretch/>
        </p:blipFill>
        <p:spPr>
          <a:xfrm>
            <a:off x="141588" y="980728"/>
            <a:ext cx="5112568" cy="3242295"/>
          </a:xfrm>
          <a:prstGeom prst="rect">
            <a:avLst/>
          </a:prstGeom>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l="12373" t="53389" r="13909" b="1"/>
          <a:stretch/>
        </p:blipFill>
        <p:spPr>
          <a:xfrm>
            <a:off x="4427984" y="3429000"/>
            <a:ext cx="4529056" cy="3168352"/>
          </a:xfrm>
          <a:prstGeom prst="rect">
            <a:avLst/>
          </a:prstGeom>
        </p:spPr>
      </p:pic>
      <p:sp>
        <p:nvSpPr>
          <p:cNvPr id="8" name="CuadroTexto 7"/>
          <p:cNvSpPr txBox="1"/>
          <p:nvPr/>
        </p:nvSpPr>
        <p:spPr>
          <a:xfrm>
            <a:off x="161125" y="4595794"/>
            <a:ext cx="3402763"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ingresar a este sistema proporcione su nombre de usuario y contraseña, y de clic sobre la sección marcada con la flecha verde.</a:t>
            </a:r>
            <a:endParaRPr lang="es-MX" dirty="0"/>
          </a:p>
        </p:txBody>
      </p:sp>
      <p:sp>
        <p:nvSpPr>
          <p:cNvPr id="9" name="Flecha abajo 8"/>
          <p:cNvSpPr/>
          <p:nvPr/>
        </p:nvSpPr>
        <p:spPr>
          <a:xfrm rot="12986133">
            <a:off x="7400021" y="4259904"/>
            <a:ext cx="432294"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33391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1988840"/>
            <a:ext cx="7632848" cy="3170099"/>
          </a:xfrm>
          <a:prstGeom prst="rect">
            <a:avLst/>
          </a:prstGeom>
        </p:spPr>
        <p:txBody>
          <a:bodyPr wrap="square">
            <a:spAutoFit/>
          </a:bodyPr>
          <a:lstStyle/>
          <a:p>
            <a:pPr algn="ctr"/>
            <a:r>
              <a:rPr lang="es-MX" sz="3200" b="1" dirty="0" smtClean="0">
                <a:solidFill>
                  <a:schemeClr val="accent6">
                    <a:lumMod val="75000"/>
                  </a:schemeClr>
                </a:solidFill>
              </a:rPr>
              <a:t>LGTAIP</a:t>
            </a:r>
          </a:p>
          <a:p>
            <a:endParaRPr lang="es-MX" sz="2800" b="1" dirty="0" smtClean="0"/>
          </a:p>
          <a:p>
            <a:pPr algn="just"/>
            <a:r>
              <a:rPr lang="es-MX" sz="2800" dirty="0" smtClean="0"/>
              <a:t>La Ley </a:t>
            </a:r>
            <a:r>
              <a:rPr lang="es-MX" sz="2800" dirty="0"/>
              <a:t>General de Transparencia y Acceso a la Información Pública en su Título Tercero, Capítulo </a:t>
            </a:r>
            <a:r>
              <a:rPr lang="es-MX" sz="2800" dirty="0" smtClean="0"/>
              <a:t>Único, </a:t>
            </a:r>
            <a:r>
              <a:rPr lang="es-MX" sz="2800" dirty="0"/>
              <a:t>establece cuatro artículos relacionados con la Plataforma Nacional de </a:t>
            </a:r>
            <a:r>
              <a:rPr lang="es-MX" sz="2800" dirty="0" smtClean="0"/>
              <a:t>Transparencia (Artículos 49, 50, 51 y 52).</a:t>
            </a:r>
            <a:endParaRPr lang="es-MX" sz="2800" dirty="0"/>
          </a:p>
        </p:txBody>
      </p:sp>
      <p:sp>
        <p:nvSpPr>
          <p:cNvPr id="4" name="CuadroTexto 3"/>
          <p:cNvSpPr txBox="1"/>
          <p:nvPr/>
        </p:nvSpPr>
        <p:spPr>
          <a:xfrm>
            <a:off x="1403649" y="188640"/>
            <a:ext cx="7740351" cy="584775"/>
          </a:xfrm>
          <a:prstGeom prst="rect">
            <a:avLst/>
          </a:prstGeom>
          <a:noFill/>
          <a:effectLst/>
        </p:spPr>
        <p:txBody>
          <a:bodyPr wrap="square" rtlCol="0">
            <a:spAutoFit/>
          </a:bodyPr>
          <a:lstStyle/>
          <a:p>
            <a:pPr algn="ctr"/>
            <a:r>
              <a:rPr lang="es-MX" sz="3200" b="1" dirty="0" smtClean="0"/>
              <a:t>Plataforma Nacional de Transparencia</a:t>
            </a:r>
            <a:endParaRPr lang="es-MX" sz="3200" b="1" dirty="0"/>
          </a:p>
        </p:txBody>
      </p:sp>
    </p:spTree>
    <p:extLst>
      <p:ext uri="{BB962C8B-B14F-4D97-AF65-F5344CB8AC3E}">
        <p14:creationId xmlns:p14="http://schemas.microsoft.com/office/powerpoint/2010/main" val="1960183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512" y="1628800"/>
            <a:ext cx="8736971" cy="3744416"/>
          </a:xfrm>
          <a:prstGeom prst="rect">
            <a:avLst/>
          </a:prstGeom>
        </p:spPr>
      </p:pic>
    </p:spTree>
    <p:extLst>
      <p:ext uri="{BB962C8B-B14F-4D97-AF65-F5344CB8AC3E}">
        <p14:creationId xmlns:p14="http://schemas.microsoft.com/office/powerpoint/2010/main" val="39311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4" name="Imagen 3"/>
          <p:cNvPicPr>
            <a:picLocks noChangeAspect="1"/>
          </p:cNvPicPr>
          <p:nvPr/>
        </p:nvPicPr>
        <p:blipFill>
          <a:blip r:embed="rId2"/>
          <a:stretch>
            <a:fillRect/>
          </a:stretch>
        </p:blipFill>
        <p:spPr>
          <a:xfrm>
            <a:off x="251520" y="1124744"/>
            <a:ext cx="8436818" cy="5049545"/>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Candidatas a recurso</a:t>
            </a:r>
            <a:endParaRPr lang="es-MX" dirty="0"/>
          </a:p>
        </p:txBody>
      </p:sp>
    </p:spTree>
    <p:extLst>
      <p:ext uri="{BB962C8B-B14F-4D97-AF65-F5344CB8AC3E}">
        <p14:creationId xmlns:p14="http://schemas.microsoft.com/office/powerpoint/2010/main" val="2586203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3" name="Imagen 2"/>
          <p:cNvPicPr>
            <a:picLocks noChangeAspect="1"/>
          </p:cNvPicPr>
          <p:nvPr/>
        </p:nvPicPr>
        <p:blipFill rotWithShape="1">
          <a:blip r:embed="rId2"/>
          <a:srcRect t="14870" b="4829"/>
          <a:stretch/>
        </p:blipFill>
        <p:spPr>
          <a:xfrm>
            <a:off x="323528" y="1340768"/>
            <a:ext cx="8522038" cy="3960440"/>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recurso</a:t>
            </a:r>
            <a:endParaRPr lang="es-MX" dirty="0"/>
          </a:p>
        </p:txBody>
      </p:sp>
    </p:spTree>
    <p:extLst>
      <p:ext uri="{BB962C8B-B14F-4D97-AF65-F5344CB8AC3E}">
        <p14:creationId xmlns:p14="http://schemas.microsoft.com/office/powerpoint/2010/main" val="26033640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4" name="Imagen 3"/>
          <p:cNvPicPr>
            <a:picLocks noChangeAspect="1"/>
          </p:cNvPicPr>
          <p:nvPr/>
        </p:nvPicPr>
        <p:blipFill>
          <a:blip r:embed="rId2"/>
          <a:stretch>
            <a:fillRect/>
          </a:stretch>
        </p:blipFill>
        <p:spPr>
          <a:xfrm>
            <a:off x="251520" y="1052736"/>
            <a:ext cx="8605533" cy="4865910"/>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recurso</a:t>
            </a:r>
            <a:endParaRPr lang="es-MX" dirty="0"/>
          </a:p>
        </p:txBody>
      </p:sp>
    </p:spTree>
    <p:extLst>
      <p:ext uri="{BB962C8B-B14F-4D97-AF65-F5344CB8AC3E}">
        <p14:creationId xmlns:p14="http://schemas.microsoft.com/office/powerpoint/2010/main" val="9059753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3" name="Imagen 2"/>
          <p:cNvPicPr>
            <a:picLocks noChangeAspect="1"/>
          </p:cNvPicPr>
          <p:nvPr/>
        </p:nvPicPr>
        <p:blipFill>
          <a:blip r:embed="rId2"/>
          <a:stretch>
            <a:fillRect/>
          </a:stretch>
        </p:blipFill>
        <p:spPr>
          <a:xfrm>
            <a:off x="323528" y="1124744"/>
            <a:ext cx="8593782" cy="5036235"/>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recurso</a:t>
            </a:r>
            <a:endParaRPr lang="es-MX" dirty="0"/>
          </a:p>
        </p:txBody>
      </p:sp>
    </p:spTree>
    <p:extLst>
      <p:ext uri="{BB962C8B-B14F-4D97-AF65-F5344CB8AC3E}">
        <p14:creationId xmlns:p14="http://schemas.microsoft.com/office/powerpoint/2010/main" val="3671019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4" name="Imagen 3"/>
          <p:cNvPicPr>
            <a:picLocks noChangeAspect="1"/>
          </p:cNvPicPr>
          <p:nvPr/>
        </p:nvPicPr>
        <p:blipFill>
          <a:blip r:embed="rId2"/>
          <a:stretch>
            <a:fillRect/>
          </a:stretch>
        </p:blipFill>
        <p:spPr>
          <a:xfrm>
            <a:off x="467544" y="1700808"/>
            <a:ext cx="8343850" cy="3451472"/>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recurso</a:t>
            </a:r>
            <a:endParaRPr lang="es-MX" dirty="0"/>
          </a:p>
        </p:txBody>
      </p:sp>
    </p:spTree>
    <p:extLst>
      <p:ext uri="{BB962C8B-B14F-4D97-AF65-F5344CB8AC3E}">
        <p14:creationId xmlns:p14="http://schemas.microsoft.com/office/powerpoint/2010/main" val="2445739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056" y="8144"/>
            <a:ext cx="7129943" cy="778098"/>
          </a:xfrm>
        </p:spPr>
        <p:txBody>
          <a:bodyPr>
            <a:noAutofit/>
          </a:bodyPr>
          <a:lstStyle/>
          <a:p>
            <a:r>
              <a:rPr lang="es-MX" sz="2400" b="1" dirty="0" smtClean="0"/>
              <a:t>Plataforma Nacional de Transparencia</a:t>
            </a:r>
            <a:br>
              <a:rPr lang="es-MX" sz="2400" b="1" dirty="0" smtClean="0"/>
            </a:br>
            <a:r>
              <a:rPr lang="es-MX" sz="2000" b="1" dirty="0" smtClean="0"/>
              <a:t>Sistema de Gestión de Medios de Impugnación</a:t>
            </a:r>
            <a:endParaRPr lang="es-MX" sz="2000" b="1" dirty="0"/>
          </a:p>
        </p:txBody>
      </p:sp>
      <p:pic>
        <p:nvPicPr>
          <p:cNvPr id="3" name="Imagen 2"/>
          <p:cNvPicPr>
            <a:picLocks noChangeAspect="1"/>
          </p:cNvPicPr>
          <p:nvPr/>
        </p:nvPicPr>
        <p:blipFill>
          <a:blip r:embed="rId2"/>
          <a:stretch>
            <a:fillRect/>
          </a:stretch>
        </p:blipFill>
        <p:spPr>
          <a:xfrm>
            <a:off x="539552" y="1052736"/>
            <a:ext cx="8262888" cy="4937476"/>
          </a:xfrm>
          <a:prstGeom prst="rect">
            <a:avLst/>
          </a:prstGeom>
        </p:spPr>
      </p:pic>
      <p:sp>
        <p:nvSpPr>
          <p:cNvPr id="5" name="CuadroTexto 4"/>
          <p:cNvSpPr txBox="1"/>
          <p:nvPr/>
        </p:nvSpPr>
        <p:spPr>
          <a:xfrm>
            <a:off x="6660232" y="6199800"/>
            <a:ext cx="24837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dirty="0" smtClean="0"/>
              <a:t>Registro de recurso</a:t>
            </a:r>
            <a:endParaRPr lang="es-MX" dirty="0"/>
          </a:p>
        </p:txBody>
      </p:sp>
    </p:spTree>
    <p:extLst>
      <p:ext uri="{BB962C8B-B14F-4D97-AF65-F5344CB8AC3E}">
        <p14:creationId xmlns:p14="http://schemas.microsoft.com/office/powerpoint/2010/main" val="2447823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sp>
        <p:nvSpPr>
          <p:cNvPr id="3" name="Rectángulo 2"/>
          <p:cNvSpPr/>
          <p:nvPr/>
        </p:nvSpPr>
        <p:spPr>
          <a:xfrm>
            <a:off x="78444" y="2348880"/>
            <a:ext cx="8424936" cy="2123658"/>
          </a:xfrm>
          <a:prstGeom prst="rect">
            <a:avLst/>
          </a:prstGeom>
        </p:spPr>
        <p:txBody>
          <a:bodyPr wrap="square">
            <a:spAutoFit/>
          </a:bodyPr>
          <a:lstStyle/>
          <a:p>
            <a:pPr algn="r"/>
            <a:r>
              <a:rPr lang="es-MX" sz="4400" b="1" dirty="0"/>
              <a:t>Sistema de </a:t>
            </a:r>
            <a:r>
              <a:rPr lang="es-MX" sz="4400" b="1" dirty="0" smtClean="0"/>
              <a:t>Comunicación </a:t>
            </a:r>
            <a:r>
              <a:rPr lang="es-MX" sz="4400" b="1" dirty="0"/>
              <a:t>entre Organismos Garantes y Sujetos Obligados</a:t>
            </a:r>
            <a:endParaRPr lang="es-MX" sz="4400" b="1" dirty="0" smtClean="0"/>
          </a:p>
        </p:txBody>
      </p:sp>
      <p:cxnSp>
        <p:nvCxnSpPr>
          <p:cNvPr id="7" name="Conector recto 6"/>
          <p:cNvCxnSpPr/>
          <p:nvPr/>
        </p:nvCxnSpPr>
        <p:spPr>
          <a:xfrm>
            <a:off x="837369" y="4717599"/>
            <a:ext cx="76328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50572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16632"/>
            <a:ext cx="7344816" cy="778098"/>
          </a:xfrm>
        </p:spPr>
        <p:txBody>
          <a:bodyPr>
            <a:normAutofit fontScale="90000"/>
          </a:bodyPr>
          <a:lstStyle/>
          <a:p>
            <a:r>
              <a:rPr lang="es-MX" b="1" dirty="0" smtClean="0"/>
              <a:t>Plataforma Nacional de Transparencia</a:t>
            </a:r>
            <a:endParaRPr lang="es-MX" b="1" dirty="0"/>
          </a:p>
        </p:txBody>
      </p:sp>
      <p:pic>
        <p:nvPicPr>
          <p:cNvPr id="5" name="Imagen 4"/>
          <p:cNvPicPr>
            <a:picLocks noChangeAspect="1"/>
          </p:cNvPicPr>
          <p:nvPr/>
        </p:nvPicPr>
        <p:blipFill rotWithShape="1">
          <a:blip r:embed="rId3"/>
          <a:srcRect l="5270" r="32371"/>
          <a:stretch/>
        </p:blipFill>
        <p:spPr>
          <a:xfrm>
            <a:off x="141588" y="980728"/>
            <a:ext cx="5112568" cy="3242295"/>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l="12373" t="53389" r="13909" b="1"/>
          <a:stretch/>
        </p:blipFill>
        <p:spPr>
          <a:xfrm>
            <a:off x="4427984" y="3429000"/>
            <a:ext cx="4529056" cy="3168352"/>
          </a:xfrm>
          <a:prstGeom prst="rect">
            <a:avLst/>
          </a:prstGeom>
        </p:spPr>
      </p:pic>
      <p:sp>
        <p:nvSpPr>
          <p:cNvPr id="8" name="CuadroTexto 7"/>
          <p:cNvSpPr txBox="1"/>
          <p:nvPr/>
        </p:nvSpPr>
        <p:spPr>
          <a:xfrm>
            <a:off x="161125" y="4595794"/>
            <a:ext cx="3402763" cy="1477328"/>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es-MX" dirty="0" smtClean="0"/>
              <a:t>Para ingresar a este sistema proporcione su nombre de usuario y contraseña, y de clic sobre la sección marcada con la flecha verde.</a:t>
            </a:r>
            <a:endParaRPr lang="es-MX" dirty="0"/>
          </a:p>
        </p:txBody>
      </p:sp>
      <p:sp>
        <p:nvSpPr>
          <p:cNvPr id="9" name="Flecha abajo 8"/>
          <p:cNvSpPr/>
          <p:nvPr/>
        </p:nvSpPr>
        <p:spPr>
          <a:xfrm rot="16200000">
            <a:off x="6624105" y="5605070"/>
            <a:ext cx="432294" cy="93610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079247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512" y="1268760"/>
            <a:ext cx="8640961" cy="4536504"/>
          </a:xfrm>
          <a:prstGeom prst="rect">
            <a:avLst/>
          </a:prstGeom>
        </p:spPr>
      </p:pic>
    </p:spTree>
    <p:extLst>
      <p:ext uri="{BB962C8B-B14F-4D97-AF65-F5344CB8AC3E}">
        <p14:creationId xmlns:p14="http://schemas.microsoft.com/office/powerpoint/2010/main" val="201594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47587" y="1988840"/>
            <a:ext cx="7632848" cy="3170099"/>
          </a:xfrm>
          <a:prstGeom prst="rect">
            <a:avLst/>
          </a:prstGeom>
        </p:spPr>
        <p:txBody>
          <a:bodyPr wrap="square">
            <a:spAutoFit/>
          </a:bodyPr>
          <a:lstStyle/>
          <a:p>
            <a:pPr algn="ctr"/>
            <a:r>
              <a:rPr lang="es-MX" sz="3200" b="1" dirty="0" smtClean="0">
                <a:solidFill>
                  <a:schemeClr val="accent6">
                    <a:lumMod val="75000"/>
                  </a:schemeClr>
                </a:solidFill>
              </a:rPr>
              <a:t>Objetivo</a:t>
            </a:r>
          </a:p>
          <a:p>
            <a:endParaRPr lang="es-MX" sz="2800" b="1" dirty="0" smtClean="0"/>
          </a:p>
          <a:p>
            <a:pPr algn="just"/>
            <a:r>
              <a:rPr lang="es-MX" sz="2800" dirty="0" smtClean="0"/>
              <a:t>Integrar y hacer interoperables los cuatro sistemas de información que establece el artículo 50 de la Ley General de Transparencia y Acceso a la Información Pública.</a:t>
            </a:r>
          </a:p>
          <a:p>
            <a:pPr algn="just"/>
            <a:endParaRPr lang="es-MX" sz="2800" dirty="0"/>
          </a:p>
        </p:txBody>
      </p:sp>
      <p:sp>
        <p:nvSpPr>
          <p:cNvPr id="5" name="CuadroTexto 4"/>
          <p:cNvSpPr txBox="1"/>
          <p:nvPr/>
        </p:nvSpPr>
        <p:spPr>
          <a:xfrm>
            <a:off x="1403649" y="188640"/>
            <a:ext cx="7740351" cy="584775"/>
          </a:xfrm>
          <a:prstGeom prst="rect">
            <a:avLst/>
          </a:prstGeom>
          <a:noFill/>
          <a:effectLst/>
        </p:spPr>
        <p:txBody>
          <a:bodyPr wrap="square" rtlCol="0">
            <a:spAutoFit/>
          </a:bodyPr>
          <a:lstStyle/>
          <a:p>
            <a:pPr algn="ctr"/>
            <a:r>
              <a:rPr lang="es-MX" sz="3200" b="1" dirty="0" smtClean="0"/>
              <a:t>Plataforma Nacional de Transparencia</a:t>
            </a:r>
            <a:endParaRPr lang="es-MX" sz="3200" b="1" dirty="0"/>
          </a:p>
        </p:txBody>
      </p:sp>
    </p:spTree>
    <p:extLst>
      <p:ext uri="{BB962C8B-B14F-4D97-AF65-F5344CB8AC3E}">
        <p14:creationId xmlns:p14="http://schemas.microsoft.com/office/powerpoint/2010/main" val="118155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(1)</a:t>
            </a:r>
          </a:p>
        </p:txBody>
      </p:sp>
      <p:sp>
        <p:nvSpPr>
          <p:cNvPr id="9" name="Rectángulo 8"/>
          <p:cNvSpPr/>
          <p:nvPr/>
        </p:nvSpPr>
        <p:spPr>
          <a:xfrm>
            <a:off x="1043608" y="1726584"/>
            <a:ext cx="7632848" cy="400110"/>
          </a:xfrm>
          <a:prstGeom prst="rect">
            <a:avLst/>
          </a:prstGeom>
        </p:spPr>
        <p:txBody>
          <a:bodyPr wrap="square">
            <a:spAutoFit/>
          </a:bodyPr>
          <a:lstStyle/>
          <a:p>
            <a:pPr algn="r"/>
            <a:r>
              <a:rPr lang="es-MX" sz="2000" b="1" dirty="0">
                <a:solidFill>
                  <a:schemeClr val="accent1">
                    <a:lumMod val="75000"/>
                  </a:schemeClr>
                </a:solidFill>
              </a:rPr>
              <a:t>Selección del tipo de solicitud</a:t>
            </a:r>
          </a:p>
        </p:txBody>
      </p:sp>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3" name="Imagen 2"/>
          <p:cNvPicPr>
            <a:picLocks noChangeAspect="1"/>
          </p:cNvPicPr>
          <p:nvPr/>
        </p:nvPicPr>
        <p:blipFill rotWithShape="1">
          <a:blip r:embed="rId3"/>
          <a:srcRect l="21178" t="43280" r="23067" b="35720"/>
          <a:stretch/>
        </p:blipFill>
        <p:spPr>
          <a:xfrm>
            <a:off x="485546" y="2265885"/>
            <a:ext cx="8172908" cy="1731548"/>
          </a:xfrm>
          <a:prstGeom prst="rect">
            <a:avLst/>
          </a:prstGeom>
        </p:spPr>
      </p:pic>
      <p:sp>
        <p:nvSpPr>
          <p:cNvPr id="14" name="Rectángulo 13"/>
          <p:cNvSpPr/>
          <p:nvPr/>
        </p:nvSpPr>
        <p:spPr>
          <a:xfrm>
            <a:off x="628824" y="4365104"/>
            <a:ext cx="7632848" cy="400110"/>
          </a:xfrm>
          <a:prstGeom prst="rect">
            <a:avLst/>
          </a:prstGeom>
        </p:spPr>
        <p:txBody>
          <a:bodyPr wrap="square">
            <a:spAutoFit/>
          </a:bodyPr>
          <a:lstStyle/>
          <a:p>
            <a:r>
              <a:rPr lang="es-MX" sz="2000" b="1" dirty="0" smtClean="0">
                <a:solidFill>
                  <a:schemeClr val="accent1">
                    <a:lumMod val="75000"/>
                  </a:schemeClr>
                </a:solidFill>
              </a:rPr>
              <a:t>Agregar tercero interesado</a:t>
            </a:r>
            <a:endParaRPr lang="es-MX" sz="2000" b="1" dirty="0">
              <a:solidFill>
                <a:schemeClr val="accent1">
                  <a:lumMod val="75000"/>
                </a:schemeClr>
              </a:solidFill>
            </a:endParaRPr>
          </a:p>
        </p:txBody>
      </p:sp>
      <p:pic>
        <p:nvPicPr>
          <p:cNvPr id="4" name="Imagen 3"/>
          <p:cNvPicPr>
            <a:picLocks noChangeAspect="1"/>
          </p:cNvPicPr>
          <p:nvPr/>
        </p:nvPicPr>
        <p:blipFill rotWithShape="1">
          <a:blip r:embed="rId4"/>
          <a:srcRect l="21178" t="50840" r="27320" b="40657"/>
          <a:stretch/>
        </p:blipFill>
        <p:spPr>
          <a:xfrm>
            <a:off x="647564" y="5042564"/>
            <a:ext cx="7848872" cy="728900"/>
          </a:xfrm>
          <a:prstGeom prst="rect">
            <a:avLst/>
          </a:prstGeom>
        </p:spPr>
      </p:pic>
    </p:spTree>
    <p:extLst>
      <p:ext uri="{BB962C8B-B14F-4D97-AF65-F5344CB8AC3E}">
        <p14:creationId xmlns:p14="http://schemas.microsoft.com/office/powerpoint/2010/main" val="26643841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(2)</a:t>
            </a:r>
          </a:p>
        </p:txBody>
      </p:sp>
      <p:sp>
        <p:nvSpPr>
          <p:cNvPr id="11" name="Rectángulo 10"/>
          <p:cNvSpPr/>
          <p:nvPr/>
        </p:nvSpPr>
        <p:spPr>
          <a:xfrm>
            <a:off x="1115616" y="1758772"/>
            <a:ext cx="7632848" cy="400110"/>
          </a:xfrm>
          <a:prstGeom prst="rect">
            <a:avLst/>
          </a:prstGeom>
        </p:spPr>
        <p:txBody>
          <a:bodyPr wrap="square">
            <a:spAutoFit/>
          </a:bodyPr>
          <a:lstStyle/>
          <a:p>
            <a:pPr algn="r"/>
            <a:r>
              <a:rPr lang="es-MX" sz="2000" b="1" dirty="0" smtClean="0">
                <a:solidFill>
                  <a:schemeClr val="accent1">
                    <a:lumMod val="75000"/>
                  </a:schemeClr>
                </a:solidFill>
              </a:rPr>
              <a:t>Registro de datos del recurrente (1)</a:t>
            </a:r>
            <a:endParaRPr lang="es-MX" sz="2000" b="1" dirty="0">
              <a:solidFill>
                <a:schemeClr val="accent1">
                  <a:lumMod val="75000"/>
                </a:schemeClr>
              </a:solidFill>
            </a:endParaRPr>
          </a:p>
        </p:txBody>
      </p:sp>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2" name="Imagen 1"/>
          <p:cNvPicPr>
            <a:picLocks noChangeAspect="1"/>
          </p:cNvPicPr>
          <p:nvPr/>
        </p:nvPicPr>
        <p:blipFill rotWithShape="1">
          <a:blip r:embed="rId3"/>
          <a:srcRect l="21178" t="31520" r="24486" b="29000"/>
          <a:stretch/>
        </p:blipFill>
        <p:spPr>
          <a:xfrm>
            <a:off x="431540" y="2348880"/>
            <a:ext cx="8280920" cy="3384376"/>
          </a:xfrm>
          <a:prstGeom prst="rect">
            <a:avLst/>
          </a:prstGeom>
        </p:spPr>
      </p:pic>
    </p:spTree>
    <p:extLst>
      <p:ext uri="{BB962C8B-B14F-4D97-AF65-F5344CB8AC3E}">
        <p14:creationId xmlns:p14="http://schemas.microsoft.com/office/powerpoint/2010/main" val="3152968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(3)</a:t>
            </a:r>
          </a:p>
        </p:txBody>
      </p:sp>
      <p:sp>
        <p:nvSpPr>
          <p:cNvPr id="11" name="Rectángulo 10"/>
          <p:cNvSpPr/>
          <p:nvPr/>
        </p:nvSpPr>
        <p:spPr>
          <a:xfrm>
            <a:off x="1115616" y="1758772"/>
            <a:ext cx="7632848" cy="400110"/>
          </a:xfrm>
          <a:prstGeom prst="rect">
            <a:avLst/>
          </a:prstGeom>
        </p:spPr>
        <p:txBody>
          <a:bodyPr wrap="square">
            <a:spAutoFit/>
          </a:bodyPr>
          <a:lstStyle/>
          <a:p>
            <a:pPr algn="r"/>
            <a:r>
              <a:rPr lang="es-MX" sz="2000" b="1" dirty="0" smtClean="0">
                <a:solidFill>
                  <a:schemeClr val="accent1">
                    <a:lumMod val="75000"/>
                  </a:schemeClr>
                </a:solidFill>
              </a:rPr>
              <a:t>Registro de datos del recurrente (2)</a:t>
            </a:r>
            <a:endParaRPr lang="es-MX" sz="2000" b="1" dirty="0">
              <a:solidFill>
                <a:schemeClr val="accent1">
                  <a:lumMod val="75000"/>
                </a:schemeClr>
              </a:solidFill>
            </a:endParaRPr>
          </a:p>
        </p:txBody>
      </p:sp>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3" name="Imagen 2"/>
          <p:cNvPicPr>
            <a:picLocks noChangeAspect="1"/>
          </p:cNvPicPr>
          <p:nvPr/>
        </p:nvPicPr>
        <p:blipFill rotWithShape="1">
          <a:blip r:embed="rId3"/>
          <a:srcRect l="20790" t="31079" r="23929" b="30281"/>
          <a:stretch/>
        </p:blipFill>
        <p:spPr>
          <a:xfrm>
            <a:off x="395536" y="2276872"/>
            <a:ext cx="8293620" cy="3312368"/>
          </a:xfrm>
          <a:prstGeom prst="rect">
            <a:avLst/>
          </a:prstGeom>
        </p:spPr>
      </p:pic>
    </p:spTree>
    <p:extLst>
      <p:ext uri="{BB962C8B-B14F-4D97-AF65-F5344CB8AC3E}">
        <p14:creationId xmlns:p14="http://schemas.microsoft.com/office/powerpoint/2010/main" val="40178368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(4)</a:t>
            </a:r>
          </a:p>
        </p:txBody>
      </p:sp>
      <p:sp>
        <p:nvSpPr>
          <p:cNvPr id="9" name="Rectángulo 8"/>
          <p:cNvSpPr/>
          <p:nvPr/>
        </p:nvSpPr>
        <p:spPr>
          <a:xfrm>
            <a:off x="1187624" y="1711983"/>
            <a:ext cx="7632848" cy="400110"/>
          </a:xfrm>
          <a:prstGeom prst="rect">
            <a:avLst/>
          </a:prstGeom>
        </p:spPr>
        <p:txBody>
          <a:bodyPr wrap="square">
            <a:spAutoFit/>
          </a:bodyPr>
          <a:lstStyle/>
          <a:p>
            <a:pPr algn="r"/>
            <a:r>
              <a:rPr lang="es-MX" sz="2000" b="1" dirty="0" smtClean="0">
                <a:solidFill>
                  <a:schemeClr val="accent1">
                    <a:lumMod val="75000"/>
                  </a:schemeClr>
                </a:solidFill>
              </a:rPr>
              <a:t>Seleccionar modo envío de notificaciones</a:t>
            </a:r>
            <a:endParaRPr lang="es-MX" sz="2000" b="1" dirty="0">
              <a:solidFill>
                <a:schemeClr val="accent1">
                  <a:lumMod val="75000"/>
                </a:schemeClr>
              </a:solidFill>
            </a:endParaRPr>
          </a:p>
        </p:txBody>
      </p:sp>
      <p:pic>
        <p:nvPicPr>
          <p:cNvPr id="13" name="Imagen 12"/>
          <p:cNvPicPr/>
          <p:nvPr/>
        </p:nvPicPr>
        <p:blipFill>
          <a:blip r:embed="rId2"/>
          <a:stretch>
            <a:fillRect/>
          </a:stretch>
        </p:blipFill>
        <p:spPr>
          <a:xfrm>
            <a:off x="586508" y="2112093"/>
            <a:ext cx="8089948" cy="2540296"/>
          </a:xfrm>
          <a:prstGeom prst="rect">
            <a:avLst/>
          </a:prstGeom>
        </p:spPr>
      </p:pic>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10" name="Imagen 9"/>
          <p:cNvPicPr/>
          <p:nvPr/>
        </p:nvPicPr>
        <p:blipFill>
          <a:blip r:embed="rId3"/>
          <a:stretch>
            <a:fillRect/>
          </a:stretch>
        </p:blipFill>
        <p:spPr>
          <a:xfrm>
            <a:off x="2362123" y="4941168"/>
            <a:ext cx="6336703" cy="1372042"/>
          </a:xfrm>
          <a:prstGeom prst="rect">
            <a:avLst/>
          </a:prstGeom>
        </p:spPr>
      </p:pic>
      <p:sp>
        <p:nvSpPr>
          <p:cNvPr id="2" name="Flecha curvada hacia arriba 1"/>
          <p:cNvSpPr/>
          <p:nvPr/>
        </p:nvSpPr>
        <p:spPr>
          <a:xfrm rot="2254025">
            <a:off x="55979" y="5136039"/>
            <a:ext cx="2348281" cy="982299"/>
          </a:xfrm>
          <a:prstGeom prst="curved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sp>
        <p:nvSpPr>
          <p:cNvPr id="3" name="Rectángulo 2"/>
          <p:cNvSpPr/>
          <p:nvPr/>
        </p:nvSpPr>
        <p:spPr>
          <a:xfrm>
            <a:off x="179512" y="4221088"/>
            <a:ext cx="720080" cy="30093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232320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(5)</a:t>
            </a:r>
          </a:p>
        </p:txBody>
      </p:sp>
      <p:sp>
        <p:nvSpPr>
          <p:cNvPr id="11" name="Rectángulo 10"/>
          <p:cNvSpPr/>
          <p:nvPr/>
        </p:nvSpPr>
        <p:spPr>
          <a:xfrm>
            <a:off x="927975" y="1572474"/>
            <a:ext cx="7632848" cy="400110"/>
          </a:xfrm>
          <a:prstGeom prst="rect">
            <a:avLst/>
          </a:prstGeom>
        </p:spPr>
        <p:txBody>
          <a:bodyPr wrap="square">
            <a:spAutoFit/>
          </a:bodyPr>
          <a:lstStyle/>
          <a:p>
            <a:pPr algn="r"/>
            <a:r>
              <a:rPr lang="es-MX" sz="2000" b="1" dirty="0" smtClean="0">
                <a:solidFill>
                  <a:schemeClr val="accent1">
                    <a:lumMod val="75000"/>
                  </a:schemeClr>
                </a:solidFill>
              </a:rPr>
              <a:t>Datos del recurso de revisión</a:t>
            </a:r>
            <a:endParaRPr lang="es-MX" sz="2000" b="1" dirty="0">
              <a:solidFill>
                <a:schemeClr val="accent1">
                  <a:lumMod val="75000"/>
                </a:schemeClr>
              </a:solidFill>
            </a:endParaRPr>
          </a:p>
        </p:txBody>
      </p:sp>
      <p:pic>
        <p:nvPicPr>
          <p:cNvPr id="14" name="Imagen 13"/>
          <p:cNvPicPr/>
          <p:nvPr/>
        </p:nvPicPr>
        <p:blipFill>
          <a:blip r:embed="rId2"/>
          <a:stretch>
            <a:fillRect/>
          </a:stretch>
        </p:blipFill>
        <p:spPr>
          <a:xfrm>
            <a:off x="1100374" y="2191262"/>
            <a:ext cx="7460449" cy="3325970"/>
          </a:xfrm>
          <a:prstGeom prst="rect">
            <a:avLst/>
          </a:prstGeom>
        </p:spPr>
      </p:pic>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5905465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(6)</a:t>
            </a:r>
          </a:p>
        </p:txBody>
      </p:sp>
      <p:sp>
        <p:nvSpPr>
          <p:cNvPr id="9" name="Rectángulo 8"/>
          <p:cNvSpPr/>
          <p:nvPr/>
        </p:nvSpPr>
        <p:spPr>
          <a:xfrm>
            <a:off x="467544" y="1650983"/>
            <a:ext cx="7632848" cy="400110"/>
          </a:xfrm>
          <a:prstGeom prst="rect">
            <a:avLst/>
          </a:prstGeom>
        </p:spPr>
        <p:txBody>
          <a:bodyPr wrap="square">
            <a:spAutoFit/>
          </a:bodyPr>
          <a:lstStyle/>
          <a:p>
            <a:pPr algn="r"/>
            <a:r>
              <a:rPr lang="es-MX" sz="2000" b="1" dirty="0" smtClean="0">
                <a:solidFill>
                  <a:schemeClr val="accent1">
                    <a:lumMod val="75000"/>
                  </a:schemeClr>
                </a:solidFill>
              </a:rPr>
              <a:t>Registro de datos de la solicitud</a:t>
            </a:r>
            <a:endParaRPr lang="es-MX" sz="2000" b="1" dirty="0">
              <a:solidFill>
                <a:schemeClr val="accent1">
                  <a:lumMod val="75000"/>
                </a:schemeClr>
              </a:solidFill>
            </a:endParaRPr>
          </a:p>
        </p:txBody>
      </p:sp>
      <p:pic>
        <p:nvPicPr>
          <p:cNvPr id="13" name="Imagen 12"/>
          <p:cNvPicPr/>
          <p:nvPr/>
        </p:nvPicPr>
        <p:blipFill>
          <a:blip r:embed="rId2"/>
          <a:stretch>
            <a:fillRect/>
          </a:stretch>
        </p:blipFill>
        <p:spPr>
          <a:xfrm>
            <a:off x="935596" y="2051093"/>
            <a:ext cx="7164796" cy="4186219"/>
          </a:xfrm>
          <a:prstGeom prst="rect">
            <a:avLst/>
          </a:prstGeom>
        </p:spPr>
      </p:pic>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3801014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755576" y="971992"/>
            <a:ext cx="7632848" cy="523220"/>
          </a:xfrm>
          <a:prstGeom prst="rect">
            <a:avLst/>
          </a:prstGeom>
        </p:spPr>
        <p:txBody>
          <a:bodyPr wrap="square">
            <a:spAutoFit/>
          </a:bodyPr>
          <a:lstStyle/>
          <a:p>
            <a:pPr algn="ctr"/>
            <a:r>
              <a:rPr lang="es-MX" sz="2800" b="1" dirty="0" smtClean="0">
                <a:solidFill>
                  <a:schemeClr val="accent6">
                    <a:lumMod val="75000"/>
                  </a:schemeClr>
                </a:solidFill>
              </a:rPr>
              <a:t>Registro del recurso de revisión (7)</a:t>
            </a:r>
          </a:p>
        </p:txBody>
      </p:sp>
      <p:pic>
        <p:nvPicPr>
          <p:cNvPr id="14" name="Imagen 13"/>
          <p:cNvPicPr/>
          <p:nvPr/>
        </p:nvPicPr>
        <p:blipFill>
          <a:blip r:embed="rId2"/>
          <a:stretch>
            <a:fillRect/>
          </a:stretch>
        </p:blipFill>
        <p:spPr>
          <a:xfrm>
            <a:off x="611560" y="1714795"/>
            <a:ext cx="7920880" cy="3627400"/>
          </a:xfrm>
          <a:prstGeom prst="rect">
            <a:avLst/>
          </a:prstGeom>
        </p:spPr>
      </p:pic>
      <p:pic>
        <p:nvPicPr>
          <p:cNvPr id="15" name="Imagen 14"/>
          <p:cNvPicPr/>
          <p:nvPr/>
        </p:nvPicPr>
        <p:blipFill rotWithShape="1">
          <a:blip r:embed="rId3"/>
          <a:srcRect t="-1" b="40627"/>
          <a:stretch/>
        </p:blipFill>
        <p:spPr>
          <a:xfrm>
            <a:off x="611560" y="5445224"/>
            <a:ext cx="7920880" cy="598551"/>
          </a:xfrm>
          <a:prstGeom prst="rect">
            <a:avLst/>
          </a:prstGeom>
        </p:spPr>
      </p:pic>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42415136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redondeado 32">
            <a:hlinkClick r:id="rId2" action="ppaction://hlinksldjump"/>
          </p:cNvPr>
          <p:cNvSpPr/>
          <p:nvPr/>
        </p:nvSpPr>
        <p:spPr>
          <a:xfrm>
            <a:off x="3342838" y="2420888"/>
            <a:ext cx="2623139" cy="1089045"/>
          </a:xfrm>
          <a:prstGeom prst="roundRect">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solidFill>
                  <a:schemeClr val="dk1"/>
                </a:solidFill>
              </a:rPr>
              <a:t>Sustanciación y resolución</a:t>
            </a:r>
          </a:p>
        </p:txBody>
      </p:sp>
      <p:sp>
        <p:nvSpPr>
          <p:cNvPr id="2" name="Rectángulo 1"/>
          <p:cNvSpPr/>
          <p:nvPr/>
        </p:nvSpPr>
        <p:spPr>
          <a:xfrm>
            <a:off x="899592" y="1109446"/>
            <a:ext cx="7632848" cy="523220"/>
          </a:xfrm>
          <a:prstGeom prst="rect">
            <a:avLst/>
          </a:prstGeom>
        </p:spPr>
        <p:txBody>
          <a:bodyPr wrap="square">
            <a:spAutoFit/>
          </a:bodyPr>
          <a:lstStyle/>
          <a:p>
            <a:pPr algn="ctr"/>
            <a:r>
              <a:rPr lang="es-MX" sz="2800" b="1" dirty="0" smtClean="0">
                <a:solidFill>
                  <a:schemeClr val="accent6">
                    <a:lumMod val="75000"/>
                  </a:schemeClr>
                </a:solidFill>
              </a:rPr>
              <a:t>Proceso general</a:t>
            </a:r>
          </a:p>
        </p:txBody>
      </p:sp>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34" name="Rectángulo redondeado 33">
            <a:hlinkClick r:id="rId3" action="ppaction://hlinksldjump"/>
          </p:cNvPr>
          <p:cNvSpPr/>
          <p:nvPr/>
        </p:nvSpPr>
        <p:spPr>
          <a:xfrm>
            <a:off x="5973512" y="2420888"/>
            <a:ext cx="2558928" cy="1089045"/>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ln w="0"/>
                <a:solidFill>
                  <a:schemeClr val="tx1"/>
                </a:solidFill>
              </a:rPr>
              <a:t>Revisión, gestión de firmado y notificación de la resolución</a:t>
            </a:r>
          </a:p>
        </p:txBody>
      </p:sp>
      <p:sp>
        <p:nvSpPr>
          <p:cNvPr id="32" name="Rectángulo redondeado 31">
            <a:hlinkClick r:id="rId4" action="ppaction://hlinksldjump"/>
          </p:cNvPr>
          <p:cNvSpPr/>
          <p:nvPr/>
        </p:nvSpPr>
        <p:spPr>
          <a:xfrm>
            <a:off x="856557" y="2420888"/>
            <a:ext cx="2473224" cy="1089045"/>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ln w="0"/>
                <a:solidFill>
                  <a:schemeClr val="tx1"/>
                </a:solidFill>
              </a:rPr>
              <a:t>Recepción de recursos de revisión</a:t>
            </a:r>
          </a:p>
        </p:txBody>
      </p:sp>
      <p:grpSp>
        <p:nvGrpSpPr>
          <p:cNvPr id="3" name="Grupo 2"/>
          <p:cNvGrpSpPr/>
          <p:nvPr/>
        </p:nvGrpSpPr>
        <p:grpSpPr>
          <a:xfrm>
            <a:off x="1066306" y="3861047"/>
            <a:ext cx="2053727" cy="887732"/>
            <a:chOff x="1066306" y="3861047"/>
            <a:chExt cx="2053727" cy="887732"/>
          </a:xfrm>
        </p:grpSpPr>
        <p:sp>
          <p:nvSpPr>
            <p:cNvPr id="16" name="Elipse 15"/>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grpSp>
        <p:nvGrpSpPr>
          <p:cNvPr id="18" name="Grupo 17"/>
          <p:cNvGrpSpPr/>
          <p:nvPr/>
        </p:nvGrpSpPr>
        <p:grpSpPr>
          <a:xfrm>
            <a:off x="3658771" y="3789040"/>
            <a:ext cx="1991272" cy="935947"/>
            <a:chOff x="2883044" y="5824433"/>
            <a:chExt cx="1760985" cy="782097"/>
          </a:xfrm>
        </p:grpSpPr>
        <p:sp>
          <p:nvSpPr>
            <p:cNvPr id="19" name="Elipse 1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b="1" dirty="0" smtClean="0"/>
                <a:t>Ponencia</a:t>
              </a:r>
              <a:endParaRPr lang="es-MX" b="1" dirty="0"/>
            </a:p>
          </p:txBody>
        </p:sp>
        <p:pic>
          <p:nvPicPr>
            <p:cNvPr id="20" name="Imagen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35" name="Grupo 34"/>
          <p:cNvGrpSpPr/>
          <p:nvPr/>
        </p:nvGrpSpPr>
        <p:grpSpPr>
          <a:xfrm>
            <a:off x="6226113" y="3789041"/>
            <a:ext cx="2090303" cy="959739"/>
            <a:chOff x="172471" y="5801062"/>
            <a:chExt cx="1619555" cy="823018"/>
          </a:xfrm>
        </p:grpSpPr>
        <p:sp>
          <p:nvSpPr>
            <p:cNvPr id="36" name="Elipse 35"/>
            <p:cNvSpPr/>
            <p:nvPr/>
          </p:nvSpPr>
          <p:spPr>
            <a:xfrm>
              <a:off x="573554" y="5801062"/>
              <a:ext cx="1218472" cy="74371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37" name="Imagen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471" y="6002011"/>
              <a:ext cx="802165" cy="622069"/>
            </a:xfrm>
            <a:prstGeom prst="rect">
              <a:avLst/>
            </a:prstGeom>
          </p:spPr>
        </p:pic>
      </p:grpSp>
    </p:spTree>
    <p:extLst>
      <p:ext uri="{BB962C8B-B14F-4D97-AF65-F5344CB8AC3E}">
        <p14:creationId xmlns:p14="http://schemas.microsoft.com/office/powerpoint/2010/main" val="1668014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9592" y="1109446"/>
            <a:ext cx="7632848" cy="523220"/>
          </a:xfrm>
          <a:prstGeom prst="rect">
            <a:avLst/>
          </a:prstGeom>
        </p:spPr>
        <p:txBody>
          <a:bodyPr wrap="square">
            <a:spAutoFit/>
          </a:bodyPr>
          <a:lstStyle/>
          <a:p>
            <a:pPr algn="ctr"/>
            <a:r>
              <a:rPr lang="es-MX" sz="2800" b="1" dirty="0" smtClean="0">
                <a:solidFill>
                  <a:schemeClr val="accent6">
                    <a:lumMod val="75000"/>
                  </a:schemeClr>
                </a:solidFill>
              </a:rPr>
              <a:t>Proceso general desglosado</a:t>
            </a:r>
          </a:p>
        </p:txBody>
      </p:sp>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108" name="Grupo 107"/>
          <p:cNvGrpSpPr/>
          <p:nvPr/>
        </p:nvGrpSpPr>
        <p:grpSpPr>
          <a:xfrm>
            <a:off x="144836" y="1700807"/>
            <a:ext cx="8747644" cy="4780508"/>
            <a:chOff x="70146" y="1700807"/>
            <a:chExt cx="8747644" cy="4780508"/>
          </a:xfrm>
        </p:grpSpPr>
        <p:sp>
          <p:nvSpPr>
            <p:cNvPr id="24" name="Rectángulo 23"/>
            <p:cNvSpPr/>
            <p:nvPr/>
          </p:nvSpPr>
          <p:spPr>
            <a:xfrm>
              <a:off x="467544" y="3452883"/>
              <a:ext cx="8350246" cy="22803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 name="Rectángulo 2"/>
            <p:cNvSpPr/>
            <p:nvPr/>
          </p:nvSpPr>
          <p:spPr>
            <a:xfrm>
              <a:off x="467544" y="1700807"/>
              <a:ext cx="8350246" cy="17520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MX"/>
            </a:p>
          </p:txBody>
        </p:sp>
        <p:sp>
          <p:nvSpPr>
            <p:cNvPr id="25" name="Rectángulo 24"/>
            <p:cNvSpPr/>
            <p:nvPr/>
          </p:nvSpPr>
          <p:spPr>
            <a:xfrm>
              <a:off x="467544" y="5745646"/>
              <a:ext cx="8350246" cy="73566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a:p>
          </p:txBody>
        </p:sp>
        <p:grpSp>
          <p:nvGrpSpPr>
            <p:cNvPr id="12" name="Grupo 11"/>
            <p:cNvGrpSpPr/>
            <p:nvPr/>
          </p:nvGrpSpPr>
          <p:grpSpPr>
            <a:xfrm>
              <a:off x="92806" y="5366006"/>
              <a:ext cx="1333412" cy="556745"/>
              <a:chOff x="6777601" y="4525216"/>
              <a:chExt cx="1970863" cy="871861"/>
            </a:xfrm>
          </p:grpSpPr>
          <p:sp>
            <p:nvSpPr>
              <p:cNvPr id="13" name="Elipse 12"/>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000" b="1" dirty="0" smtClean="0"/>
                  <a:t>Sujeto</a:t>
                </a:r>
              </a:p>
              <a:p>
                <a:pPr algn="ctr"/>
                <a:r>
                  <a:rPr lang="es-MX" sz="1000" b="1" dirty="0" smtClean="0"/>
                  <a:t>Obligado</a:t>
                </a:r>
                <a:endParaRPr lang="es-MX" sz="1000" b="1" dirty="0"/>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
          <p:nvSpPr>
            <p:cNvPr id="30" name="Rectángulo redondeado 29">
              <a:hlinkClick r:id="rId4" action="ppaction://hlinksldjump"/>
            </p:cNvPr>
            <p:cNvSpPr/>
            <p:nvPr/>
          </p:nvSpPr>
          <p:spPr>
            <a:xfrm>
              <a:off x="2744814" y="2878970"/>
              <a:ext cx="1224136" cy="38296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Envío de entrada y </a:t>
              </a:r>
              <a:r>
                <a:rPr lang="es-MX" sz="1000" dirty="0" smtClean="0">
                  <a:ln w="0"/>
                  <a:solidFill>
                    <a:schemeClr val="tx1"/>
                  </a:solidFill>
                  <a:effectLst>
                    <a:outerShdw blurRad="38100" dist="19050" dir="2700000" algn="tl" rotWithShape="0">
                      <a:schemeClr val="dk1">
                        <a:alpha val="40000"/>
                      </a:schemeClr>
                    </a:outerShdw>
                  </a:effectLst>
                </a:rPr>
                <a:t>acuerdo</a:t>
              </a:r>
              <a:endParaRPr lang="es-MX" sz="1000" dirty="0">
                <a:ln w="0"/>
                <a:solidFill>
                  <a:schemeClr val="tx1"/>
                </a:solidFill>
                <a:effectLst>
                  <a:outerShdw blurRad="38100" dist="19050" dir="2700000" algn="tl" rotWithShape="0">
                    <a:schemeClr val="dk1">
                      <a:alpha val="40000"/>
                    </a:schemeClr>
                  </a:outerShdw>
                </a:effectLst>
              </a:endParaRPr>
            </a:p>
          </p:txBody>
        </p:sp>
        <p:cxnSp>
          <p:nvCxnSpPr>
            <p:cNvPr id="40" name="Conector recto de flecha 39"/>
            <p:cNvCxnSpPr>
              <a:stCxn id="30" idx="2"/>
              <a:endCxn id="38" idx="0"/>
            </p:cNvCxnSpPr>
            <p:nvPr/>
          </p:nvCxnSpPr>
          <p:spPr>
            <a:xfrm>
              <a:off x="3356882" y="3261938"/>
              <a:ext cx="967" cy="552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o 17"/>
            <p:cNvGrpSpPr/>
            <p:nvPr/>
          </p:nvGrpSpPr>
          <p:grpSpPr>
            <a:xfrm>
              <a:off x="70146" y="3175103"/>
              <a:ext cx="1233852" cy="613937"/>
              <a:chOff x="2883044" y="5824433"/>
              <a:chExt cx="1760985" cy="782097"/>
            </a:xfrm>
          </p:grpSpPr>
          <p:sp>
            <p:nvSpPr>
              <p:cNvPr id="19" name="Elipse 1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000" b="1" dirty="0" smtClean="0"/>
                  <a:t>Ponencia</a:t>
                </a:r>
                <a:endParaRPr lang="es-MX" sz="1000" b="1" dirty="0"/>
              </a:p>
            </p:txBody>
          </p:sp>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81" name="Grupo 80"/>
            <p:cNvGrpSpPr/>
            <p:nvPr/>
          </p:nvGrpSpPr>
          <p:grpSpPr>
            <a:xfrm>
              <a:off x="1207594" y="3814092"/>
              <a:ext cx="4300510" cy="1510916"/>
              <a:chOff x="683568" y="3814092"/>
              <a:chExt cx="4300510" cy="1510916"/>
            </a:xfrm>
          </p:grpSpPr>
          <p:sp>
            <p:nvSpPr>
              <p:cNvPr id="38" name="Rectángulo redondeado 37">
                <a:hlinkClick r:id="rId4" action="ppaction://hlinksldjump"/>
              </p:cNvPr>
              <p:cNvSpPr/>
              <p:nvPr/>
            </p:nvSpPr>
            <p:spPr>
              <a:xfrm>
                <a:off x="683568" y="3814092"/>
                <a:ext cx="4300510" cy="151091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nchorCtr="1"/>
              <a:lstStyle/>
              <a:p>
                <a:pPr algn="ctr"/>
                <a:r>
                  <a:rPr lang="es-MX" sz="1000" dirty="0" smtClean="0">
                    <a:ln w="0"/>
                    <a:solidFill>
                      <a:schemeClr val="tx1"/>
                    </a:solidFill>
                    <a:effectLst>
                      <a:outerShdw blurRad="38100" dist="19050" dir="2700000" algn="tl" rotWithShape="0">
                        <a:schemeClr val="dk1">
                          <a:alpha val="40000"/>
                        </a:schemeClr>
                      </a:outerShdw>
                    </a:effectLst>
                  </a:rPr>
                  <a:t>Sustanciación y resolución</a:t>
                </a:r>
                <a:endParaRPr lang="es-MX" sz="1000" dirty="0">
                  <a:ln w="0"/>
                  <a:solidFill>
                    <a:schemeClr val="tx1"/>
                  </a:solidFill>
                  <a:effectLst>
                    <a:outerShdw blurRad="38100" dist="19050" dir="2700000" algn="tl" rotWithShape="0">
                      <a:schemeClr val="dk1">
                        <a:alpha val="40000"/>
                      </a:schemeClr>
                    </a:outerShdw>
                  </a:effectLst>
                </a:endParaRPr>
              </a:p>
            </p:txBody>
          </p:sp>
          <p:sp>
            <p:nvSpPr>
              <p:cNvPr id="51" name="Rectángulo redondeado 50">
                <a:hlinkClick r:id="rId6" action="ppaction://hlinkfile"/>
              </p:cNvPr>
              <p:cNvSpPr/>
              <p:nvPr/>
            </p:nvSpPr>
            <p:spPr>
              <a:xfrm>
                <a:off x="803647" y="4217435"/>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ln w="0"/>
                    <a:solidFill>
                      <a:schemeClr val="tx1"/>
                    </a:solidFill>
                    <a:effectLst>
                      <a:outerShdw blurRad="38100" dist="19050" dir="2700000" algn="tl" rotWithShape="0">
                        <a:schemeClr val="dk1">
                          <a:alpha val="40000"/>
                        </a:schemeClr>
                      </a:outerShdw>
                    </a:effectLst>
                  </a:rPr>
                  <a:t>Admite</a:t>
                </a:r>
                <a:endParaRPr lang="es-MX" sz="1000" dirty="0">
                  <a:ln w="0"/>
                  <a:solidFill>
                    <a:schemeClr val="tx1"/>
                  </a:solidFill>
                  <a:effectLst>
                    <a:outerShdw blurRad="38100" dist="19050" dir="2700000" algn="tl" rotWithShape="0">
                      <a:schemeClr val="dk1">
                        <a:alpha val="40000"/>
                      </a:schemeClr>
                    </a:outerShdw>
                  </a:effectLst>
                </a:endParaRPr>
              </a:p>
            </p:txBody>
          </p:sp>
          <p:sp>
            <p:nvSpPr>
              <p:cNvPr id="53" name="Rectángulo redondeado 52">
                <a:hlinkClick r:id="rId6" action="ppaction://hlinkfile"/>
              </p:cNvPr>
              <p:cNvSpPr/>
              <p:nvPr/>
            </p:nvSpPr>
            <p:spPr>
              <a:xfrm>
                <a:off x="803648" y="4533382"/>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Previene</a:t>
                </a:r>
              </a:p>
            </p:txBody>
          </p:sp>
          <p:sp>
            <p:nvSpPr>
              <p:cNvPr id="54" name="Rectángulo redondeado 53">
                <a:hlinkClick r:id="rId6" action="ppaction://hlinkfile"/>
              </p:cNvPr>
              <p:cNvSpPr/>
              <p:nvPr/>
            </p:nvSpPr>
            <p:spPr>
              <a:xfrm>
                <a:off x="807614" y="4845132"/>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Desecha</a:t>
                </a:r>
              </a:p>
            </p:txBody>
          </p:sp>
          <p:sp>
            <p:nvSpPr>
              <p:cNvPr id="57" name="Rectángulo redondeado 56">
                <a:hlinkClick r:id="rId6" action="ppaction://hlinkfile"/>
              </p:cNvPr>
              <p:cNvSpPr/>
              <p:nvPr/>
            </p:nvSpPr>
            <p:spPr>
              <a:xfrm>
                <a:off x="1674019" y="4533382"/>
                <a:ext cx="796054" cy="23352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ln w="0"/>
                    <a:solidFill>
                      <a:schemeClr val="tx1"/>
                    </a:solidFill>
                    <a:effectLst>
                      <a:outerShdw blurRad="38100" dist="19050" dir="2700000" algn="tl" rotWithShape="0">
                        <a:schemeClr val="dk1">
                          <a:alpha val="40000"/>
                        </a:schemeClr>
                      </a:outerShdw>
                    </a:effectLst>
                  </a:rPr>
                  <a:t>Desahogo</a:t>
                </a:r>
              </a:p>
            </p:txBody>
          </p:sp>
          <p:sp>
            <p:nvSpPr>
              <p:cNvPr id="59" name="Rectángulo redondeado 58">
                <a:hlinkClick r:id="rId6" action="ppaction://hlinkfile"/>
              </p:cNvPr>
              <p:cNvSpPr/>
              <p:nvPr/>
            </p:nvSpPr>
            <p:spPr>
              <a:xfrm>
                <a:off x="2531891" y="4217435"/>
                <a:ext cx="1152128" cy="39417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Notificación a </a:t>
                </a:r>
                <a:r>
                  <a:rPr lang="es-MX" sz="1000" dirty="0" smtClean="0">
                    <a:ln w="0"/>
                    <a:solidFill>
                      <a:schemeClr val="tx1"/>
                    </a:solidFill>
                    <a:effectLst>
                      <a:outerShdw blurRad="38100" dist="19050" dir="2700000" algn="tl" rotWithShape="0">
                        <a:schemeClr val="dk1">
                          <a:alpha val="40000"/>
                        </a:schemeClr>
                      </a:outerShdw>
                    </a:effectLst>
                  </a:rPr>
                  <a:t>los involucrados</a:t>
                </a:r>
                <a:endParaRPr lang="es-MX" sz="1000" dirty="0">
                  <a:ln w="0"/>
                  <a:solidFill>
                    <a:schemeClr val="tx1"/>
                  </a:solidFill>
                  <a:effectLst>
                    <a:outerShdw blurRad="38100" dist="19050" dir="2700000" algn="tl" rotWithShape="0">
                      <a:schemeClr val="dk1">
                        <a:alpha val="40000"/>
                      </a:schemeClr>
                    </a:outerShdw>
                  </a:effectLst>
                </a:endParaRPr>
              </a:p>
            </p:txBody>
          </p:sp>
          <p:sp>
            <p:nvSpPr>
              <p:cNvPr id="60" name="Rectángulo redondeado 59">
                <a:hlinkClick r:id="rId6" action="ppaction://hlinkfile"/>
              </p:cNvPr>
              <p:cNvSpPr/>
              <p:nvPr/>
            </p:nvSpPr>
            <p:spPr>
              <a:xfrm>
                <a:off x="2544390" y="4684476"/>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Recepción de manifestaciones y alegatos</a:t>
                </a:r>
              </a:p>
            </p:txBody>
          </p:sp>
          <p:sp>
            <p:nvSpPr>
              <p:cNvPr id="64" name="Rectángulo redondeado 63">
                <a:hlinkClick r:id="rId6" action="ppaction://hlinkfile"/>
              </p:cNvPr>
              <p:cNvSpPr/>
              <p:nvPr/>
            </p:nvSpPr>
            <p:spPr>
              <a:xfrm>
                <a:off x="3754831" y="4389794"/>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Preparación de Proyectos de resolución</a:t>
                </a:r>
              </a:p>
            </p:txBody>
          </p:sp>
        </p:grpSp>
        <p:grpSp>
          <p:nvGrpSpPr>
            <p:cNvPr id="68" name="Grupo 67"/>
            <p:cNvGrpSpPr/>
            <p:nvPr/>
          </p:nvGrpSpPr>
          <p:grpSpPr>
            <a:xfrm>
              <a:off x="2223329" y="1915640"/>
              <a:ext cx="2271581" cy="649264"/>
              <a:chOff x="1292307" y="1787595"/>
              <a:chExt cx="2271581" cy="649264"/>
            </a:xfrm>
          </p:grpSpPr>
          <p:sp>
            <p:nvSpPr>
              <p:cNvPr id="26" name="Rectángulo redondeado 25">
                <a:hlinkClick r:id="rId4" action="ppaction://hlinksldjump"/>
              </p:cNvPr>
              <p:cNvSpPr/>
              <p:nvPr/>
            </p:nvSpPr>
            <p:spPr>
              <a:xfrm>
                <a:off x="1292307" y="1787595"/>
                <a:ext cx="2271581" cy="64926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nchorCtr="1"/>
              <a:lstStyle/>
              <a:p>
                <a:pPr algn="ctr"/>
                <a:r>
                  <a:rPr lang="es-MX" sz="1000" dirty="0" smtClean="0">
                    <a:ln w="0"/>
                    <a:solidFill>
                      <a:schemeClr val="tx1"/>
                    </a:solidFill>
                    <a:effectLst>
                      <a:outerShdw blurRad="38100" dist="19050" dir="2700000" algn="tl" rotWithShape="0">
                        <a:schemeClr val="dk1">
                          <a:alpha val="40000"/>
                        </a:schemeClr>
                      </a:outerShdw>
                    </a:effectLst>
                  </a:rPr>
                  <a:t>Recepción de recursos de revisión</a:t>
                </a:r>
                <a:endParaRPr lang="es-MX" sz="1000" dirty="0">
                  <a:ln w="0"/>
                  <a:solidFill>
                    <a:schemeClr val="tx1"/>
                  </a:solidFill>
                  <a:effectLst>
                    <a:outerShdw blurRad="38100" dist="19050" dir="2700000" algn="tl" rotWithShape="0">
                      <a:schemeClr val="dk1">
                        <a:alpha val="40000"/>
                      </a:schemeClr>
                    </a:outerShdw>
                  </a:effectLst>
                </a:endParaRPr>
              </a:p>
            </p:txBody>
          </p:sp>
          <p:sp>
            <p:nvSpPr>
              <p:cNvPr id="66" name="Rectángulo redondeado 65">
                <a:hlinkClick r:id="rId6" action="ppaction://hlinkfile"/>
              </p:cNvPr>
              <p:cNvSpPr/>
              <p:nvPr/>
            </p:nvSpPr>
            <p:spPr>
              <a:xfrm>
                <a:off x="1431876" y="2100466"/>
                <a:ext cx="979883" cy="244467"/>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ln w="0"/>
                    <a:solidFill>
                      <a:schemeClr val="tx1"/>
                    </a:solidFill>
                    <a:effectLst>
                      <a:outerShdw blurRad="38100" dist="19050" dir="2700000" algn="tl" rotWithShape="0">
                        <a:schemeClr val="dk1">
                          <a:alpha val="40000"/>
                        </a:schemeClr>
                      </a:outerShdw>
                    </a:effectLst>
                  </a:rPr>
                  <a:t>Recepción</a:t>
                </a:r>
                <a:endParaRPr lang="es-MX" sz="1000" dirty="0">
                  <a:ln w="0"/>
                  <a:solidFill>
                    <a:schemeClr val="tx1"/>
                  </a:solidFill>
                  <a:effectLst>
                    <a:outerShdw blurRad="38100" dist="19050" dir="2700000" algn="tl" rotWithShape="0">
                      <a:schemeClr val="dk1">
                        <a:alpha val="40000"/>
                      </a:schemeClr>
                    </a:outerShdw>
                  </a:effectLst>
                </a:endParaRPr>
              </a:p>
            </p:txBody>
          </p:sp>
          <p:sp>
            <p:nvSpPr>
              <p:cNvPr id="67" name="Rectángulo redondeado 66">
                <a:hlinkClick r:id="rId6" action="ppaction://hlinkfile"/>
              </p:cNvPr>
              <p:cNvSpPr/>
              <p:nvPr/>
            </p:nvSpPr>
            <p:spPr>
              <a:xfrm>
                <a:off x="2493967" y="2100466"/>
                <a:ext cx="979883" cy="244467"/>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ln w="0"/>
                    <a:solidFill>
                      <a:schemeClr val="tx1"/>
                    </a:solidFill>
                    <a:effectLst>
                      <a:outerShdw blurRad="38100" dist="19050" dir="2700000" algn="tl" rotWithShape="0">
                        <a:schemeClr val="dk1">
                          <a:alpha val="40000"/>
                        </a:schemeClr>
                      </a:outerShdw>
                    </a:effectLst>
                  </a:rPr>
                  <a:t>Turnado</a:t>
                </a:r>
                <a:endParaRPr lang="es-MX" sz="1000" dirty="0">
                  <a:ln w="0"/>
                  <a:solidFill>
                    <a:schemeClr val="tx1"/>
                  </a:solidFill>
                  <a:effectLst>
                    <a:outerShdw blurRad="38100" dist="19050" dir="2700000" algn="tl" rotWithShape="0">
                      <a:schemeClr val="dk1">
                        <a:alpha val="40000"/>
                      </a:schemeClr>
                    </a:outerShdw>
                  </a:effectLst>
                </a:endParaRPr>
              </a:p>
            </p:txBody>
          </p:sp>
        </p:grpSp>
        <p:cxnSp>
          <p:nvCxnSpPr>
            <p:cNvPr id="71" name="Conector recto de flecha 70"/>
            <p:cNvCxnSpPr>
              <a:stCxn id="26" idx="2"/>
              <a:endCxn id="30" idx="0"/>
            </p:cNvCxnSpPr>
            <p:nvPr/>
          </p:nvCxnSpPr>
          <p:spPr>
            <a:xfrm flipH="1">
              <a:off x="3356882" y="2564904"/>
              <a:ext cx="2238" cy="314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ángulo redondeado 79">
              <a:hlinkClick r:id="rId6" action="ppaction://hlinkfile"/>
            </p:cNvPr>
            <p:cNvSpPr/>
            <p:nvPr/>
          </p:nvSpPr>
          <p:spPr>
            <a:xfrm>
              <a:off x="3068416" y="5874191"/>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smtClean="0">
                  <a:ln w="0"/>
                  <a:solidFill>
                    <a:schemeClr val="tx1"/>
                  </a:solidFill>
                  <a:effectLst>
                    <a:outerShdw blurRad="38100" dist="19050" dir="2700000" algn="tl" rotWithShape="0">
                      <a:schemeClr val="dk1">
                        <a:alpha val="40000"/>
                      </a:schemeClr>
                    </a:outerShdw>
                  </a:effectLst>
                </a:rPr>
                <a:t>Envío </a:t>
              </a:r>
              <a:r>
                <a:rPr lang="es-MX" sz="1000" dirty="0">
                  <a:ln w="0"/>
                  <a:solidFill>
                    <a:schemeClr val="tx1"/>
                  </a:solidFill>
                  <a:effectLst>
                    <a:outerShdw blurRad="38100" dist="19050" dir="2700000" algn="tl" rotWithShape="0">
                      <a:schemeClr val="dk1">
                        <a:alpha val="40000"/>
                      </a:schemeClr>
                    </a:outerShdw>
                  </a:effectLst>
                </a:rPr>
                <a:t>de manifestaciones y alegatos</a:t>
              </a:r>
            </a:p>
          </p:txBody>
        </p:sp>
        <p:cxnSp>
          <p:nvCxnSpPr>
            <p:cNvPr id="83" name="Conector recto de flecha 82"/>
            <p:cNvCxnSpPr>
              <a:stCxn id="80" idx="0"/>
              <a:endCxn id="60" idx="2"/>
            </p:cNvCxnSpPr>
            <p:nvPr/>
          </p:nvCxnSpPr>
          <p:spPr>
            <a:xfrm flipV="1">
              <a:off x="3644480" y="5205172"/>
              <a:ext cx="0" cy="669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8" name="Grupo 97"/>
            <p:cNvGrpSpPr/>
            <p:nvPr/>
          </p:nvGrpSpPr>
          <p:grpSpPr>
            <a:xfrm>
              <a:off x="4902541" y="1915640"/>
              <a:ext cx="3773915" cy="1122725"/>
              <a:chOff x="4902541" y="1915640"/>
              <a:chExt cx="3773915" cy="1122725"/>
            </a:xfrm>
          </p:grpSpPr>
          <p:sp>
            <p:nvSpPr>
              <p:cNvPr id="85" name="Rectángulo redondeado 84">
                <a:hlinkClick r:id="rId4" action="ppaction://hlinksldjump"/>
              </p:cNvPr>
              <p:cNvSpPr/>
              <p:nvPr/>
            </p:nvSpPr>
            <p:spPr>
              <a:xfrm>
                <a:off x="4902541" y="1915640"/>
                <a:ext cx="3773915" cy="112272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nchorCtr="1"/>
              <a:lstStyle/>
              <a:p>
                <a:pPr algn="ctr"/>
                <a:r>
                  <a:rPr lang="es-MX" sz="1000" dirty="0"/>
                  <a:t>Revisión, gestión de firmado y notificación de la resolución</a:t>
                </a:r>
              </a:p>
              <a:p>
                <a:pPr algn="ctr"/>
                <a:endParaRPr lang="es-MX" sz="1000" dirty="0">
                  <a:ln w="0"/>
                  <a:solidFill>
                    <a:schemeClr val="tx1"/>
                  </a:solidFill>
                  <a:effectLst>
                    <a:outerShdw blurRad="38100" dist="19050" dir="2700000" algn="tl" rotWithShape="0">
                      <a:schemeClr val="dk1">
                        <a:alpha val="40000"/>
                      </a:schemeClr>
                    </a:outerShdw>
                  </a:effectLst>
                </a:endParaRPr>
              </a:p>
            </p:txBody>
          </p:sp>
          <p:grpSp>
            <p:nvGrpSpPr>
              <p:cNvPr id="97" name="Grupo 96"/>
              <p:cNvGrpSpPr/>
              <p:nvPr/>
            </p:nvGrpSpPr>
            <p:grpSpPr>
              <a:xfrm>
                <a:off x="5007762" y="2349222"/>
                <a:ext cx="3549730" cy="523328"/>
                <a:chOff x="5007762" y="2349222"/>
                <a:chExt cx="3549730" cy="523328"/>
              </a:xfrm>
            </p:grpSpPr>
            <p:sp>
              <p:nvSpPr>
                <p:cNvPr id="91" name="Rectángulo redondeado 90">
                  <a:hlinkClick r:id="rId6" action="ppaction://hlinkfile"/>
                </p:cNvPr>
                <p:cNvSpPr/>
                <p:nvPr/>
              </p:nvSpPr>
              <p:spPr>
                <a:xfrm>
                  <a:off x="5007762" y="2349222"/>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Registrar información del Pleno</a:t>
                  </a:r>
                </a:p>
              </p:txBody>
            </p:sp>
            <p:sp>
              <p:nvSpPr>
                <p:cNvPr id="93" name="Rectángulo redondeado 92">
                  <a:hlinkClick r:id="rId6" action="ppaction://hlinkfile"/>
                </p:cNvPr>
                <p:cNvSpPr/>
                <p:nvPr/>
              </p:nvSpPr>
              <p:spPr>
                <a:xfrm>
                  <a:off x="6206563" y="2349222"/>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Registro de la resolución firmada</a:t>
                  </a:r>
                </a:p>
              </p:txBody>
            </p:sp>
            <p:sp>
              <p:nvSpPr>
                <p:cNvPr id="94" name="Rectángulo redondeado 93">
                  <a:hlinkClick r:id="rId6" action="ppaction://hlinkfile"/>
                </p:cNvPr>
                <p:cNvSpPr/>
                <p:nvPr/>
              </p:nvSpPr>
              <p:spPr>
                <a:xfrm>
                  <a:off x="7405364" y="2351854"/>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Notificación de la </a:t>
                  </a:r>
                  <a:r>
                    <a:rPr lang="es-MX" sz="1000" dirty="0" smtClean="0">
                      <a:ln w="0"/>
                      <a:solidFill>
                        <a:schemeClr val="tx1"/>
                      </a:solidFill>
                      <a:effectLst>
                        <a:outerShdw blurRad="38100" dist="19050" dir="2700000" algn="tl" rotWithShape="0">
                          <a:schemeClr val="dk1">
                            <a:alpha val="40000"/>
                          </a:schemeClr>
                        </a:outerShdw>
                      </a:effectLst>
                    </a:rPr>
                    <a:t>resolución</a:t>
                  </a:r>
                  <a:endParaRPr lang="es-MX" sz="1000" dirty="0">
                    <a:ln w="0"/>
                    <a:solidFill>
                      <a:schemeClr val="tx1"/>
                    </a:solidFill>
                    <a:effectLst>
                      <a:outerShdw blurRad="38100" dist="19050" dir="2700000" algn="tl" rotWithShape="0">
                        <a:schemeClr val="dk1">
                          <a:alpha val="40000"/>
                        </a:schemeClr>
                      </a:outerShdw>
                    </a:effectLst>
                  </a:endParaRPr>
                </a:p>
              </p:txBody>
            </p:sp>
          </p:grpSp>
        </p:grpSp>
        <p:sp>
          <p:nvSpPr>
            <p:cNvPr id="99" name="Rectángulo redondeado 98">
              <a:hlinkClick r:id="rId6" action="ppaction://hlinkfile"/>
            </p:cNvPr>
            <p:cNvSpPr/>
            <p:nvPr/>
          </p:nvSpPr>
          <p:spPr>
            <a:xfrm>
              <a:off x="7417890" y="5874191"/>
              <a:ext cx="1152128" cy="520696"/>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s-MX" sz="1000" dirty="0">
                  <a:ln w="0"/>
                  <a:solidFill>
                    <a:schemeClr val="tx1"/>
                  </a:solidFill>
                  <a:effectLst>
                    <a:outerShdw blurRad="38100" dist="19050" dir="2700000" algn="tl" rotWithShape="0">
                      <a:schemeClr val="dk1">
                        <a:alpha val="40000"/>
                      </a:schemeClr>
                    </a:outerShdw>
                  </a:effectLst>
                </a:rPr>
                <a:t>Recibe notificación de la resolución</a:t>
              </a:r>
            </a:p>
          </p:txBody>
        </p:sp>
        <p:cxnSp>
          <p:nvCxnSpPr>
            <p:cNvPr id="101" name="Conector recto de flecha 100"/>
            <p:cNvCxnSpPr>
              <a:stCxn id="94" idx="2"/>
              <a:endCxn id="99" idx="0"/>
            </p:cNvCxnSpPr>
            <p:nvPr/>
          </p:nvCxnSpPr>
          <p:spPr>
            <a:xfrm>
              <a:off x="7981428" y="2872550"/>
              <a:ext cx="12526" cy="3001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Conector angular 104"/>
            <p:cNvCxnSpPr>
              <a:stCxn id="64" idx="3"/>
            </p:cNvCxnSpPr>
            <p:nvPr/>
          </p:nvCxnSpPr>
          <p:spPr>
            <a:xfrm flipV="1">
              <a:off x="5430985" y="2894970"/>
              <a:ext cx="320481" cy="17551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Grupo 46"/>
          <p:cNvGrpSpPr/>
          <p:nvPr/>
        </p:nvGrpSpPr>
        <p:grpSpPr>
          <a:xfrm>
            <a:off x="63500" y="1561779"/>
            <a:ext cx="1628180" cy="643085"/>
            <a:chOff x="1066306" y="3861047"/>
            <a:chExt cx="2053727" cy="887732"/>
          </a:xfrm>
        </p:grpSpPr>
        <p:sp>
          <p:nvSpPr>
            <p:cNvPr id="48" name="Elipse 47"/>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49" name="Imagen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723465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9592" y="1109446"/>
            <a:ext cx="7632848" cy="4832092"/>
          </a:xfrm>
          <a:prstGeom prst="rect">
            <a:avLst/>
          </a:prstGeom>
        </p:spPr>
        <p:txBody>
          <a:bodyPr wrap="square">
            <a:spAutoFit/>
          </a:bodyPr>
          <a:lstStyle/>
          <a:p>
            <a:pPr algn="ctr"/>
            <a:r>
              <a:rPr lang="es-MX" sz="2800" b="1" dirty="0" smtClean="0">
                <a:solidFill>
                  <a:schemeClr val="accent6">
                    <a:lumMod val="75000"/>
                  </a:schemeClr>
                </a:solidFill>
              </a:rPr>
              <a:t>Pasos generales </a:t>
            </a:r>
          </a:p>
          <a:p>
            <a:pPr algn="ctr"/>
            <a:r>
              <a:rPr lang="es-MX" sz="2800" b="1" dirty="0" smtClean="0">
                <a:solidFill>
                  <a:schemeClr val="accent6">
                    <a:lumMod val="75000"/>
                  </a:schemeClr>
                </a:solidFill>
              </a:rPr>
              <a:t>del procedimiento</a:t>
            </a:r>
          </a:p>
          <a:p>
            <a:pPr algn="ctr"/>
            <a:endParaRPr lang="es-MX" sz="1400" b="1" dirty="0" smtClean="0">
              <a:solidFill>
                <a:schemeClr val="accent6">
                  <a:lumMod val="75000"/>
                </a:schemeClr>
              </a:solidFill>
            </a:endParaRPr>
          </a:p>
          <a:p>
            <a:pPr algn="ctr"/>
            <a:endParaRPr lang="es-MX" sz="1400" b="1" dirty="0" smtClean="0">
              <a:solidFill>
                <a:schemeClr val="accent6">
                  <a:lumMod val="75000"/>
                </a:schemeClr>
              </a:solidFill>
            </a:endParaRPr>
          </a:p>
          <a:p>
            <a:pPr algn="just"/>
            <a:r>
              <a:rPr lang="es-MX" sz="2800" dirty="0" smtClean="0"/>
              <a:t>0. Recepción del recurso de revisión</a:t>
            </a:r>
          </a:p>
          <a:p>
            <a:pPr algn="just"/>
            <a:r>
              <a:rPr lang="es-MX" sz="2800" dirty="0" smtClean="0"/>
              <a:t>1. Turnar</a:t>
            </a:r>
          </a:p>
          <a:p>
            <a:pPr algn="just"/>
            <a:r>
              <a:rPr lang="es-MX" sz="2800" dirty="0" smtClean="0"/>
              <a:t>2. Envío de entrada y acuerdo</a:t>
            </a:r>
          </a:p>
          <a:p>
            <a:pPr algn="just"/>
            <a:r>
              <a:rPr lang="es-MX" sz="2800" dirty="0" smtClean="0"/>
              <a:t>3. Admitir / Prevenir / Desechar</a:t>
            </a:r>
          </a:p>
          <a:p>
            <a:pPr algn="just"/>
            <a:r>
              <a:rPr lang="es-MX" sz="2800" dirty="0" smtClean="0"/>
              <a:t>4. Preparación del proyecto de resolución</a:t>
            </a:r>
          </a:p>
          <a:p>
            <a:pPr algn="just"/>
            <a:r>
              <a:rPr lang="es-MX" sz="2800" dirty="0" smtClean="0"/>
              <a:t>5. Registrar información del Pleno</a:t>
            </a:r>
          </a:p>
          <a:p>
            <a:pPr algn="just"/>
            <a:r>
              <a:rPr lang="es-MX" sz="2800" dirty="0" smtClean="0"/>
              <a:t>6. Registro de la resolución firmada</a:t>
            </a:r>
          </a:p>
          <a:p>
            <a:pPr algn="just"/>
            <a:r>
              <a:rPr lang="es-MX" sz="2800" dirty="0" smtClean="0"/>
              <a:t>7. Notificación de la resolución</a:t>
            </a:r>
            <a:endParaRPr lang="es-MX" sz="2800" dirty="0"/>
          </a:p>
        </p:txBody>
      </p:sp>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1061746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3 Rectángulo redondeado"/>
          <p:cNvSpPr/>
          <p:nvPr/>
        </p:nvSpPr>
        <p:spPr>
          <a:xfrm>
            <a:off x="730602" y="953340"/>
            <a:ext cx="7776864" cy="5644011"/>
          </a:xfrm>
          <a:prstGeom prst="roundRect">
            <a:avLst>
              <a:gd name="adj" fmla="val 5518"/>
            </a:avLst>
          </a:prstGeom>
          <a:solidFill>
            <a:schemeClr val="bg1">
              <a:lumMod val="85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sz="1600" dirty="0"/>
          </a:p>
        </p:txBody>
      </p:sp>
      <p:sp>
        <p:nvSpPr>
          <p:cNvPr id="5" name="34 Rectángulo redondeado"/>
          <p:cNvSpPr/>
          <p:nvPr/>
        </p:nvSpPr>
        <p:spPr>
          <a:xfrm>
            <a:off x="991976" y="1857257"/>
            <a:ext cx="1701704" cy="2335846"/>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bg1"/>
                </a:solidFill>
              </a:rPr>
              <a:t>Sistema de solicitudes de acceso a la </a:t>
            </a:r>
            <a:r>
              <a:rPr lang="es-ES_tradnl" dirty="0" smtClean="0">
                <a:solidFill>
                  <a:schemeClr val="bg1"/>
                </a:solidFill>
              </a:rPr>
              <a:t>información</a:t>
            </a:r>
          </a:p>
        </p:txBody>
      </p:sp>
      <p:sp>
        <p:nvSpPr>
          <p:cNvPr id="7" name="35 Rectángulo redondeado"/>
          <p:cNvSpPr/>
          <p:nvPr/>
        </p:nvSpPr>
        <p:spPr>
          <a:xfrm>
            <a:off x="2837370" y="1866241"/>
            <a:ext cx="1689961" cy="2326860"/>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bg1"/>
                </a:solidFill>
              </a:rPr>
              <a:t>Sistema de gestión de medios de </a:t>
            </a:r>
            <a:r>
              <a:rPr lang="es-ES_tradnl" dirty="0" smtClean="0">
                <a:solidFill>
                  <a:schemeClr val="bg1"/>
                </a:solidFill>
              </a:rPr>
              <a:t>impugnación</a:t>
            </a:r>
          </a:p>
        </p:txBody>
      </p:sp>
      <p:sp>
        <p:nvSpPr>
          <p:cNvPr id="8" name="36 Rectángulo redondeado"/>
          <p:cNvSpPr/>
          <p:nvPr/>
        </p:nvSpPr>
        <p:spPr>
          <a:xfrm>
            <a:off x="4676990" y="1866241"/>
            <a:ext cx="1701704" cy="2326860"/>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solidFill>
                  <a:schemeClr val="bg1"/>
                </a:solidFill>
              </a:rPr>
              <a:t>Sistema de portales de obligaciones de </a:t>
            </a:r>
            <a:r>
              <a:rPr lang="es-ES_tradnl" sz="1700" dirty="0" smtClean="0">
                <a:solidFill>
                  <a:schemeClr val="bg1"/>
                </a:solidFill>
              </a:rPr>
              <a:t>transparencia</a:t>
            </a:r>
          </a:p>
        </p:txBody>
      </p:sp>
      <p:sp>
        <p:nvSpPr>
          <p:cNvPr id="9" name="37 Rectángulo redondeado"/>
          <p:cNvSpPr/>
          <p:nvPr/>
        </p:nvSpPr>
        <p:spPr>
          <a:xfrm>
            <a:off x="6506391" y="1857257"/>
            <a:ext cx="1701704" cy="2335844"/>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solidFill>
                  <a:schemeClr val="bg1"/>
                </a:solidFill>
              </a:rPr>
              <a:t>Sistema de comunicación entre organismos garantes y </a:t>
            </a:r>
            <a:r>
              <a:rPr lang="es-ES_tradnl" sz="1700" dirty="0" smtClean="0">
                <a:solidFill>
                  <a:schemeClr val="bg1"/>
                </a:solidFill>
              </a:rPr>
              <a:t>SO</a:t>
            </a:r>
          </a:p>
          <a:p>
            <a:pPr algn="ctr"/>
            <a:endParaRPr lang="es-ES_tradnl" sz="1700" dirty="0" smtClean="0">
              <a:solidFill>
                <a:schemeClr val="bg1"/>
              </a:solidFill>
            </a:endParaRPr>
          </a:p>
        </p:txBody>
      </p:sp>
      <p:sp>
        <p:nvSpPr>
          <p:cNvPr id="12" name="34 Rectángulo redondeado"/>
          <p:cNvSpPr/>
          <p:nvPr/>
        </p:nvSpPr>
        <p:spPr>
          <a:xfrm>
            <a:off x="991976" y="1211382"/>
            <a:ext cx="7216119" cy="516282"/>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smtClean="0">
                <a:solidFill>
                  <a:schemeClr val="bg1"/>
                </a:solidFill>
              </a:rPr>
              <a:t>Federal</a:t>
            </a:r>
          </a:p>
        </p:txBody>
      </p:sp>
      <p:sp>
        <p:nvSpPr>
          <p:cNvPr id="13" name="34 Rectángulo redondeado"/>
          <p:cNvSpPr/>
          <p:nvPr/>
        </p:nvSpPr>
        <p:spPr>
          <a:xfrm>
            <a:off x="2514484" y="5352156"/>
            <a:ext cx="4209098" cy="466619"/>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smtClean="0">
                <a:solidFill>
                  <a:schemeClr val="bg1"/>
                </a:solidFill>
              </a:rPr>
              <a:t>Sistema Nacional de Transparencia</a:t>
            </a:r>
          </a:p>
        </p:txBody>
      </p:sp>
      <p:cxnSp>
        <p:nvCxnSpPr>
          <p:cNvPr id="16" name="Conector angular 15"/>
          <p:cNvCxnSpPr>
            <a:stCxn id="13" idx="0"/>
            <a:endCxn id="5" idx="2"/>
          </p:cNvCxnSpPr>
          <p:nvPr/>
        </p:nvCxnSpPr>
        <p:spPr>
          <a:xfrm rot="16200000" flipV="1">
            <a:off x="2651405" y="3384527"/>
            <a:ext cx="1159053" cy="2776205"/>
          </a:xfrm>
          <a:prstGeom prst="bentConnector3">
            <a:avLst>
              <a:gd name="adj1" fmla="val 19385"/>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13" idx="0"/>
            <a:endCxn id="7" idx="2"/>
          </p:cNvCxnSpPr>
          <p:nvPr/>
        </p:nvCxnSpPr>
        <p:spPr>
          <a:xfrm rot="16200000" flipV="1">
            <a:off x="3571165" y="4304288"/>
            <a:ext cx="1159055" cy="936682"/>
          </a:xfrm>
          <a:prstGeom prst="bentConnector3">
            <a:avLst>
              <a:gd name="adj1" fmla="val 19385"/>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7840" y="3726910"/>
            <a:ext cx="360000" cy="411600"/>
          </a:xfrm>
          <a:prstGeom prst="rect">
            <a:avLst/>
          </a:prstGeom>
        </p:spPr>
      </p:pic>
      <p:pic>
        <p:nvPicPr>
          <p:cNvPr id="31" name="Imagen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659" y="3714379"/>
            <a:ext cx="360000" cy="411600"/>
          </a:xfrm>
          <a:prstGeom prst="rect">
            <a:avLst/>
          </a:prstGeom>
        </p:spPr>
      </p:pic>
      <p:pic>
        <p:nvPicPr>
          <p:cNvPr id="32" name="Imagen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7842" y="3726910"/>
            <a:ext cx="360000" cy="411600"/>
          </a:xfrm>
          <a:prstGeom prst="rect">
            <a:avLst/>
          </a:prstGeom>
        </p:spPr>
      </p:pic>
      <p:pic>
        <p:nvPicPr>
          <p:cNvPr id="33" name="Imagen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243" y="3714379"/>
            <a:ext cx="360000" cy="411600"/>
          </a:xfrm>
          <a:prstGeom prst="rect">
            <a:avLst/>
          </a:prstGeom>
        </p:spPr>
      </p:pic>
      <p:cxnSp>
        <p:nvCxnSpPr>
          <p:cNvPr id="35" name="Conector angular 34"/>
          <p:cNvCxnSpPr>
            <a:stCxn id="13" idx="0"/>
            <a:endCxn id="8" idx="2"/>
          </p:cNvCxnSpPr>
          <p:nvPr/>
        </p:nvCxnSpPr>
        <p:spPr>
          <a:xfrm rot="5400000" flipH="1" flipV="1">
            <a:off x="4493910" y="4318225"/>
            <a:ext cx="1159055" cy="908809"/>
          </a:xfrm>
          <a:prstGeom prst="bentConnector3">
            <a:avLst>
              <a:gd name="adj1" fmla="val 19385"/>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ector angular 37"/>
          <p:cNvCxnSpPr>
            <a:stCxn id="13" idx="0"/>
            <a:endCxn id="9" idx="2"/>
          </p:cNvCxnSpPr>
          <p:nvPr/>
        </p:nvCxnSpPr>
        <p:spPr>
          <a:xfrm rot="5400000" flipH="1" flipV="1">
            <a:off x="5408611" y="3403524"/>
            <a:ext cx="1159055" cy="2738210"/>
          </a:xfrm>
          <a:prstGeom prst="bentConnector3">
            <a:avLst>
              <a:gd name="adj1" fmla="val 19385"/>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4" name="Imagen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719" y="5942928"/>
            <a:ext cx="877900" cy="499915"/>
          </a:xfrm>
          <a:prstGeom prst="rect">
            <a:avLst/>
          </a:prstGeom>
        </p:spPr>
      </p:pic>
      <p:pic>
        <p:nvPicPr>
          <p:cNvPr id="46" name="Imagen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722" y="5927746"/>
            <a:ext cx="778178" cy="527668"/>
          </a:xfrm>
          <a:prstGeom prst="rect">
            <a:avLst/>
          </a:prstGeom>
        </p:spPr>
      </p:pic>
      <p:pic>
        <p:nvPicPr>
          <p:cNvPr id="47" name="Imagen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982" y="5937116"/>
            <a:ext cx="1140051" cy="469433"/>
          </a:xfrm>
          <a:prstGeom prst="rect">
            <a:avLst/>
          </a:prstGeom>
        </p:spPr>
      </p:pic>
      <p:pic>
        <p:nvPicPr>
          <p:cNvPr id="48" name="Imagen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110" y="5937984"/>
            <a:ext cx="1011881" cy="496273"/>
          </a:xfrm>
          <a:prstGeom prst="rect">
            <a:avLst/>
          </a:prstGeom>
        </p:spPr>
      </p:pic>
      <p:pic>
        <p:nvPicPr>
          <p:cNvPr id="49" name="Imagen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9915" y="5917599"/>
            <a:ext cx="1018120" cy="481626"/>
          </a:xfrm>
          <a:prstGeom prst="rect">
            <a:avLst/>
          </a:prstGeom>
        </p:spPr>
      </p:pic>
      <p:sp>
        <p:nvSpPr>
          <p:cNvPr id="28" name="34 Rectángulo redondeado"/>
          <p:cNvSpPr/>
          <p:nvPr/>
        </p:nvSpPr>
        <p:spPr>
          <a:xfrm>
            <a:off x="1010973" y="4356642"/>
            <a:ext cx="7216119" cy="516282"/>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smtClean="0">
                <a:solidFill>
                  <a:schemeClr val="bg1"/>
                </a:solidFill>
              </a:rPr>
              <a:t>Estatal</a:t>
            </a:r>
          </a:p>
        </p:txBody>
      </p:sp>
      <p:sp>
        <p:nvSpPr>
          <p:cNvPr id="52" name="CuadroTexto 51"/>
          <p:cNvSpPr txBox="1"/>
          <p:nvPr/>
        </p:nvSpPr>
        <p:spPr>
          <a:xfrm>
            <a:off x="991976" y="113543"/>
            <a:ext cx="8152023" cy="584775"/>
          </a:xfrm>
          <a:prstGeom prst="rect">
            <a:avLst/>
          </a:prstGeom>
          <a:noFill/>
          <a:effectLst/>
        </p:spPr>
        <p:txBody>
          <a:bodyPr wrap="square" rtlCol="0">
            <a:spAutoFit/>
          </a:bodyPr>
          <a:lstStyle/>
          <a:p>
            <a:pPr algn="ctr"/>
            <a:r>
              <a:rPr lang="es-MX" sz="3200" b="1" dirty="0" smtClean="0"/>
              <a:t>Plataforma Nacional de Transparencia</a:t>
            </a:r>
            <a:endParaRPr lang="es-MX" sz="2000" b="1" dirty="0"/>
          </a:p>
        </p:txBody>
      </p:sp>
    </p:spTree>
    <p:extLst>
      <p:ext uri="{BB962C8B-B14F-4D97-AF65-F5344CB8AC3E}">
        <p14:creationId xmlns:p14="http://schemas.microsoft.com/office/powerpoint/2010/main" val="1164105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0010" t="26799" r="22445" b="22332"/>
          <a:stretch/>
        </p:blipFill>
        <p:spPr>
          <a:xfrm>
            <a:off x="4183288" y="2724829"/>
            <a:ext cx="4702905" cy="2338393"/>
          </a:xfrm>
          <a:prstGeom prst="rect">
            <a:avLst/>
          </a:prstGeom>
        </p:spPr>
      </p:pic>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0</a:t>
            </a:r>
            <a:r>
              <a:rPr lang="es-MX" sz="2800" b="1" dirty="0">
                <a:solidFill>
                  <a:schemeClr val="accent6">
                    <a:lumMod val="75000"/>
                  </a:schemeClr>
                </a:solidFill>
              </a:rPr>
              <a:t>. Recepción del recurso de </a:t>
            </a:r>
            <a:r>
              <a:rPr lang="es-MX" sz="2800" b="1" dirty="0" smtClean="0">
                <a:solidFill>
                  <a:schemeClr val="accent6">
                    <a:lumMod val="75000"/>
                  </a:schemeClr>
                </a:solidFill>
              </a:rPr>
              <a:t>revisión (1)</a:t>
            </a:r>
          </a:p>
        </p:txBody>
      </p:sp>
      <p:sp>
        <p:nvSpPr>
          <p:cNvPr id="13" name="Flecha curvada hacia abajo 12"/>
          <p:cNvSpPr/>
          <p:nvPr/>
        </p:nvSpPr>
        <p:spPr>
          <a:xfrm rot="19732714">
            <a:off x="2306055" y="2343577"/>
            <a:ext cx="2704880" cy="781580"/>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pic>
        <p:nvPicPr>
          <p:cNvPr id="10" name="Imagen 9"/>
          <p:cNvPicPr>
            <a:picLocks noChangeAspect="1"/>
          </p:cNvPicPr>
          <p:nvPr/>
        </p:nvPicPr>
        <p:blipFill>
          <a:blip r:embed="rId3"/>
          <a:stretch>
            <a:fillRect/>
          </a:stretch>
        </p:blipFill>
        <p:spPr>
          <a:xfrm>
            <a:off x="319041" y="2509111"/>
            <a:ext cx="3426874" cy="1304450"/>
          </a:xfrm>
          <a:prstGeom prst="rect">
            <a:avLst/>
          </a:prstGeom>
        </p:spPr>
      </p:pic>
      <p:sp>
        <p:nvSpPr>
          <p:cNvPr id="19" name="Flecha curvada hacia abajo 18"/>
          <p:cNvSpPr/>
          <p:nvPr/>
        </p:nvSpPr>
        <p:spPr>
          <a:xfrm rot="21311003" flipV="1">
            <a:off x="3142365" y="5237377"/>
            <a:ext cx="2081844" cy="636191"/>
          </a:xfrm>
          <a:prstGeom prst="curvedDownArrow">
            <a:avLst>
              <a:gd name="adj1" fmla="val 25000"/>
              <a:gd name="adj2" fmla="val 82413"/>
              <a:gd name="adj3" fmla="val 3491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solidFill>
                <a:schemeClr val="tx1"/>
              </a:solidFill>
            </a:endParaRPr>
          </a:p>
        </p:txBody>
      </p:sp>
      <p:pic>
        <p:nvPicPr>
          <p:cNvPr id="1028" name="Picture 4" descr="http://www.mhb.gov/Portals/0/casemana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898206"/>
            <a:ext cx="1937453" cy="1314532"/>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4" name="CuadroTexto 3"/>
          <p:cNvSpPr txBox="1"/>
          <p:nvPr/>
        </p:nvSpPr>
        <p:spPr>
          <a:xfrm>
            <a:off x="52250" y="5867980"/>
            <a:ext cx="2647542" cy="369332"/>
          </a:xfrm>
          <a:prstGeom prst="rect">
            <a:avLst/>
          </a:prstGeom>
          <a:noFill/>
        </p:spPr>
        <p:txBody>
          <a:bodyPr wrap="square" rtlCol="0">
            <a:spAutoFit/>
          </a:bodyPr>
          <a:lstStyle/>
          <a:p>
            <a:pPr algn="ctr"/>
            <a:r>
              <a:rPr lang="es-MX" b="1" dirty="0" smtClean="0">
                <a:ln w="0"/>
                <a:solidFill>
                  <a:srgbClr val="006699"/>
                </a:solidFill>
              </a:rPr>
              <a:t>Instalaciones INAI</a:t>
            </a:r>
            <a:endParaRPr lang="es-MX" b="1" dirty="0">
              <a:ln w="0"/>
              <a:solidFill>
                <a:srgbClr val="006699"/>
              </a:solidFill>
            </a:endParaRPr>
          </a:p>
        </p:txBody>
      </p:sp>
    </p:spTree>
    <p:extLst>
      <p:ext uri="{BB962C8B-B14F-4D97-AF65-F5344CB8AC3E}">
        <p14:creationId xmlns:p14="http://schemas.microsoft.com/office/powerpoint/2010/main" val="1942652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0</a:t>
            </a:r>
            <a:r>
              <a:rPr lang="es-MX" sz="2800" b="1" dirty="0">
                <a:solidFill>
                  <a:schemeClr val="accent6">
                    <a:lumMod val="75000"/>
                  </a:schemeClr>
                </a:solidFill>
              </a:rPr>
              <a:t>. Recepción del recurso de </a:t>
            </a:r>
            <a:r>
              <a:rPr lang="es-MX" sz="2800" b="1" dirty="0" smtClean="0">
                <a:solidFill>
                  <a:schemeClr val="accent6">
                    <a:lumMod val="75000"/>
                  </a:schemeClr>
                </a:solidFill>
              </a:rPr>
              <a:t>revisión (2)</a:t>
            </a:r>
          </a:p>
        </p:txBody>
      </p:sp>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8" name="Imagen 7"/>
          <p:cNvPicPr>
            <a:picLocks noChangeAspect="1"/>
          </p:cNvPicPr>
          <p:nvPr/>
        </p:nvPicPr>
        <p:blipFill rotWithShape="1">
          <a:blip r:embed="rId2"/>
          <a:srcRect l="10311" t="21440" r="10783" b="16256"/>
          <a:stretch/>
        </p:blipFill>
        <p:spPr>
          <a:xfrm>
            <a:off x="251520" y="1854290"/>
            <a:ext cx="8409385" cy="4383022"/>
          </a:xfrm>
          <a:prstGeom prst="rect">
            <a:avLst/>
          </a:prstGeom>
        </p:spPr>
      </p:pic>
      <p:grpSp>
        <p:nvGrpSpPr>
          <p:cNvPr id="5" name="Grupo 4"/>
          <p:cNvGrpSpPr/>
          <p:nvPr/>
        </p:nvGrpSpPr>
        <p:grpSpPr>
          <a:xfrm>
            <a:off x="7164288" y="5733256"/>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8352181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p:cNvSpPr txBox="1"/>
          <p:nvPr/>
        </p:nvSpPr>
        <p:spPr>
          <a:xfrm>
            <a:off x="1234623" y="2229531"/>
            <a:ext cx="6696744" cy="3093154"/>
          </a:xfrm>
          <a:prstGeom prst="rect">
            <a:avLst/>
          </a:prstGeom>
          <a:noFill/>
        </p:spPr>
        <p:txBody>
          <a:bodyPr wrap="square" rtlCol="0">
            <a:spAutoFit/>
          </a:bodyPr>
          <a:lstStyle/>
          <a:p>
            <a:r>
              <a:rPr lang="es-MX" sz="2000" b="1" dirty="0"/>
              <a:t>Funcionalidad </a:t>
            </a:r>
            <a:r>
              <a:rPr lang="es-MX" sz="2000" b="1" dirty="0" smtClean="0"/>
              <a:t>principal: </a:t>
            </a:r>
          </a:p>
          <a:p>
            <a:endParaRPr lang="es-MX" sz="2000" b="1" dirty="0"/>
          </a:p>
          <a:p>
            <a:pPr marL="285750" indent="-285750">
              <a:buFont typeface="Wingdings" panose="05000000000000000000" pitchFamily="2" charset="2"/>
              <a:buChar char="ü"/>
            </a:pPr>
            <a:r>
              <a:rPr lang="es-MX" sz="2000" dirty="0" smtClean="0"/>
              <a:t>Visualizar recursos registrados.</a:t>
            </a:r>
            <a:endParaRPr lang="es-MX" sz="2000" dirty="0"/>
          </a:p>
          <a:p>
            <a:pPr marL="285750" indent="-285750">
              <a:buFont typeface="Wingdings" panose="05000000000000000000" pitchFamily="2" charset="2"/>
              <a:buChar char="ü"/>
            </a:pPr>
            <a:r>
              <a:rPr lang="es-MX" sz="2000" dirty="0" smtClean="0"/>
              <a:t>Turnar recursos a comisionados.</a:t>
            </a:r>
          </a:p>
          <a:p>
            <a:pPr marL="285750" indent="-285750">
              <a:buFont typeface="Wingdings" panose="05000000000000000000" pitchFamily="2" charset="2"/>
              <a:buChar char="ü"/>
            </a:pPr>
            <a:r>
              <a:rPr lang="es-MX" sz="2000" dirty="0" smtClean="0"/>
              <a:t>Se asigna el número de expediente.</a:t>
            </a:r>
          </a:p>
          <a:p>
            <a:pPr marL="285750" indent="-285750">
              <a:buFont typeface="Wingdings" panose="05000000000000000000" pitchFamily="2" charset="2"/>
              <a:buChar char="ü"/>
            </a:pPr>
            <a:r>
              <a:rPr lang="es-MX" sz="2000" dirty="0" smtClean="0"/>
              <a:t>Se genera documento Turno.</a:t>
            </a:r>
          </a:p>
          <a:p>
            <a:pPr marL="285750" indent="-285750">
              <a:buFont typeface="Wingdings" panose="05000000000000000000" pitchFamily="2" charset="2"/>
              <a:buChar char="ü"/>
            </a:pPr>
            <a:r>
              <a:rPr lang="es-MX" sz="2000" dirty="0"/>
              <a:t>Indicar comisionados </a:t>
            </a:r>
            <a:r>
              <a:rPr lang="es-MX" sz="2000" dirty="0" smtClean="0"/>
              <a:t>disponibles para turnado.</a:t>
            </a:r>
            <a:endParaRPr lang="es-MX" sz="2000" dirty="0"/>
          </a:p>
          <a:p>
            <a:pPr marL="285750" indent="-285750">
              <a:buFont typeface="Wingdings" panose="05000000000000000000" pitchFamily="2" charset="2"/>
              <a:buChar char="ü"/>
            </a:pPr>
            <a:endParaRPr lang="es-MX" sz="2000" dirty="0"/>
          </a:p>
          <a:p>
            <a:pPr marL="273050" indent="-273050"/>
            <a:endParaRPr lang="es-MX" sz="2000" dirty="0" smtClean="0"/>
          </a:p>
          <a:p>
            <a:pPr marL="273050" indent="-273050"/>
            <a:endParaRPr lang="es-MX" sz="1500" dirty="0"/>
          </a:p>
        </p:txBody>
      </p:sp>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1. Turnar (1)</a:t>
            </a:r>
            <a:endParaRPr lang="es-MX" sz="2800" b="1" dirty="0">
              <a:solidFill>
                <a:schemeClr val="accent6">
                  <a:lumMod val="75000"/>
                </a:schemeClr>
              </a:solidFill>
            </a:endParaRPr>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13" name="Grupo 12"/>
          <p:cNvGrpSpPr/>
          <p:nvPr/>
        </p:nvGrpSpPr>
        <p:grpSpPr>
          <a:xfrm>
            <a:off x="6948264" y="5090754"/>
            <a:ext cx="1628180" cy="643085"/>
            <a:chOff x="1066306" y="3861047"/>
            <a:chExt cx="2053727" cy="887732"/>
          </a:xfrm>
        </p:grpSpPr>
        <p:sp>
          <p:nvSpPr>
            <p:cNvPr id="14" name="Elipse 13"/>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7104471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a:srcRect b="3622"/>
          <a:stretch/>
        </p:blipFill>
        <p:spPr>
          <a:xfrm>
            <a:off x="653100" y="1700808"/>
            <a:ext cx="7807332" cy="4824536"/>
          </a:xfrm>
          <a:prstGeom prst="rect">
            <a:avLst/>
          </a:prstGeom>
        </p:spPr>
      </p:pic>
      <p:sp>
        <p:nvSpPr>
          <p:cNvPr id="20" name="Rectángulo 19"/>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1. Turnar (2)</a:t>
            </a:r>
          </a:p>
        </p:txBody>
      </p:sp>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7" name="Grupo 6"/>
          <p:cNvGrpSpPr/>
          <p:nvPr/>
        </p:nvGrpSpPr>
        <p:grpSpPr>
          <a:xfrm>
            <a:off x="6850980" y="5661248"/>
            <a:ext cx="1628180" cy="643085"/>
            <a:chOff x="1066306" y="3861047"/>
            <a:chExt cx="2053727" cy="887732"/>
          </a:xfrm>
        </p:grpSpPr>
        <p:sp>
          <p:nvSpPr>
            <p:cNvPr id="8" name="Elipse 7"/>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3122276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(1)</a:t>
            </a:r>
            <a:endParaRPr lang="es-MX" sz="2800" b="1" dirty="0">
              <a:solidFill>
                <a:schemeClr val="accent6">
                  <a:lumMod val="75000"/>
                </a:schemeClr>
              </a:solidFill>
            </a:endParaRPr>
          </a:p>
        </p:txBody>
      </p:sp>
      <p:sp>
        <p:nvSpPr>
          <p:cNvPr id="15" name="CuadroTexto 14"/>
          <p:cNvSpPr txBox="1"/>
          <p:nvPr/>
        </p:nvSpPr>
        <p:spPr>
          <a:xfrm>
            <a:off x="1234623" y="2229531"/>
            <a:ext cx="6696744" cy="1554272"/>
          </a:xfrm>
          <a:prstGeom prst="rect">
            <a:avLst/>
          </a:prstGeom>
          <a:noFill/>
        </p:spPr>
        <p:txBody>
          <a:bodyPr wrap="square" rtlCol="0">
            <a:spAutoFit/>
          </a:bodyPr>
          <a:lstStyle/>
          <a:p>
            <a:r>
              <a:rPr lang="es-MX" sz="2000" b="1" dirty="0"/>
              <a:t>Funcionalidad </a:t>
            </a:r>
            <a:r>
              <a:rPr lang="es-MX" sz="2000" b="1" dirty="0" smtClean="0"/>
              <a:t>principal: </a:t>
            </a:r>
          </a:p>
          <a:p>
            <a:endParaRPr lang="es-MX" sz="2000" b="1" dirty="0"/>
          </a:p>
          <a:p>
            <a:pPr marL="285750" indent="-285750">
              <a:buFont typeface="Wingdings" panose="05000000000000000000" pitchFamily="2" charset="2"/>
              <a:buChar char="ü"/>
            </a:pPr>
            <a:r>
              <a:rPr lang="es-MX" sz="2000" dirty="0" smtClean="0"/>
              <a:t>Integrar expediente del recurso de revisión.</a:t>
            </a:r>
            <a:endParaRPr lang="es-MX" sz="2000" dirty="0"/>
          </a:p>
          <a:p>
            <a:pPr marL="285750" indent="-285750">
              <a:buFont typeface="Wingdings" panose="05000000000000000000" pitchFamily="2" charset="2"/>
              <a:buChar char="ü"/>
            </a:pPr>
            <a:r>
              <a:rPr lang="es-MX" sz="2000" dirty="0"/>
              <a:t>Enviar a Ponencia</a:t>
            </a:r>
            <a:r>
              <a:rPr lang="es-MX" sz="2000" dirty="0" smtClean="0"/>
              <a:t>.</a:t>
            </a:r>
          </a:p>
          <a:p>
            <a:pPr marL="273050" indent="-273050"/>
            <a:endParaRPr lang="es-MX" sz="1500" dirty="0"/>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9" name="Grupo 8"/>
          <p:cNvGrpSpPr/>
          <p:nvPr/>
        </p:nvGrpSpPr>
        <p:grpSpPr>
          <a:xfrm>
            <a:off x="6801015" y="5517232"/>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2531626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(2)</a:t>
            </a:r>
            <a:endParaRPr lang="es-MX" sz="2800" b="1" dirty="0">
              <a:solidFill>
                <a:schemeClr val="accent6">
                  <a:lumMod val="75000"/>
                </a:schemeClr>
              </a:solidFill>
            </a:endParaRPr>
          </a:p>
        </p:txBody>
      </p:sp>
      <p:pic>
        <p:nvPicPr>
          <p:cNvPr id="6" name="Imagen 5"/>
          <p:cNvPicPr>
            <a:picLocks noChangeAspect="1"/>
          </p:cNvPicPr>
          <p:nvPr/>
        </p:nvPicPr>
        <p:blipFill rotWithShape="1">
          <a:blip r:embed="rId2"/>
          <a:srcRect l="1328" t="9940" r="10277" b="18879"/>
          <a:stretch/>
        </p:blipFill>
        <p:spPr>
          <a:xfrm>
            <a:off x="323527" y="2492896"/>
            <a:ext cx="8568953" cy="3168352"/>
          </a:xfrm>
          <a:prstGeom prst="rect">
            <a:avLst/>
          </a:prstGeom>
        </p:spPr>
      </p:pic>
      <p:sp>
        <p:nvSpPr>
          <p:cNvPr id="9" name="Rectángulo 8"/>
          <p:cNvSpPr/>
          <p:nvPr/>
        </p:nvSpPr>
        <p:spPr>
          <a:xfrm>
            <a:off x="507154" y="2020778"/>
            <a:ext cx="8151681" cy="400110"/>
          </a:xfrm>
          <a:prstGeom prst="rect">
            <a:avLst/>
          </a:prstGeom>
        </p:spPr>
        <p:txBody>
          <a:bodyPr wrap="square">
            <a:spAutoFit/>
          </a:bodyPr>
          <a:lstStyle/>
          <a:p>
            <a:pPr algn="r"/>
            <a:r>
              <a:rPr lang="es-MX" sz="2000" b="1" dirty="0" smtClean="0">
                <a:solidFill>
                  <a:schemeClr val="accent1">
                    <a:lumMod val="75000"/>
                  </a:schemeClr>
                </a:solidFill>
              </a:rPr>
              <a:t>Selección medio de impugnación</a:t>
            </a:r>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7" name="Grupo 6"/>
          <p:cNvGrpSpPr/>
          <p:nvPr/>
        </p:nvGrpSpPr>
        <p:grpSpPr>
          <a:xfrm>
            <a:off x="7264300" y="5090171"/>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9069545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(3)</a:t>
            </a:r>
            <a:endParaRPr lang="es-MX" sz="2800" b="1" dirty="0">
              <a:solidFill>
                <a:schemeClr val="accent6">
                  <a:lumMod val="75000"/>
                </a:schemeClr>
              </a:solidFill>
            </a:endParaRPr>
          </a:p>
        </p:txBody>
      </p:sp>
      <p:pic>
        <p:nvPicPr>
          <p:cNvPr id="8" name="Imagen 7"/>
          <p:cNvPicPr/>
          <p:nvPr/>
        </p:nvPicPr>
        <p:blipFill>
          <a:blip r:embed="rId2"/>
          <a:stretch>
            <a:fillRect/>
          </a:stretch>
        </p:blipFill>
        <p:spPr>
          <a:xfrm>
            <a:off x="683568" y="2076817"/>
            <a:ext cx="7848872" cy="4525169"/>
          </a:xfrm>
          <a:prstGeom prst="rect">
            <a:avLst/>
          </a:prstGeom>
        </p:spPr>
      </p:pic>
      <p:sp>
        <p:nvSpPr>
          <p:cNvPr id="9" name="Rectángulo 8"/>
          <p:cNvSpPr/>
          <p:nvPr/>
        </p:nvSpPr>
        <p:spPr>
          <a:xfrm>
            <a:off x="934022" y="1963788"/>
            <a:ext cx="7632848" cy="400110"/>
          </a:xfrm>
          <a:prstGeom prst="rect">
            <a:avLst/>
          </a:prstGeom>
        </p:spPr>
        <p:txBody>
          <a:bodyPr wrap="square">
            <a:spAutoFit/>
          </a:bodyPr>
          <a:lstStyle/>
          <a:p>
            <a:pPr algn="r"/>
            <a:r>
              <a:rPr lang="es-MX" sz="2000" b="1" dirty="0" smtClean="0">
                <a:solidFill>
                  <a:schemeClr val="accent1">
                    <a:lumMod val="75000"/>
                  </a:schemeClr>
                </a:solidFill>
              </a:rPr>
              <a:t>Información general</a:t>
            </a:r>
            <a:endParaRPr lang="es-MX" sz="2000" b="1" dirty="0">
              <a:solidFill>
                <a:schemeClr val="accent1">
                  <a:lumMod val="75000"/>
                </a:schemeClr>
              </a:solidFill>
            </a:endParaRPr>
          </a:p>
        </p:txBody>
      </p:sp>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7" name="Grupo 6"/>
          <p:cNvGrpSpPr/>
          <p:nvPr/>
        </p:nvGrpSpPr>
        <p:grpSpPr>
          <a:xfrm>
            <a:off x="7236296" y="6096338"/>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3689672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(4)</a:t>
            </a:r>
            <a:endParaRPr lang="es-MX" sz="2800" b="1" dirty="0">
              <a:solidFill>
                <a:schemeClr val="accent6">
                  <a:lumMod val="75000"/>
                </a:schemeClr>
              </a:solidFill>
            </a:endParaRPr>
          </a:p>
        </p:txBody>
      </p:sp>
      <p:sp>
        <p:nvSpPr>
          <p:cNvPr id="9" name="Rectángulo 8"/>
          <p:cNvSpPr/>
          <p:nvPr/>
        </p:nvSpPr>
        <p:spPr>
          <a:xfrm>
            <a:off x="827584" y="1985144"/>
            <a:ext cx="7632848" cy="363736"/>
          </a:xfrm>
          <a:prstGeom prst="rect">
            <a:avLst/>
          </a:prstGeom>
        </p:spPr>
        <p:txBody>
          <a:bodyPr wrap="square">
            <a:spAutoFit/>
          </a:bodyPr>
          <a:lstStyle/>
          <a:p>
            <a:pPr algn="r"/>
            <a:r>
              <a:rPr lang="es-MX" sz="2000" b="1" dirty="0" smtClean="0">
                <a:solidFill>
                  <a:schemeClr val="accent1">
                    <a:lumMod val="75000"/>
                  </a:schemeClr>
                </a:solidFill>
              </a:rPr>
              <a:t>Información del recurrente (1)</a:t>
            </a:r>
            <a:endParaRPr lang="es-MX" sz="2000" b="1" dirty="0">
              <a:solidFill>
                <a:schemeClr val="accent1">
                  <a:lumMod val="75000"/>
                </a:schemeClr>
              </a:solidFill>
            </a:endParaRPr>
          </a:p>
        </p:txBody>
      </p:sp>
      <p:pic>
        <p:nvPicPr>
          <p:cNvPr id="6" name="Imagen 5"/>
          <p:cNvPicPr/>
          <p:nvPr/>
        </p:nvPicPr>
        <p:blipFill rotWithShape="1">
          <a:blip r:embed="rId2"/>
          <a:srcRect b="38015"/>
          <a:stretch/>
        </p:blipFill>
        <p:spPr>
          <a:xfrm>
            <a:off x="574311" y="2492896"/>
            <a:ext cx="7825108" cy="3528392"/>
          </a:xfrm>
          <a:prstGeom prst="rect">
            <a:avLst/>
          </a:prstGeom>
        </p:spPr>
      </p:pic>
      <p:sp>
        <p:nvSpPr>
          <p:cNvPr id="7"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8" name="Grupo 7"/>
          <p:cNvGrpSpPr/>
          <p:nvPr/>
        </p:nvGrpSpPr>
        <p:grpSpPr>
          <a:xfrm>
            <a:off x="7020272" y="5699745"/>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4283115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(5)</a:t>
            </a:r>
            <a:endParaRPr lang="es-MX" sz="2800" b="1" dirty="0">
              <a:solidFill>
                <a:schemeClr val="accent6">
                  <a:lumMod val="75000"/>
                </a:schemeClr>
              </a:solidFill>
            </a:endParaRPr>
          </a:p>
        </p:txBody>
      </p:sp>
      <p:pic>
        <p:nvPicPr>
          <p:cNvPr id="6" name="Imagen 5"/>
          <p:cNvPicPr/>
          <p:nvPr/>
        </p:nvPicPr>
        <p:blipFill rotWithShape="1">
          <a:blip r:embed="rId2"/>
          <a:srcRect t="61984"/>
          <a:stretch/>
        </p:blipFill>
        <p:spPr>
          <a:xfrm>
            <a:off x="550547" y="2636912"/>
            <a:ext cx="7909885" cy="2376264"/>
          </a:xfrm>
          <a:prstGeom prst="rect">
            <a:avLst/>
          </a:prstGeom>
        </p:spPr>
      </p:pic>
      <p:sp>
        <p:nvSpPr>
          <p:cNvPr id="7"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8" name="Rectángulo 7"/>
          <p:cNvSpPr/>
          <p:nvPr/>
        </p:nvSpPr>
        <p:spPr>
          <a:xfrm>
            <a:off x="1017756" y="2018749"/>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del recurrente (2)</a:t>
            </a:r>
            <a:endParaRPr lang="es-MX" sz="2000" b="1" dirty="0">
              <a:solidFill>
                <a:schemeClr val="accent1">
                  <a:lumMod val="75000"/>
                </a:schemeClr>
              </a:solidFill>
            </a:endParaRPr>
          </a:p>
        </p:txBody>
      </p:sp>
      <p:grpSp>
        <p:nvGrpSpPr>
          <p:cNvPr id="9" name="Grupo 8"/>
          <p:cNvGrpSpPr/>
          <p:nvPr/>
        </p:nvGrpSpPr>
        <p:grpSpPr>
          <a:xfrm>
            <a:off x="7022424" y="5013176"/>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8749860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(6)</a:t>
            </a:r>
            <a:endParaRPr lang="es-MX" sz="2800" b="1" dirty="0">
              <a:solidFill>
                <a:schemeClr val="accent6">
                  <a:lumMod val="75000"/>
                </a:schemeClr>
              </a:solidFill>
            </a:endParaRPr>
          </a:p>
        </p:txBody>
      </p:sp>
      <p:sp>
        <p:nvSpPr>
          <p:cNvPr id="9" name="Rectángulo 8"/>
          <p:cNvSpPr/>
          <p:nvPr/>
        </p:nvSpPr>
        <p:spPr>
          <a:xfrm>
            <a:off x="899592" y="1818377"/>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 la solicitud (1)</a:t>
            </a:r>
            <a:endParaRPr lang="es-MX" sz="2000" b="1" dirty="0">
              <a:solidFill>
                <a:schemeClr val="accent1">
                  <a:lumMod val="75000"/>
                </a:schemeClr>
              </a:solidFill>
            </a:endParaRPr>
          </a:p>
        </p:txBody>
      </p:sp>
      <p:pic>
        <p:nvPicPr>
          <p:cNvPr id="7" name="Imagen 6"/>
          <p:cNvPicPr/>
          <p:nvPr/>
        </p:nvPicPr>
        <p:blipFill rotWithShape="1">
          <a:blip r:embed="rId2"/>
          <a:srcRect t="14078" b="36357"/>
          <a:stretch/>
        </p:blipFill>
        <p:spPr bwMode="auto">
          <a:xfrm>
            <a:off x="915333" y="2341597"/>
            <a:ext cx="7484086" cy="3768421"/>
          </a:xfrm>
          <a:prstGeom prst="rect">
            <a:avLst/>
          </a:prstGeom>
          <a:ln>
            <a:noFill/>
          </a:ln>
          <a:extLst>
            <a:ext uri="{53640926-AAD7-44D8-BBD7-CCE9431645EC}">
              <a14:shadowObscured xmlns:a14="http://schemas.microsoft.com/office/drawing/2010/main"/>
            </a:ext>
          </a:extLst>
        </p:spPr>
      </p:pic>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8" name="Grupo 7"/>
          <p:cNvGrpSpPr/>
          <p:nvPr/>
        </p:nvGrpSpPr>
        <p:grpSpPr>
          <a:xfrm>
            <a:off x="7092280" y="5788475"/>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51552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OTLSHAPE_T_7d9c4f0a1f254818be6a3fe37e944b62_Shape"/>
          <p:cNvSpPr/>
          <p:nvPr>
            <p:custDataLst>
              <p:tags r:id="rId1"/>
            </p:custDataLst>
          </p:nvPr>
        </p:nvSpPr>
        <p:spPr>
          <a:xfrm>
            <a:off x="55822" y="2816799"/>
            <a:ext cx="1644737" cy="486000"/>
          </a:xfrm>
          <a:prstGeom prst="roundRect">
            <a:avLst/>
          </a:prstGeom>
          <a:ln/>
          <a:extLs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2100" dirty="0"/>
          </a:p>
        </p:txBody>
      </p:sp>
      <p:sp>
        <p:nvSpPr>
          <p:cNvPr id="32" name="CuadroTexto 31"/>
          <p:cNvSpPr txBox="1"/>
          <p:nvPr/>
        </p:nvSpPr>
        <p:spPr>
          <a:xfrm>
            <a:off x="1152408" y="-11194"/>
            <a:ext cx="7991592" cy="1077218"/>
          </a:xfrm>
          <a:prstGeom prst="rect">
            <a:avLst/>
          </a:prstGeom>
          <a:noFill/>
          <a:effectLst/>
        </p:spPr>
        <p:txBody>
          <a:bodyPr wrap="square" rtlCol="0">
            <a:spAutoFit/>
          </a:bodyPr>
          <a:lstStyle/>
          <a:p>
            <a:pPr algn="ctr"/>
            <a:r>
              <a:rPr lang="es-MX" sz="3200" b="1" dirty="0" smtClean="0">
                <a:solidFill>
                  <a:prstClr val="black"/>
                </a:solidFill>
              </a:rPr>
              <a:t>Etapas para el desarrollo e implementación de la PNT</a:t>
            </a:r>
            <a:endParaRPr lang="es-MX" sz="3200" b="1" dirty="0">
              <a:solidFill>
                <a:prstClr val="black"/>
              </a:solidFill>
            </a:endParaRPr>
          </a:p>
        </p:txBody>
      </p:sp>
      <p:sp>
        <p:nvSpPr>
          <p:cNvPr id="21" name="OTLSHAPE_TB_00000000000000000000000000000000_ScaleContainer"/>
          <p:cNvSpPr/>
          <p:nvPr>
            <p:custDataLst>
              <p:tags r:id="rId2"/>
            </p:custDataLst>
          </p:nvPr>
        </p:nvSpPr>
        <p:spPr>
          <a:xfrm>
            <a:off x="55821" y="2143125"/>
            <a:ext cx="8611930" cy="285750"/>
          </a:xfrm>
          <a:prstGeom prst="roundRect">
            <a:avLst>
              <a:gd name="adj" fmla="val 100000"/>
            </a:avLst>
          </a:prstGeom>
          <a:gradFill flip="none" rotWithShape="1">
            <a:gsLst>
              <a:gs pos="0">
                <a:srgbClr val="6F3198"/>
              </a:gs>
              <a:gs pos="0">
                <a:srgbClr val="6F3198"/>
              </a:gs>
            </a:gsLst>
            <a:lin ang="5400000" scaled="1"/>
            <a:tileRect/>
          </a:gradFill>
          <a:ln w="25400"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23" name="OTLSHAPE_TB_00000000000000000000000000000000_Separator1"/>
          <p:cNvCxnSpPr/>
          <p:nvPr>
            <p:custDataLst>
              <p:tags r:id="rId3"/>
            </p:custDataLst>
          </p:nvPr>
        </p:nvCxnSpPr>
        <p:spPr>
          <a:xfrm>
            <a:off x="2338178"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OTLSHAPE_TB_00000000000000000000000000000000_Separator2"/>
          <p:cNvCxnSpPr/>
          <p:nvPr>
            <p:custDataLst>
              <p:tags r:id="rId4"/>
            </p:custDataLst>
          </p:nvPr>
        </p:nvCxnSpPr>
        <p:spPr>
          <a:xfrm>
            <a:off x="2790782"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OTLSHAPE_TB_00000000000000000000000000000000_Separator3"/>
          <p:cNvCxnSpPr/>
          <p:nvPr>
            <p:custDataLst>
              <p:tags r:id="rId5"/>
            </p:custDataLst>
          </p:nvPr>
        </p:nvCxnSpPr>
        <p:spPr>
          <a:xfrm>
            <a:off x="3243387"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OTLSHAPE_TB_00000000000000000000000000000000_TimescaleInterval4"/>
          <p:cNvSpPr txBox="1"/>
          <p:nvPr>
            <p:custDataLst>
              <p:tags r:id="rId6"/>
            </p:custDataLst>
          </p:nvPr>
        </p:nvSpPr>
        <p:spPr>
          <a:xfrm>
            <a:off x="1962014" y="2216231"/>
            <a:ext cx="190500"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sep.</a:t>
            </a:r>
          </a:p>
        </p:txBody>
      </p:sp>
      <p:cxnSp>
        <p:nvCxnSpPr>
          <p:cNvPr id="37" name="OTLSHAPE_TB_00000000000000000000000000000000_Separator4"/>
          <p:cNvCxnSpPr/>
          <p:nvPr>
            <p:custDataLst>
              <p:tags r:id="rId7"/>
            </p:custDataLst>
          </p:nvPr>
        </p:nvCxnSpPr>
        <p:spPr>
          <a:xfrm>
            <a:off x="3681392"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OTLSHAPE_TB_00000000000000000000000000000000_TimescaleInterval5"/>
          <p:cNvSpPr txBox="1"/>
          <p:nvPr>
            <p:custDataLst>
              <p:tags r:id="rId8"/>
            </p:custDataLst>
          </p:nvPr>
        </p:nvSpPr>
        <p:spPr>
          <a:xfrm>
            <a:off x="2474057" y="2225756"/>
            <a:ext cx="180975" cy="139541"/>
          </a:xfrm>
          <a:prstGeom prst="rect">
            <a:avLst/>
          </a:prstGeom>
          <a:noFill/>
        </p:spPr>
        <p:txBody>
          <a:bodyPr vert="horz" wrap="square" lIns="0" tIns="0" rIns="0" bIns="0" rtlCol="0" anchor="ctr" anchorCtr="0">
            <a:noAutofit/>
          </a:bodyPr>
          <a:lstStyle/>
          <a:p>
            <a:r>
              <a:rPr lang="es-MX" sz="900" spc="-14" dirty="0">
                <a:solidFill>
                  <a:schemeClr val="lt1"/>
                </a:solidFill>
                <a:latin typeface="Calibri" panose="020F0502020204030204" pitchFamily="34" charset="0"/>
              </a:rPr>
              <a:t>oct.</a:t>
            </a:r>
          </a:p>
        </p:txBody>
      </p:sp>
      <p:cxnSp>
        <p:nvCxnSpPr>
          <p:cNvPr id="39" name="OTLSHAPE_TB_00000000000000000000000000000000_Separator5"/>
          <p:cNvCxnSpPr/>
          <p:nvPr>
            <p:custDataLst>
              <p:tags r:id="rId9"/>
            </p:custDataLst>
          </p:nvPr>
        </p:nvCxnSpPr>
        <p:spPr>
          <a:xfrm>
            <a:off x="4133996"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OTLSHAPE_TB_00000000000000000000000000000000_TimescaleInterval6"/>
          <p:cNvSpPr txBox="1"/>
          <p:nvPr>
            <p:custDataLst>
              <p:tags r:id="rId10"/>
            </p:custDataLst>
          </p:nvPr>
        </p:nvSpPr>
        <p:spPr>
          <a:xfrm>
            <a:off x="2926661" y="2225756"/>
            <a:ext cx="200025" cy="139541"/>
          </a:xfrm>
          <a:prstGeom prst="rect">
            <a:avLst/>
          </a:prstGeom>
          <a:noFill/>
        </p:spPr>
        <p:txBody>
          <a:bodyPr vert="horz" wrap="square" lIns="0" tIns="0" rIns="0" bIns="0" rtlCol="0" anchor="ctr" anchorCtr="0">
            <a:noAutofit/>
          </a:bodyPr>
          <a:lstStyle/>
          <a:p>
            <a:r>
              <a:rPr lang="es-MX" sz="900" spc="-11" dirty="0">
                <a:solidFill>
                  <a:schemeClr val="lt1"/>
                </a:solidFill>
                <a:latin typeface="Calibri" panose="020F0502020204030204" pitchFamily="34" charset="0"/>
              </a:rPr>
              <a:t>nov.</a:t>
            </a:r>
          </a:p>
        </p:txBody>
      </p:sp>
      <p:cxnSp>
        <p:nvCxnSpPr>
          <p:cNvPr id="41" name="OTLSHAPE_TB_00000000000000000000000000000000_Separator6"/>
          <p:cNvCxnSpPr/>
          <p:nvPr>
            <p:custDataLst>
              <p:tags r:id="rId11"/>
            </p:custDataLst>
          </p:nvPr>
        </p:nvCxnSpPr>
        <p:spPr>
          <a:xfrm>
            <a:off x="4572000"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OTLSHAPE_TB_00000000000000000000000000000000_TimescaleInterval7"/>
          <p:cNvSpPr txBox="1"/>
          <p:nvPr>
            <p:custDataLst>
              <p:tags r:id="rId12"/>
            </p:custDataLst>
          </p:nvPr>
        </p:nvSpPr>
        <p:spPr>
          <a:xfrm>
            <a:off x="3364665" y="2225756"/>
            <a:ext cx="171450" cy="139541"/>
          </a:xfrm>
          <a:prstGeom prst="rect">
            <a:avLst/>
          </a:prstGeom>
          <a:noFill/>
        </p:spPr>
        <p:txBody>
          <a:bodyPr vert="horz" wrap="square" lIns="0" tIns="0" rIns="0" bIns="0" rtlCol="0" anchor="ctr" anchorCtr="0">
            <a:noAutofit/>
          </a:bodyPr>
          <a:lstStyle/>
          <a:p>
            <a:r>
              <a:rPr lang="es-MX" sz="900" spc="-12">
                <a:solidFill>
                  <a:schemeClr val="lt1"/>
                </a:solidFill>
                <a:latin typeface="Calibri" panose="020F0502020204030204" pitchFamily="34" charset="0"/>
              </a:rPr>
              <a:t>dic.</a:t>
            </a:r>
          </a:p>
        </p:txBody>
      </p:sp>
      <p:cxnSp>
        <p:nvCxnSpPr>
          <p:cNvPr id="43" name="OTLSHAPE_TB_00000000000000000000000000000000_Separator7"/>
          <p:cNvCxnSpPr/>
          <p:nvPr>
            <p:custDataLst>
              <p:tags r:id="rId13"/>
            </p:custDataLst>
          </p:nvPr>
        </p:nvCxnSpPr>
        <p:spPr>
          <a:xfrm>
            <a:off x="5024604"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OTLSHAPE_TB_00000000000000000000000000000000_TimescaleInterval8"/>
          <p:cNvSpPr txBox="1"/>
          <p:nvPr>
            <p:custDataLst>
              <p:tags r:id="rId14"/>
            </p:custDataLst>
          </p:nvPr>
        </p:nvSpPr>
        <p:spPr>
          <a:xfrm>
            <a:off x="3817270" y="2225756"/>
            <a:ext cx="238125" cy="139541"/>
          </a:xfrm>
          <a:prstGeom prst="rect">
            <a:avLst/>
          </a:prstGeom>
          <a:noFill/>
        </p:spPr>
        <p:txBody>
          <a:bodyPr vert="horz" wrap="square" lIns="0" tIns="0" rIns="0" bIns="0" rtlCol="0" anchor="ctr" anchorCtr="0">
            <a:noAutofit/>
          </a:bodyPr>
          <a:lstStyle/>
          <a:p>
            <a:r>
              <a:rPr lang="es-MX" sz="900" spc="-15" dirty="0">
                <a:solidFill>
                  <a:schemeClr val="lt1"/>
                </a:solidFill>
                <a:latin typeface="Calibri" panose="020F0502020204030204" pitchFamily="34" charset="0"/>
              </a:rPr>
              <a:t>2016</a:t>
            </a:r>
          </a:p>
        </p:txBody>
      </p:sp>
      <p:cxnSp>
        <p:nvCxnSpPr>
          <p:cNvPr id="45" name="OTLSHAPE_TB_00000000000000000000000000000000_Separator8"/>
          <p:cNvCxnSpPr/>
          <p:nvPr>
            <p:custDataLst>
              <p:tags r:id="rId15"/>
            </p:custDataLst>
          </p:nvPr>
        </p:nvCxnSpPr>
        <p:spPr>
          <a:xfrm>
            <a:off x="5477209"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TLSHAPE_TB_00000000000000000000000000000000_TimescaleInterval9"/>
          <p:cNvSpPr txBox="1"/>
          <p:nvPr>
            <p:custDataLst>
              <p:tags r:id="rId16"/>
            </p:custDataLst>
          </p:nvPr>
        </p:nvSpPr>
        <p:spPr>
          <a:xfrm>
            <a:off x="4269874" y="2225756"/>
            <a:ext cx="180975" cy="139541"/>
          </a:xfrm>
          <a:prstGeom prst="rect">
            <a:avLst/>
          </a:prstGeom>
          <a:noFill/>
        </p:spPr>
        <p:txBody>
          <a:bodyPr vert="horz" wrap="square" lIns="0" tIns="0" rIns="0" bIns="0" rtlCol="0" anchor="ctr" anchorCtr="0">
            <a:noAutofit/>
          </a:bodyPr>
          <a:lstStyle/>
          <a:p>
            <a:r>
              <a:rPr lang="es-MX" sz="900" spc="-11">
                <a:solidFill>
                  <a:schemeClr val="lt1"/>
                </a:solidFill>
                <a:latin typeface="Calibri" panose="020F0502020204030204" pitchFamily="34" charset="0"/>
              </a:rPr>
              <a:t>feb.</a:t>
            </a:r>
          </a:p>
        </p:txBody>
      </p:sp>
      <p:cxnSp>
        <p:nvCxnSpPr>
          <p:cNvPr id="47" name="OTLSHAPE_TB_00000000000000000000000000000000_Separator9"/>
          <p:cNvCxnSpPr/>
          <p:nvPr>
            <p:custDataLst>
              <p:tags r:id="rId17"/>
            </p:custDataLst>
          </p:nvPr>
        </p:nvCxnSpPr>
        <p:spPr>
          <a:xfrm>
            <a:off x="5900613"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OTLSHAPE_TB_00000000000000000000000000000000_TimescaleInterval10"/>
          <p:cNvSpPr txBox="1"/>
          <p:nvPr>
            <p:custDataLst>
              <p:tags r:id="rId18"/>
            </p:custDataLst>
          </p:nvPr>
        </p:nvSpPr>
        <p:spPr>
          <a:xfrm>
            <a:off x="4693278" y="2225756"/>
            <a:ext cx="209550" cy="139541"/>
          </a:xfrm>
          <a:prstGeom prst="rect">
            <a:avLst/>
          </a:prstGeom>
          <a:noFill/>
        </p:spPr>
        <p:txBody>
          <a:bodyPr vert="horz" wrap="square" lIns="0" tIns="0" rIns="0" bIns="0" rtlCol="0" anchor="ctr" anchorCtr="0">
            <a:noAutofit/>
          </a:bodyPr>
          <a:lstStyle/>
          <a:p>
            <a:r>
              <a:rPr lang="es-MX" sz="900" spc="-12">
                <a:solidFill>
                  <a:schemeClr val="lt1"/>
                </a:solidFill>
                <a:latin typeface="Calibri" panose="020F0502020204030204" pitchFamily="34" charset="0"/>
              </a:rPr>
              <a:t>mar.</a:t>
            </a:r>
          </a:p>
        </p:txBody>
      </p:sp>
      <p:cxnSp>
        <p:nvCxnSpPr>
          <p:cNvPr id="49" name="OTLSHAPE_TB_00000000000000000000000000000000_Separator10"/>
          <p:cNvCxnSpPr/>
          <p:nvPr>
            <p:custDataLst>
              <p:tags r:id="rId19"/>
            </p:custDataLst>
          </p:nvPr>
        </p:nvCxnSpPr>
        <p:spPr>
          <a:xfrm>
            <a:off x="6353218"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TLSHAPE_TB_00000000000000000000000000000000_TimescaleInterval11"/>
          <p:cNvSpPr txBox="1"/>
          <p:nvPr>
            <p:custDataLst>
              <p:tags r:id="rId20"/>
            </p:custDataLst>
          </p:nvPr>
        </p:nvSpPr>
        <p:spPr>
          <a:xfrm>
            <a:off x="5145883" y="2225756"/>
            <a:ext cx="180975" cy="139541"/>
          </a:xfrm>
          <a:prstGeom prst="rect">
            <a:avLst/>
          </a:prstGeom>
          <a:noFill/>
        </p:spPr>
        <p:txBody>
          <a:bodyPr vert="horz" wrap="square" lIns="0" tIns="0" rIns="0" bIns="0" rtlCol="0" anchor="ctr" anchorCtr="0">
            <a:noAutofit/>
          </a:bodyPr>
          <a:lstStyle/>
          <a:p>
            <a:r>
              <a:rPr lang="es-MX" sz="900" spc="-11">
                <a:solidFill>
                  <a:schemeClr val="lt1"/>
                </a:solidFill>
                <a:latin typeface="Calibri" panose="020F0502020204030204" pitchFamily="34" charset="0"/>
              </a:rPr>
              <a:t>abr.</a:t>
            </a:r>
          </a:p>
        </p:txBody>
      </p:sp>
      <p:cxnSp>
        <p:nvCxnSpPr>
          <p:cNvPr id="51" name="OTLSHAPE_TB_00000000000000000000000000000000_Separator11"/>
          <p:cNvCxnSpPr/>
          <p:nvPr>
            <p:custDataLst>
              <p:tags r:id="rId21"/>
            </p:custDataLst>
          </p:nvPr>
        </p:nvCxnSpPr>
        <p:spPr>
          <a:xfrm>
            <a:off x="6791222"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OTLSHAPE_TB_00000000000000000000000000000000_TimescaleInterval12"/>
          <p:cNvSpPr txBox="1"/>
          <p:nvPr>
            <p:custDataLst>
              <p:tags r:id="rId22"/>
            </p:custDataLst>
          </p:nvPr>
        </p:nvSpPr>
        <p:spPr>
          <a:xfrm>
            <a:off x="5565921" y="2225757"/>
            <a:ext cx="258307" cy="129302"/>
          </a:xfrm>
          <a:prstGeom prst="rect">
            <a:avLst/>
          </a:prstGeom>
          <a:noFill/>
        </p:spPr>
        <p:txBody>
          <a:bodyPr vert="horz" wrap="square" lIns="0" tIns="0" rIns="0" bIns="0" rtlCol="0" anchor="ctr" anchorCtr="0">
            <a:noAutofit/>
          </a:bodyPr>
          <a:lstStyle/>
          <a:p>
            <a:r>
              <a:rPr lang="es-MX" sz="900" spc="-12" dirty="0" err="1" smtClean="0">
                <a:solidFill>
                  <a:schemeClr val="lt1"/>
                </a:solidFill>
                <a:latin typeface="Calibri" panose="020F0502020204030204" pitchFamily="34" charset="0"/>
              </a:rPr>
              <a:t>may</a:t>
            </a:r>
            <a:r>
              <a:rPr lang="es-MX" sz="900" spc="-12" dirty="0" smtClean="0">
                <a:solidFill>
                  <a:schemeClr val="lt1"/>
                </a:solidFill>
                <a:latin typeface="Calibri" panose="020F0502020204030204" pitchFamily="34" charset="0"/>
              </a:rPr>
              <a:t>.</a:t>
            </a:r>
            <a:endParaRPr lang="es-MX" sz="900" spc="-12" dirty="0">
              <a:solidFill>
                <a:schemeClr val="lt1"/>
              </a:solidFill>
              <a:latin typeface="Calibri" panose="020F0502020204030204" pitchFamily="34" charset="0"/>
            </a:endParaRPr>
          </a:p>
        </p:txBody>
      </p:sp>
      <p:sp>
        <p:nvSpPr>
          <p:cNvPr id="53" name="OTLSHAPE_TB_00000000000000000000000000000000_TimescaleInterval12"/>
          <p:cNvSpPr txBox="1"/>
          <p:nvPr>
            <p:custDataLst>
              <p:tags r:id="rId23"/>
            </p:custDataLst>
          </p:nvPr>
        </p:nvSpPr>
        <p:spPr>
          <a:xfrm>
            <a:off x="6041016" y="2225756"/>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jun.</a:t>
            </a:r>
          </a:p>
        </p:txBody>
      </p:sp>
      <p:sp>
        <p:nvSpPr>
          <p:cNvPr id="54" name="OTLSHAPE_TB_00000000000000000000000000000000_TimescaleInterval12"/>
          <p:cNvSpPr txBox="1"/>
          <p:nvPr>
            <p:custDataLst>
              <p:tags r:id="rId24"/>
            </p:custDataLst>
          </p:nvPr>
        </p:nvSpPr>
        <p:spPr>
          <a:xfrm>
            <a:off x="6495411" y="2224090"/>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jul.</a:t>
            </a:r>
          </a:p>
        </p:txBody>
      </p:sp>
      <p:sp>
        <p:nvSpPr>
          <p:cNvPr id="55" name="OTLSHAPE_TB_00000000000000000000000000000000_TimescaleInterval12"/>
          <p:cNvSpPr txBox="1"/>
          <p:nvPr>
            <p:custDataLst>
              <p:tags r:id="rId25"/>
            </p:custDataLst>
          </p:nvPr>
        </p:nvSpPr>
        <p:spPr>
          <a:xfrm>
            <a:off x="6898253" y="2215517"/>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ago.</a:t>
            </a:r>
          </a:p>
        </p:txBody>
      </p:sp>
      <p:sp>
        <p:nvSpPr>
          <p:cNvPr id="57" name="OTLSHAPE_T_7d9c4f0a1f254818be6a3fe37e944b62_Shape"/>
          <p:cNvSpPr/>
          <p:nvPr>
            <p:custDataLst>
              <p:tags r:id="rId26"/>
            </p:custDataLst>
          </p:nvPr>
        </p:nvSpPr>
        <p:spPr>
          <a:xfrm>
            <a:off x="1776349" y="2840273"/>
            <a:ext cx="1905044" cy="507978"/>
          </a:xfrm>
          <a:prstGeom prst="roundRect">
            <a:avLst/>
          </a:prstGeom>
          <a:gradFill>
            <a:gsLst>
              <a:gs pos="0">
                <a:schemeClr val="accent1">
                  <a:shade val="51000"/>
                  <a:satMod val="130000"/>
                </a:schemeClr>
              </a:gs>
              <a:gs pos="82000">
                <a:schemeClr val="accent1">
                  <a:shade val="93000"/>
                  <a:satMod val="130000"/>
                </a:schemeClr>
              </a:gs>
              <a:gs pos="100000">
                <a:schemeClr val="accent1">
                  <a:shade val="94000"/>
                  <a:satMod val="135000"/>
                </a:schemeClr>
              </a:gs>
            </a:gsLst>
          </a:gradFill>
          <a:ln/>
          <a:extLs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2100"/>
          </a:p>
        </p:txBody>
      </p:sp>
      <p:sp>
        <p:nvSpPr>
          <p:cNvPr id="58" name="OTLSHAPE_T_7d9c4f0a1f254818be6a3fe37e944b62_Title"/>
          <p:cNvSpPr txBox="1"/>
          <p:nvPr>
            <p:custDataLst>
              <p:tags r:id="rId27"/>
            </p:custDataLst>
          </p:nvPr>
        </p:nvSpPr>
        <p:spPr>
          <a:xfrm>
            <a:off x="1988092" y="2845473"/>
            <a:ext cx="1476376" cy="484748"/>
          </a:xfrm>
          <a:prstGeom prst="rect">
            <a:avLst/>
          </a:prstGeom>
          <a:noFill/>
        </p:spPr>
        <p:txBody>
          <a:bodyPr vert="horz" wrap="square" lIns="0" tIns="0" rIns="0" bIns="0" rtlCol="0" anchor="ctr" anchorCtr="0">
            <a:spAutoFit/>
          </a:bodyPr>
          <a:lstStyle/>
          <a:p>
            <a:pPr algn="ctr"/>
            <a:r>
              <a:rPr lang="es-MX" sz="1050" b="1" spc="-3" dirty="0">
                <a:solidFill>
                  <a:schemeClr val="bg1"/>
                </a:solidFill>
                <a:latin typeface="Calibri" panose="020F0502020204030204" pitchFamily="34" charset="0"/>
              </a:rPr>
              <a:t>Mejoras al Sistema de  Solicitudes </a:t>
            </a:r>
            <a:r>
              <a:rPr lang="es-MX" sz="1050" b="1" spc="-3" dirty="0" smtClean="0">
                <a:solidFill>
                  <a:schemeClr val="bg1"/>
                </a:solidFill>
                <a:latin typeface="Calibri" panose="020F0502020204030204" pitchFamily="34" charset="0"/>
              </a:rPr>
              <a:t>de Acceso a la </a:t>
            </a:r>
            <a:r>
              <a:rPr lang="es-MX" sz="1050" b="1" spc="-3" dirty="0">
                <a:solidFill>
                  <a:schemeClr val="bg1"/>
                </a:solidFill>
                <a:latin typeface="Calibri" panose="020F0502020204030204" pitchFamily="34" charset="0"/>
              </a:rPr>
              <a:t>Información</a:t>
            </a:r>
          </a:p>
        </p:txBody>
      </p:sp>
      <p:sp>
        <p:nvSpPr>
          <p:cNvPr id="59" name="OTLSHAPE_T_7d9c4f0a1f254818be6a3fe37e944b62_Shape"/>
          <p:cNvSpPr/>
          <p:nvPr>
            <p:custDataLst>
              <p:tags r:id="rId28"/>
            </p:custDataLst>
          </p:nvPr>
        </p:nvSpPr>
        <p:spPr>
          <a:xfrm>
            <a:off x="1776349" y="3536210"/>
            <a:ext cx="1905044" cy="486000"/>
          </a:xfrm>
          <a:prstGeom prst="roundRect">
            <a:avLst/>
          </a:prstGeom>
          <a:ln/>
          <a:extLst>
            <a:ext uri="{53640926-AAD7-44D8-BBD7-CCE9431645EC}">
              <a14:shadowObscured xmlns:a14="http://schemas.microsoft.com/office/drawing/2010/main" val="1"/>
            </a:ext>
          </a:ex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sz="2100"/>
          </a:p>
        </p:txBody>
      </p:sp>
      <p:sp>
        <p:nvSpPr>
          <p:cNvPr id="60" name="OTLSHAPE_T_7d9c4f0a1f254818be6a3fe37e944b62_Title"/>
          <p:cNvSpPr txBox="1"/>
          <p:nvPr>
            <p:custDataLst>
              <p:tags r:id="rId29"/>
            </p:custDataLst>
          </p:nvPr>
        </p:nvSpPr>
        <p:spPr>
          <a:xfrm>
            <a:off x="1988093" y="3536356"/>
            <a:ext cx="1476376" cy="484748"/>
          </a:xfrm>
          <a:prstGeom prst="rect">
            <a:avLst/>
          </a:prstGeom>
          <a:noFill/>
        </p:spPr>
        <p:txBody>
          <a:bodyPr vert="horz" wrap="square" lIns="0" tIns="0" rIns="0" bIns="0" rtlCol="0" anchor="ctr" anchorCtr="0">
            <a:spAutoFit/>
          </a:bodyPr>
          <a:lstStyle/>
          <a:p>
            <a:pPr algn="ctr"/>
            <a:r>
              <a:rPr lang="es-MX" sz="1050" b="1" spc="-3" dirty="0">
                <a:solidFill>
                  <a:schemeClr val="bg1"/>
                </a:solidFill>
                <a:latin typeface="Calibri" panose="020F0502020204030204" pitchFamily="34" charset="0"/>
              </a:rPr>
              <a:t>Desarrollo del Sistema </a:t>
            </a:r>
            <a:r>
              <a:rPr lang="es-MX" sz="1050" b="1" spc="-3" dirty="0" smtClean="0">
                <a:solidFill>
                  <a:schemeClr val="bg1"/>
                </a:solidFill>
                <a:latin typeface="Calibri" panose="020F0502020204030204" pitchFamily="34" charset="0"/>
              </a:rPr>
              <a:t>de Gestión de Medios </a:t>
            </a:r>
            <a:r>
              <a:rPr lang="es-MX" sz="1050" b="1" spc="-3" dirty="0">
                <a:solidFill>
                  <a:schemeClr val="bg1"/>
                </a:solidFill>
                <a:latin typeface="Calibri" panose="020F0502020204030204" pitchFamily="34" charset="0"/>
              </a:rPr>
              <a:t>de Impugnación </a:t>
            </a:r>
          </a:p>
        </p:txBody>
      </p:sp>
      <p:sp>
        <p:nvSpPr>
          <p:cNvPr id="61" name="OTLSHAPE_T_7d9c4f0a1f254818be6a3fe37e944b62_Shape"/>
          <p:cNvSpPr/>
          <p:nvPr>
            <p:custDataLst>
              <p:tags r:id="rId30"/>
            </p:custDataLst>
          </p:nvPr>
        </p:nvSpPr>
        <p:spPr>
          <a:xfrm>
            <a:off x="1776349" y="4261383"/>
            <a:ext cx="1905044" cy="486000"/>
          </a:xfrm>
          <a:prstGeom prst="roundRect">
            <a:avLst/>
          </a:prstGeom>
          <a:ln/>
          <a:extLst>
            <a:ext uri="{53640926-AAD7-44D8-BBD7-CCE9431645EC}">
              <a14:shadowObscured xmlns:a14="http://schemas.microsoft.com/office/drawing/2010/main" val="1"/>
            </a:ext>
          </a:ex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s-MX" sz="2100"/>
          </a:p>
        </p:txBody>
      </p:sp>
      <p:sp>
        <p:nvSpPr>
          <p:cNvPr id="62" name="OTLSHAPE_T_7d9c4f0a1f254818be6a3fe37e944b62_Title"/>
          <p:cNvSpPr txBox="1"/>
          <p:nvPr>
            <p:custDataLst>
              <p:tags r:id="rId31"/>
            </p:custDataLst>
          </p:nvPr>
        </p:nvSpPr>
        <p:spPr>
          <a:xfrm>
            <a:off x="1962014" y="4342801"/>
            <a:ext cx="1476376" cy="323165"/>
          </a:xfrm>
          <a:prstGeom prst="rect">
            <a:avLst/>
          </a:prstGeom>
          <a:noFill/>
        </p:spPr>
        <p:txBody>
          <a:bodyPr vert="horz" wrap="square" lIns="0" tIns="0" rIns="0" bIns="0" rtlCol="0" anchor="ctr" anchorCtr="0">
            <a:spAutoFit/>
          </a:bodyPr>
          <a:lstStyle/>
          <a:p>
            <a:pPr algn="ctr"/>
            <a:r>
              <a:rPr lang="es-MX" sz="1050" b="1" spc="-3" dirty="0">
                <a:solidFill>
                  <a:schemeClr val="bg1"/>
                </a:solidFill>
                <a:latin typeface="Calibri" panose="020F0502020204030204" pitchFamily="34" charset="0"/>
              </a:rPr>
              <a:t>Desarrollo del Sistema de Comunicación</a:t>
            </a:r>
          </a:p>
        </p:txBody>
      </p:sp>
      <p:sp>
        <p:nvSpPr>
          <p:cNvPr id="63" name="OTLSHAPE_T_7d9c4f0a1f254818be6a3fe37e944b62_Shape"/>
          <p:cNvSpPr/>
          <p:nvPr>
            <p:custDataLst>
              <p:tags r:id="rId32"/>
            </p:custDataLst>
          </p:nvPr>
        </p:nvSpPr>
        <p:spPr>
          <a:xfrm>
            <a:off x="1769164" y="4933680"/>
            <a:ext cx="1906200" cy="484748"/>
          </a:xfrm>
          <a:prstGeom prst="roundRect">
            <a:avLst/>
          </a:prstGeom>
          <a:ln/>
          <a:extLst>
            <a:ext uri="{53640926-AAD7-44D8-BBD7-CCE9431645EC}">
              <a14:shadowObscured xmlns:a14="http://schemas.microsoft.com/office/drawing/2010/main" val="1"/>
            </a:ext>
          </a:ex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s-MX" sz="2100"/>
          </a:p>
        </p:txBody>
      </p:sp>
      <p:sp>
        <p:nvSpPr>
          <p:cNvPr id="64" name="OTLSHAPE_T_7d9c4f0a1f254818be6a3fe37e944b62_Title"/>
          <p:cNvSpPr txBox="1"/>
          <p:nvPr>
            <p:custDataLst>
              <p:tags r:id="rId33"/>
            </p:custDataLst>
          </p:nvPr>
        </p:nvSpPr>
        <p:spPr>
          <a:xfrm>
            <a:off x="1932452" y="4933680"/>
            <a:ext cx="1628799" cy="484748"/>
          </a:xfrm>
          <a:prstGeom prst="rect">
            <a:avLst/>
          </a:prstGeom>
          <a:noFill/>
        </p:spPr>
        <p:txBody>
          <a:bodyPr vert="horz" wrap="square" lIns="0" tIns="0" rIns="0" bIns="0" rtlCol="0" anchor="ctr" anchorCtr="0">
            <a:spAutoFit/>
          </a:bodyPr>
          <a:lstStyle/>
          <a:p>
            <a:pPr algn="ctr"/>
            <a:r>
              <a:rPr lang="es-MX" sz="1050" b="1" spc="-3" dirty="0" smtClean="0">
                <a:solidFill>
                  <a:schemeClr val="bg1"/>
                </a:solidFill>
                <a:latin typeface="Calibri" panose="020F0502020204030204" pitchFamily="34" charset="0"/>
              </a:rPr>
              <a:t>Mejoras </a:t>
            </a:r>
            <a:r>
              <a:rPr lang="es-MX" sz="1050" b="1" spc="-3" dirty="0">
                <a:solidFill>
                  <a:schemeClr val="bg1"/>
                </a:solidFill>
                <a:latin typeface="Calibri" panose="020F0502020204030204" pitchFamily="34" charset="0"/>
              </a:rPr>
              <a:t>al Sistema de  </a:t>
            </a:r>
            <a:r>
              <a:rPr lang="es-MX" sz="1050" b="1" spc="-3" dirty="0" smtClean="0">
                <a:solidFill>
                  <a:schemeClr val="bg1"/>
                </a:solidFill>
                <a:latin typeface="Calibri" panose="020F0502020204030204" pitchFamily="34" charset="0"/>
              </a:rPr>
              <a:t>Portales de Obligaciones </a:t>
            </a:r>
            <a:r>
              <a:rPr lang="es-MX" sz="1050" b="1" spc="-3" dirty="0">
                <a:solidFill>
                  <a:schemeClr val="bg1"/>
                </a:solidFill>
                <a:latin typeface="Calibri" panose="020F0502020204030204" pitchFamily="34" charset="0"/>
              </a:rPr>
              <a:t>de Transparencia </a:t>
            </a:r>
          </a:p>
        </p:txBody>
      </p:sp>
      <p:sp>
        <p:nvSpPr>
          <p:cNvPr id="69" name="OTLSHAPE_T_7d9c4f0a1f254818be6a3fe37e944b62_Shape"/>
          <p:cNvSpPr/>
          <p:nvPr>
            <p:custDataLst>
              <p:tags r:id="rId34"/>
            </p:custDataLst>
          </p:nvPr>
        </p:nvSpPr>
        <p:spPr>
          <a:xfrm>
            <a:off x="5471810" y="4933567"/>
            <a:ext cx="3028025" cy="421224"/>
          </a:xfrm>
          <a:prstGeom prst="roundRect">
            <a:avLst/>
          </a:prstGeom>
          <a:ln/>
          <a:extLst>
            <a:ext uri="{53640926-AAD7-44D8-BBD7-CCE9431645EC}">
              <a14:shadowObscured xmlns:a14="http://schemas.microsoft.com/office/drawing/2010/main" val="1"/>
            </a:ext>
          </a:ex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sz="1100" b="1" spc="-3" dirty="0" smtClean="0">
              <a:solidFill>
                <a:schemeClr val="bg1"/>
              </a:solidFill>
              <a:latin typeface="Calibri" panose="020F0502020204030204" pitchFamily="34" charset="0"/>
            </a:endParaRPr>
          </a:p>
          <a:p>
            <a:pPr algn="ctr"/>
            <a:r>
              <a:rPr lang="es-MX" sz="1100" b="1" spc="-3" dirty="0" smtClean="0">
                <a:solidFill>
                  <a:schemeClr val="bg1"/>
                </a:solidFill>
                <a:latin typeface="Calibri" panose="020F0502020204030204" pitchFamily="34" charset="0"/>
              </a:rPr>
              <a:t>Desarrollos </a:t>
            </a:r>
            <a:r>
              <a:rPr lang="es-MX" sz="1100" b="1" spc="-3" dirty="0">
                <a:solidFill>
                  <a:schemeClr val="bg1"/>
                </a:solidFill>
                <a:latin typeface="Calibri" panose="020F0502020204030204" pitchFamily="34" charset="0"/>
              </a:rPr>
              <a:t>adicionales y mejoras a la PNT</a:t>
            </a:r>
          </a:p>
          <a:p>
            <a:pPr algn="ctr"/>
            <a:endParaRPr lang="es-MX" sz="1100" dirty="0"/>
          </a:p>
        </p:txBody>
      </p:sp>
      <p:sp>
        <p:nvSpPr>
          <p:cNvPr id="3" name="Cerrar llave 2"/>
          <p:cNvSpPr/>
          <p:nvPr/>
        </p:nvSpPr>
        <p:spPr>
          <a:xfrm rot="16200000">
            <a:off x="2639659" y="1013249"/>
            <a:ext cx="291359" cy="17921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50" b="1" dirty="0"/>
          </a:p>
        </p:txBody>
      </p:sp>
      <p:sp>
        <p:nvSpPr>
          <p:cNvPr id="72" name="OTLSHAPE_T_7d9c4f0a1f254818be6a3fe37e944b62_EndDate"/>
          <p:cNvSpPr txBox="1"/>
          <p:nvPr>
            <p:custDataLst>
              <p:tags r:id="rId35"/>
            </p:custDataLst>
          </p:nvPr>
        </p:nvSpPr>
        <p:spPr>
          <a:xfrm>
            <a:off x="2152513" y="1574623"/>
            <a:ext cx="1297877" cy="207749"/>
          </a:xfrm>
          <a:prstGeom prst="rect">
            <a:avLst/>
          </a:prstGeom>
          <a:noFill/>
        </p:spPr>
        <p:txBody>
          <a:bodyPr vert="horz" wrap="square" lIns="0" tIns="0" rIns="0" bIns="0" rtlCol="0" anchor="ctr" anchorCtr="0">
            <a:spAutoFit/>
          </a:bodyPr>
          <a:lstStyle/>
          <a:p>
            <a:pPr algn="ctr"/>
            <a:r>
              <a:rPr lang="es-MX" sz="1350" b="1" spc="-6" dirty="0">
                <a:solidFill>
                  <a:srgbClr val="1F497E"/>
                </a:solidFill>
                <a:latin typeface="Calibri" panose="020F0502020204030204" pitchFamily="34" charset="0"/>
              </a:rPr>
              <a:t>Etapa dos</a:t>
            </a:r>
          </a:p>
        </p:txBody>
      </p:sp>
      <p:sp>
        <p:nvSpPr>
          <p:cNvPr id="73" name="Cerrar llave 72"/>
          <p:cNvSpPr/>
          <p:nvPr/>
        </p:nvSpPr>
        <p:spPr>
          <a:xfrm rot="16200000">
            <a:off x="4209173" y="1231502"/>
            <a:ext cx="291359" cy="13395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50" b="1" dirty="0"/>
          </a:p>
        </p:txBody>
      </p:sp>
      <p:sp>
        <p:nvSpPr>
          <p:cNvPr id="74" name="OTLSHAPE_T_7d9c4f0a1f254818be6a3fe37e944b62_EndDate"/>
          <p:cNvSpPr txBox="1"/>
          <p:nvPr>
            <p:custDataLst>
              <p:tags r:id="rId36"/>
            </p:custDataLst>
          </p:nvPr>
        </p:nvSpPr>
        <p:spPr>
          <a:xfrm>
            <a:off x="3916102" y="1574623"/>
            <a:ext cx="1297877" cy="207749"/>
          </a:xfrm>
          <a:prstGeom prst="rect">
            <a:avLst/>
          </a:prstGeom>
          <a:noFill/>
        </p:spPr>
        <p:txBody>
          <a:bodyPr vert="horz" wrap="square" lIns="0" tIns="0" rIns="0" bIns="0" rtlCol="0" anchor="ctr" anchorCtr="0">
            <a:spAutoFit/>
          </a:bodyPr>
          <a:lstStyle/>
          <a:p>
            <a:pPr algn="ctr"/>
            <a:r>
              <a:rPr lang="es-MX" sz="1350" b="1" spc="-6" dirty="0">
                <a:solidFill>
                  <a:srgbClr val="1F497E"/>
                </a:solidFill>
                <a:latin typeface="Calibri" panose="020F0502020204030204" pitchFamily="34" charset="0"/>
              </a:rPr>
              <a:t>Etapa tres</a:t>
            </a:r>
          </a:p>
        </p:txBody>
      </p:sp>
      <p:cxnSp>
        <p:nvCxnSpPr>
          <p:cNvPr id="77" name="OTLSHAPE_TB_00000000000000000000000000000000_Separator11"/>
          <p:cNvCxnSpPr/>
          <p:nvPr>
            <p:custDataLst>
              <p:tags r:id="rId37"/>
            </p:custDataLst>
          </p:nvPr>
        </p:nvCxnSpPr>
        <p:spPr>
          <a:xfrm>
            <a:off x="7157999"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OTLSHAPE_TB_00000000000000000000000000000000_TimescaleInterval12"/>
          <p:cNvSpPr txBox="1"/>
          <p:nvPr>
            <p:custDataLst>
              <p:tags r:id="rId38"/>
            </p:custDataLst>
          </p:nvPr>
        </p:nvSpPr>
        <p:spPr>
          <a:xfrm>
            <a:off x="7265030" y="2215517"/>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sep.</a:t>
            </a:r>
          </a:p>
        </p:txBody>
      </p:sp>
      <p:cxnSp>
        <p:nvCxnSpPr>
          <p:cNvPr id="79" name="OTLSHAPE_TB_00000000000000000000000000000000_Separator11"/>
          <p:cNvCxnSpPr/>
          <p:nvPr>
            <p:custDataLst>
              <p:tags r:id="rId39"/>
            </p:custDataLst>
          </p:nvPr>
        </p:nvCxnSpPr>
        <p:spPr>
          <a:xfrm>
            <a:off x="7505741"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OTLSHAPE_TB_00000000000000000000000000000000_TimescaleInterval12"/>
          <p:cNvSpPr txBox="1"/>
          <p:nvPr>
            <p:custDataLst>
              <p:tags r:id="rId40"/>
            </p:custDataLst>
          </p:nvPr>
        </p:nvSpPr>
        <p:spPr>
          <a:xfrm>
            <a:off x="7612772" y="2215517"/>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oct.</a:t>
            </a:r>
          </a:p>
        </p:txBody>
      </p:sp>
      <p:cxnSp>
        <p:nvCxnSpPr>
          <p:cNvPr id="81" name="OTLSHAPE_TB_00000000000000000000000000000000_Separator11"/>
          <p:cNvCxnSpPr/>
          <p:nvPr>
            <p:custDataLst>
              <p:tags r:id="rId41"/>
            </p:custDataLst>
          </p:nvPr>
        </p:nvCxnSpPr>
        <p:spPr>
          <a:xfrm>
            <a:off x="7861700" y="2190750"/>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OTLSHAPE_TB_00000000000000000000000000000000_TimescaleInterval12"/>
          <p:cNvSpPr txBox="1"/>
          <p:nvPr>
            <p:custDataLst>
              <p:tags r:id="rId42"/>
            </p:custDataLst>
          </p:nvPr>
        </p:nvSpPr>
        <p:spPr>
          <a:xfrm>
            <a:off x="7968731" y="2215517"/>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nov.</a:t>
            </a:r>
          </a:p>
        </p:txBody>
      </p:sp>
      <p:cxnSp>
        <p:nvCxnSpPr>
          <p:cNvPr id="83" name="OTLSHAPE_TB_00000000000000000000000000000000_Separator11"/>
          <p:cNvCxnSpPr/>
          <p:nvPr>
            <p:custDataLst>
              <p:tags r:id="rId43"/>
            </p:custDataLst>
          </p:nvPr>
        </p:nvCxnSpPr>
        <p:spPr>
          <a:xfrm>
            <a:off x="8224369" y="2204561"/>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OTLSHAPE_TB_00000000000000000000000000000000_TimescaleInterval12"/>
          <p:cNvSpPr txBox="1"/>
          <p:nvPr>
            <p:custDataLst>
              <p:tags r:id="rId44"/>
            </p:custDataLst>
          </p:nvPr>
        </p:nvSpPr>
        <p:spPr>
          <a:xfrm>
            <a:off x="8331400" y="2229328"/>
            <a:ext cx="219075" cy="139541"/>
          </a:xfrm>
          <a:prstGeom prst="rect">
            <a:avLst/>
          </a:prstGeom>
          <a:noFill/>
        </p:spPr>
        <p:txBody>
          <a:bodyPr vert="horz" wrap="square" lIns="0" tIns="0" rIns="0" bIns="0" rtlCol="0" anchor="ctr" anchorCtr="0">
            <a:noAutofit/>
          </a:bodyPr>
          <a:lstStyle/>
          <a:p>
            <a:r>
              <a:rPr lang="es-MX" sz="900" spc="-12" dirty="0">
                <a:solidFill>
                  <a:schemeClr val="lt1"/>
                </a:solidFill>
                <a:latin typeface="Calibri" panose="020F0502020204030204" pitchFamily="34" charset="0"/>
              </a:rPr>
              <a:t>dic.</a:t>
            </a:r>
          </a:p>
        </p:txBody>
      </p:sp>
      <p:sp>
        <p:nvSpPr>
          <p:cNvPr id="85" name="OTLSHAPE_TB_00000000000000000000000000000000_LeftEndCaps"/>
          <p:cNvSpPr txBox="1"/>
          <p:nvPr>
            <p:custDataLst>
              <p:tags r:id="rId45"/>
            </p:custDataLst>
          </p:nvPr>
        </p:nvSpPr>
        <p:spPr>
          <a:xfrm>
            <a:off x="558629" y="2223307"/>
            <a:ext cx="352425" cy="138499"/>
          </a:xfrm>
          <a:prstGeom prst="rect">
            <a:avLst/>
          </a:prstGeom>
          <a:noFill/>
        </p:spPr>
        <p:txBody>
          <a:bodyPr vert="horz" wrap="square" lIns="0" tIns="0" rIns="0" bIns="0" rtlCol="0" anchor="ctr" anchorCtr="0">
            <a:spAutoFit/>
          </a:bodyPr>
          <a:lstStyle/>
          <a:p>
            <a:pPr algn="ctr"/>
            <a:r>
              <a:rPr lang="es-MX" sz="900" spc="-15" dirty="0">
                <a:solidFill>
                  <a:schemeClr val="lt1"/>
                </a:solidFill>
                <a:latin typeface="Calibri" panose="020F0502020204030204" pitchFamily="34" charset="0"/>
              </a:rPr>
              <a:t>2014 </a:t>
            </a:r>
          </a:p>
        </p:txBody>
      </p:sp>
      <p:sp>
        <p:nvSpPr>
          <p:cNvPr id="86" name="OTLSHAPE_T_7d9c4f0a1f254818be6a3fe37e944b62_EndDate"/>
          <p:cNvSpPr txBox="1"/>
          <p:nvPr>
            <p:custDataLst>
              <p:tags r:id="rId46"/>
            </p:custDataLst>
          </p:nvPr>
        </p:nvSpPr>
        <p:spPr>
          <a:xfrm>
            <a:off x="55823" y="2842999"/>
            <a:ext cx="1644736" cy="484748"/>
          </a:xfrm>
          <a:prstGeom prst="rect">
            <a:avLst/>
          </a:prstGeom>
          <a:noFill/>
        </p:spPr>
        <p:txBody>
          <a:bodyPr vert="horz" wrap="square" lIns="0" tIns="0" rIns="0" bIns="0" rtlCol="0" anchor="ctr" anchorCtr="0">
            <a:spAutoFit/>
          </a:bodyPr>
          <a:lstStyle/>
          <a:p>
            <a:pPr algn="ctr"/>
            <a:r>
              <a:rPr lang="es-MX" sz="1050" b="1" spc="-3" dirty="0">
                <a:solidFill>
                  <a:schemeClr val="bg1"/>
                </a:solidFill>
                <a:latin typeface="Calibri" panose="020F0502020204030204" pitchFamily="34" charset="0"/>
              </a:rPr>
              <a:t>Desarrollo </a:t>
            </a:r>
            <a:r>
              <a:rPr lang="es-MX" sz="1050" b="1" spc="-3" dirty="0" smtClean="0">
                <a:solidFill>
                  <a:schemeClr val="bg1"/>
                </a:solidFill>
                <a:latin typeface="Calibri" panose="020F0502020204030204" pitchFamily="34" charset="0"/>
              </a:rPr>
              <a:t>del </a:t>
            </a:r>
            <a:r>
              <a:rPr lang="es-MX" sz="1050" b="1" spc="-3" dirty="0">
                <a:solidFill>
                  <a:schemeClr val="bg1"/>
                </a:solidFill>
                <a:latin typeface="Calibri" panose="020F0502020204030204" pitchFamily="34" charset="0"/>
              </a:rPr>
              <a:t>Sistema de Solicitudes de </a:t>
            </a:r>
            <a:r>
              <a:rPr lang="es-MX" sz="1050" b="1" spc="-3" dirty="0" smtClean="0">
                <a:solidFill>
                  <a:schemeClr val="bg1"/>
                </a:solidFill>
                <a:latin typeface="Calibri" panose="020F0502020204030204" pitchFamily="34" charset="0"/>
              </a:rPr>
              <a:t>Acceso a la Información</a:t>
            </a:r>
            <a:endParaRPr lang="es-MX" sz="1050" b="1" spc="-3" dirty="0">
              <a:solidFill>
                <a:schemeClr val="bg1"/>
              </a:solidFill>
              <a:latin typeface="Calibri" panose="020F0502020204030204" pitchFamily="34" charset="0"/>
            </a:endParaRPr>
          </a:p>
        </p:txBody>
      </p:sp>
      <p:cxnSp>
        <p:nvCxnSpPr>
          <p:cNvPr id="88" name="OTLSHAPE_TB_00000000000000000000000000000000_Separator1"/>
          <p:cNvCxnSpPr/>
          <p:nvPr>
            <p:custDataLst>
              <p:tags r:id="rId47"/>
            </p:custDataLst>
          </p:nvPr>
        </p:nvCxnSpPr>
        <p:spPr>
          <a:xfrm>
            <a:off x="1152408" y="2215517"/>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TLSHAPE_TB_00000000000000000000000000000000_LeftEndCaps"/>
          <p:cNvSpPr txBox="1"/>
          <p:nvPr>
            <p:custDataLst>
              <p:tags r:id="rId48"/>
            </p:custDataLst>
          </p:nvPr>
        </p:nvSpPr>
        <p:spPr>
          <a:xfrm>
            <a:off x="1301785" y="2230370"/>
            <a:ext cx="352425" cy="138499"/>
          </a:xfrm>
          <a:prstGeom prst="rect">
            <a:avLst/>
          </a:prstGeom>
          <a:noFill/>
        </p:spPr>
        <p:txBody>
          <a:bodyPr vert="horz" wrap="square" lIns="0" tIns="0" rIns="0" bIns="0" rtlCol="0" anchor="ctr" anchorCtr="0">
            <a:spAutoFit/>
          </a:bodyPr>
          <a:lstStyle/>
          <a:p>
            <a:pPr algn="ctr"/>
            <a:r>
              <a:rPr lang="es-MX" sz="900" spc="-15" dirty="0">
                <a:solidFill>
                  <a:schemeClr val="lt1"/>
                </a:solidFill>
                <a:latin typeface="Calibri" panose="020F0502020204030204" pitchFamily="34" charset="0"/>
              </a:rPr>
              <a:t>2015</a:t>
            </a:r>
          </a:p>
        </p:txBody>
      </p:sp>
      <p:cxnSp>
        <p:nvCxnSpPr>
          <p:cNvPr id="89" name="OTLSHAPE_TB_00000000000000000000000000000000_Separator1"/>
          <p:cNvCxnSpPr/>
          <p:nvPr>
            <p:custDataLst>
              <p:tags r:id="rId49"/>
            </p:custDataLst>
          </p:nvPr>
        </p:nvCxnSpPr>
        <p:spPr>
          <a:xfrm>
            <a:off x="1801855" y="2194867"/>
            <a:ext cx="0" cy="190500"/>
          </a:xfrm>
          <a:prstGeom prst="line">
            <a:avLst/>
          </a:prstGeom>
          <a:ln w="9525" cap="flat" cmpd="sng" algn="ctr">
            <a:solidFill>
              <a:schemeClr val="lt1">
                <a:alpha val="29804"/>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Cerrar llave 91"/>
          <p:cNvSpPr/>
          <p:nvPr/>
        </p:nvSpPr>
        <p:spPr>
          <a:xfrm rot="16200000">
            <a:off x="6879044" y="383552"/>
            <a:ext cx="291359" cy="30515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50" b="1" dirty="0"/>
          </a:p>
        </p:txBody>
      </p:sp>
      <p:sp>
        <p:nvSpPr>
          <p:cNvPr id="93" name="OTLSHAPE_T_7d9c4f0a1f254818be6a3fe37e944b62_EndDate"/>
          <p:cNvSpPr txBox="1"/>
          <p:nvPr>
            <p:custDataLst>
              <p:tags r:id="rId50"/>
            </p:custDataLst>
          </p:nvPr>
        </p:nvSpPr>
        <p:spPr>
          <a:xfrm>
            <a:off x="6358021" y="1574623"/>
            <a:ext cx="1297877" cy="207749"/>
          </a:xfrm>
          <a:prstGeom prst="rect">
            <a:avLst/>
          </a:prstGeom>
          <a:noFill/>
        </p:spPr>
        <p:txBody>
          <a:bodyPr vert="horz" wrap="square" lIns="0" tIns="0" rIns="0" bIns="0" rtlCol="0" anchor="ctr" anchorCtr="0">
            <a:spAutoFit/>
          </a:bodyPr>
          <a:lstStyle/>
          <a:p>
            <a:pPr algn="ctr"/>
            <a:r>
              <a:rPr lang="es-MX" sz="1350" b="1" spc="-6" dirty="0">
                <a:solidFill>
                  <a:srgbClr val="1F497E"/>
                </a:solidFill>
                <a:latin typeface="Calibri" panose="020F0502020204030204" pitchFamily="34" charset="0"/>
              </a:rPr>
              <a:t>Etapa cuatro</a:t>
            </a:r>
          </a:p>
        </p:txBody>
      </p:sp>
      <p:sp>
        <p:nvSpPr>
          <p:cNvPr id="94" name="Cerrar llave 93"/>
          <p:cNvSpPr/>
          <p:nvPr/>
        </p:nvSpPr>
        <p:spPr>
          <a:xfrm rot="16200000">
            <a:off x="799321" y="1059291"/>
            <a:ext cx="291359" cy="17137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350" b="1" dirty="0"/>
          </a:p>
        </p:txBody>
      </p:sp>
      <p:sp>
        <p:nvSpPr>
          <p:cNvPr id="95" name="OTLSHAPE_T_7d9c4f0a1f254818be6a3fe37e944b62_EndDate"/>
          <p:cNvSpPr txBox="1"/>
          <p:nvPr>
            <p:custDataLst>
              <p:tags r:id="rId51"/>
            </p:custDataLst>
          </p:nvPr>
        </p:nvSpPr>
        <p:spPr>
          <a:xfrm>
            <a:off x="282616" y="1570476"/>
            <a:ext cx="1297877" cy="207749"/>
          </a:xfrm>
          <a:prstGeom prst="rect">
            <a:avLst/>
          </a:prstGeom>
          <a:noFill/>
        </p:spPr>
        <p:txBody>
          <a:bodyPr vert="horz" wrap="square" lIns="0" tIns="0" rIns="0" bIns="0" rtlCol="0" anchor="ctr" anchorCtr="0">
            <a:spAutoFit/>
          </a:bodyPr>
          <a:lstStyle/>
          <a:p>
            <a:pPr algn="ctr"/>
            <a:r>
              <a:rPr lang="es-MX" sz="1350" b="1" spc="-6" dirty="0">
                <a:solidFill>
                  <a:srgbClr val="1F497E"/>
                </a:solidFill>
                <a:latin typeface="Calibri" panose="020F0502020204030204" pitchFamily="34" charset="0"/>
              </a:rPr>
              <a:t>Etapa uno</a:t>
            </a:r>
          </a:p>
        </p:txBody>
      </p:sp>
      <p:sp>
        <p:nvSpPr>
          <p:cNvPr id="65" name="OTLSHAPE_T_7d9c4f0a1f254818be6a3fe37e944b62_Shape"/>
          <p:cNvSpPr/>
          <p:nvPr>
            <p:custDataLst>
              <p:tags r:id="rId52"/>
            </p:custDataLst>
          </p:nvPr>
        </p:nvSpPr>
        <p:spPr>
          <a:xfrm>
            <a:off x="3757183" y="2843000"/>
            <a:ext cx="1388699" cy="2594200"/>
          </a:xfrm>
          <a:prstGeom prst="roundRect">
            <a:avLst>
              <a:gd name="adj" fmla="val 9956"/>
            </a:avLst>
          </a:prstGeom>
          <a:gradFill>
            <a:gsLst>
              <a:gs pos="0">
                <a:schemeClr val="tx2">
                  <a:lumMod val="75000"/>
                </a:schemeClr>
              </a:gs>
              <a:gs pos="95575">
                <a:schemeClr val="tx2">
                  <a:lumMod val="60000"/>
                  <a:lumOff val="40000"/>
                </a:schemeClr>
              </a:gs>
              <a:gs pos="80000">
                <a:schemeClr val="tx2">
                  <a:lumMod val="60000"/>
                  <a:lumOff val="40000"/>
                </a:schemeClr>
              </a:gs>
            </a:gsLst>
            <a:lin ang="16200000" scaled="0"/>
          </a:gradFill>
          <a:ln>
            <a:noFill/>
          </a:ln>
          <a:extLst>
            <a:ext uri="{53640926-AAD7-44D8-BBD7-CCE9431645EC}">
              <a14:shadowObscured xmlns:a14="http://schemas.microsoft.com/office/drawing/2010/main" val="1"/>
            </a:ext>
          </a:extLst>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100" b="1" spc="-3" dirty="0" smtClean="0">
                <a:solidFill>
                  <a:schemeClr val="bg1"/>
                </a:solidFill>
                <a:latin typeface="Calibri" panose="020F0502020204030204" pitchFamily="34" charset="0"/>
              </a:rPr>
              <a:t>PNT</a:t>
            </a:r>
          </a:p>
          <a:p>
            <a:pPr algn="ctr"/>
            <a:r>
              <a:rPr lang="es-MX" sz="1100" b="1" spc="-3" dirty="0" smtClean="0">
                <a:solidFill>
                  <a:schemeClr val="bg1"/>
                </a:solidFill>
                <a:latin typeface="Calibri" panose="020F0502020204030204" pitchFamily="34" charset="0"/>
              </a:rPr>
              <a:t>Adecuaciones  </a:t>
            </a:r>
            <a:r>
              <a:rPr lang="es-MX" sz="1100" b="1" spc="-3" dirty="0">
                <a:solidFill>
                  <a:schemeClr val="bg1"/>
                </a:solidFill>
                <a:latin typeface="Calibri" panose="020F0502020204030204" pitchFamily="34" charset="0"/>
              </a:rPr>
              <a:t>derivadas por la normatividad emitida por el Sistema Nacional de Transparencia y armonización con las Leyes Locales </a:t>
            </a:r>
            <a:r>
              <a:rPr lang="es-MX" sz="1100" b="1" spc="-3" dirty="0" smtClean="0">
                <a:solidFill>
                  <a:schemeClr val="bg1"/>
                </a:solidFill>
                <a:latin typeface="Calibri" panose="020F0502020204030204" pitchFamily="34" charset="0"/>
              </a:rPr>
              <a:t>de la </a:t>
            </a:r>
            <a:r>
              <a:rPr lang="es-MX" sz="1100" b="1" spc="-3" dirty="0">
                <a:solidFill>
                  <a:schemeClr val="bg1"/>
                </a:solidFill>
                <a:latin typeface="Calibri" panose="020F0502020204030204" pitchFamily="34" charset="0"/>
              </a:rPr>
              <a:t>Materia  </a:t>
            </a:r>
            <a:endParaRPr lang="es-MX" sz="1100" dirty="0">
              <a:solidFill>
                <a:schemeClr val="bg1"/>
              </a:solidFill>
            </a:endParaRPr>
          </a:p>
        </p:txBody>
      </p:sp>
      <p:sp>
        <p:nvSpPr>
          <p:cNvPr id="2" name="Flecha izquierda y derecha 1"/>
          <p:cNvSpPr/>
          <p:nvPr/>
        </p:nvSpPr>
        <p:spPr>
          <a:xfrm>
            <a:off x="88145" y="5625481"/>
            <a:ext cx="5057737" cy="530136"/>
          </a:xfrm>
          <a:prstGeom prst="leftRightArrow">
            <a:avLst/>
          </a:prstGeom>
          <a:solidFill>
            <a:srgbClr val="CC5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t>Desarrollo y mejoras</a:t>
            </a:r>
            <a:endParaRPr lang="es-MX" sz="1600" dirty="0"/>
          </a:p>
        </p:txBody>
      </p:sp>
      <p:sp>
        <p:nvSpPr>
          <p:cNvPr id="5" name="CuadroTexto 4"/>
          <p:cNvSpPr txBox="1"/>
          <p:nvPr/>
        </p:nvSpPr>
        <p:spPr>
          <a:xfrm>
            <a:off x="5542699" y="2886085"/>
            <a:ext cx="3029355" cy="461665"/>
          </a:xfrm>
          <a:prstGeom prst="rect">
            <a:avLst/>
          </a:prstGeom>
          <a:noFill/>
        </p:spPr>
        <p:txBody>
          <a:bodyPr wrap="square" rtlCol="0">
            <a:spAutoFit/>
          </a:bodyPr>
          <a:lstStyle/>
          <a:p>
            <a:r>
              <a:rPr lang="es-MX" sz="1200" b="1" dirty="0" smtClean="0"/>
              <a:t>5 de mayo de 2016</a:t>
            </a:r>
          </a:p>
          <a:p>
            <a:r>
              <a:rPr lang="es-MX" sz="1200" dirty="0" smtClean="0"/>
              <a:t>Iniciará operaciones la PNT</a:t>
            </a:r>
          </a:p>
        </p:txBody>
      </p:sp>
    </p:spTree>
    <p:extLst>
      <p:ext uri="{BB962C8B-B14F-4D97-AF65-F5344CB8AC3E}">
        <p14:creationId xmlns:p14="http://schemas.microsoft.com/office/powerpoint/2010/main" val="24685872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(7)</a:t>
            </a:r>
            <a:endParaRPr lang="es-MX" sz="2800" b="1" dirty="0">
              <a:solidFill>
                <a:schemeClr val="accent6">
                  <a:lumMod val="75000"/>
                </a:schemeClr>
              </a:solidFill>
            </a:endParaRPr>
          </a:p>
        </p:txBody>
      </p:sp>
      <p:sp>
        <p:nvSpPr>
          <p:cNvPr id="9" name="Rectángulo 8"/>
          <p:cNvSpPr/>
          <p:nvPr/>
        </p:nvSpPr>
        <p:spPr>
          <a:xfrm>
            <a:off x="469893" y="1924584"/>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 la solicitud (2)</a:t>
            </a:r>
            <a:endParaRPr lang="es-MX" sz="2000" b="1" dirty="0">
              <a:solidFill>
                <a:schemeClr val="accent1">
                  <a:lumMod val="75000"/>
                </a:schemeClr>
              </a:solidFill>
            </a:endParaRPr>
          </a:p>
        </p:txBody>
      </p:sp>
      <p:pic>
        <p:nvPicPr>
          <p:cNvPr id="7" name="Imagen 6"/>
          <p:cNvPicPr/>
          <p:nvPr/>
        </p:nvPicPr>
        <p:blipFill rotWithShape="1">
          <a:blip r:embed="rId2"/>
          <a:srcRect t="63297"/>
          <a:stretch/>
        </p:blipFill>
        <p:spPr bwMode="auto">
          <a:xfrm>
            <a:off x="971600" y="2324694"/>
            <a:ext cx="7056784" cy="3711223"/>
          </a:xfrm>
          <a:prstGeom prst="rect">
            <a:avLst/>
          </a:prstGeom>
          <a:ln>
            <a:noFill/>
          </a:ln>
          <a:extLst>
            <a:ext uri="{53640926-AAD7-44D8-BBD7-CCE9431645EC}">
              <a14:shadowObscured xmlns:a14="http://schemas.microsoft.com/office/drawing/2010/main"/>
            </a:ext>
          </a:extLst>
        </p:spPr>
      </p:pic>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8" name="Grupo 7"/>
          <p:cNvGrpSpPr/>
          <p:nvPr/>
        </p:nvGrpSpPr>
        <p:grpSpPr>
          <a:xfrm>
            <a:off x="6768692" y="5764750"/>
            <a:ext cx="1628180" cy="643084"/>
            <a:chOff x="1066306" y="3861048"/>
            <a:chExt cx="2053727" cy="887731"/>
          </a:xfrm>
        </p:grpSpPr>
        <p:sp>
          <p:nvSpPr>
            <p:cNvPr id="10" name="Elipse 9"/>
            <p:cNvSpPr/>
            <p:nvPr/>
          </p:nvSpPr>
          <p:spPr>
            <a:xfrm>
              <a:off x="1583970" y="3861048"/>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6130220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(8)</a:t>
            </a:r>
            <a:endParaRPr lang="es-MX" sz="2800" b="1" dirty="0">
              <a:solidFill>
                <a:schemeClr val="accent6">
                  <a:lumMod val="75000"/>
                </a:schemeClr>
              </a:solidFill>
            </a:endParaRPr>
          </a:p>
        </p:txBody>
      </p:sp>
      <p:sp>
        <p:nvSpPr>
          <p:cNvPr id="9" name="Rectángulo 8"/>
          <p:cNvSpPr/>
          <p:nvPr/>
        </p:nvSpPr>
        <p:spPr>
          <a:xfrm>
            <a:off x="827584" y="1876762"/>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del medio de impugnación (1)</a:t>
            </a:r>
            <a:endParaRPr lang="es-MX" sz="2000" b="1" dirty="0">
              <a:solidFill>
                <a:schemeClr val="accent1">
                  <a:lumMod val="75000"/>
                </a:schemeClr>
              </a:solidFill>
            </a:endParaRPr>
          </a:p>
        </p:txBody>
      </p:sp>
      <p:pic>
        <p:nvPicPr>
          <p:cNvPr id="6" name="Imagen 5"/>
          <p:cNvPicPr/>
          <p:nvPr/>
        </p:nvPicPr>
        <p:blipFill rotWithShape="1">
          <a:blip r:embed="rId2"/>
          <a:srcRect t="1569" b="71484"/>
          <a:stretch/>
        </p:blipFill>
        <p:spPr>
          <a:xfrm>
            <a:off x="1007625" y="2296894"/>
            <a:ext cx="7374681" cy="3724394"/>
          </a:xfrm>
          <a:prstGeom prst="rect">
            <a:avLst/>
          </a:prstGeom>
        </p:spPr>
      </p:pic>
      <p:sp>
        <p:nvSpPr>
          <p:cNvPr id="1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7" name="Grupo 6"/>
          <p:cNvGrpSpPr/>
          <p:nvPr/>
        </p:nvGrpSpPr>
        <p:grpSpPr>
          <a:xfrm>
            <a:off x="7020272" y="5589240"/>
            <a:ext cx="1628180" cy="643085"/>
            <a:chOff x="1066306" y="3861047"/>
            <a:chExt cx="2053727" cy="887732"/>
          </a:xfrm>
        </p:grpSpPr>
        <p:sp>
          <p:nvSpPr>
            <p:cNvPr id="8" name="Elipse 7"/>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626457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(9)</a:t>
            </a:r>
            <a:endParaRPr lang="es-MX" sz="2800" b="1" dirty="0">
              <a:solidFill>
                <a:schemeClr val="accent6">
                  <a:lumMod val="75000"/>
                </a:schemeClr>
              </a:solidFill>
            </a:endParaRPr>
          </a:p>
        </p:txBody>
      </p:sp>
      <p:sp>
        <p:nvSpPr>
          <p:cNvPr id="9" name="Rectángulo 8"/>
          <p:cNvSpPr/>
          <p:nvPr/>
        </p:nvSpPr>
        <p:spPr>
          <a:xfrm>
            <a:off x="539552" y="1916832"/>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del medio de impugnación (2)</a:t>
            </a:r>
            <a:endParaRPr lang="es-MX" sz="2000" b="1" dirty="0">
              <a:solidFill>
                <a:schemeClr val="accent1">
                  <a:lumMod val="75000"/>
                </a:schemeClr>
              </a:solidFill>
            </a:endParaRPr>
          </a:p>
        </p:txBody>
      </p:sp>
      <p:grpSp>
        <p:nvGrpSpPr>
          <p:cNvPr id="5" name="Grupo 4"/>
          <p:cNvGrpSpPr/>
          <p:nvPr/>
        </p:nvGrpSpPr>
        <p:grpSpPr>
          <a:xfrm>
            <a:off x="760275" y="2341597"/>
            <a:ext cx="7340117" cy="3751699"/>
            <a:chOff x="760275" y="2341597"/>
            <a:chExt cx="7340117" cy="3751699"/>
          </a:xfrm>
        </p:grpSpPr>
        <p:pic>
          <p:nvPicPr>
            <p:cNvPr id="6" name="Imagen 5"/>
            <p:cNvPicPr/>
            <p:nvPr/>
          </p:nvPicPr>
          <p:blipFill rotWithShape="1">
            <a:blip r:embed="rId2"/>
            <a:srcRect t="28570" b="42205"/>
            <a:stretch/>
          </p:blipFill>
          <p:spPr>
            <a:xfrm>
              <a:off x="760275" y="2341597"/>
              <a:ext cx="7340117" cy="3463667"/>
            </a:xfrm>
            <a:prstGeom prst="rect">
              <a:avLst/>
            </a:prstGeom>
          </p:spPr>
        </p:pic>
        <p:sp>
          <p:nvSpPr>
            <p:cNvPr id="3" name="Rectángulo 2"/>
            <p:cNvSpPr/>
            <p:nvPr/>
          </p:nvSpPr>
          <p:spPr>
            <a:xfrm>
              <a:off x="1043608" y="5698821"/>
              <a:ext cx="2045877" cy="39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8" name="Grupo 7"/>
          <p:cNvGrpSpPr/>
          <p:nvPr/>
        </p:nvGrpSpPr>
        <p:grpSpPr>
          <a:xfrm>
            <a:off x="7020272" y="5483721"/>
            <a:ext cx="1628180" cy="643085"/>
            <a:chOff x="1066306" y="3861047"/>
            <a:chExt cx="2053727" cy="887732"/>
          </a:xfrm>
        </p:grpSpPr>
        <p:sp>
          <p:nvSpPr>
            <p:cNvPr id="11" name="Elipse 10"/>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39524969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(10)</a:t>
            </a:r>
            <a:endParaRPr lang="es-MX" sz="2800" b="1" dirty="0">
              <a:solidFill>
                <a:schemeClr val="accent6">
                  <a:lumMod val="75000"/>
                </a:schemeClr>
              </a:solidFill>
            </a:endParaRPr>
          </a:p>
        </p:txBody>
      </p:sp>
      <p:sp>
        <p:nvSpPr>
          <p:cNvPr id="9" name="Rectángulo 8"/>
          <p:cNvSpPr/>
          <p:nvPr/>
        </p:nvSpPr>
        <p:spPr>
          <a:xfrm>
            <a:off x="766571" y="1897771"/>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del medio de impugnación (3)</a:t>
            </a:r>
            <a:endParaRPr lang="es-MX" sz="2000" b="1" dirty="0">
              <a:solidFill>
                <a:schemeClr val="accent1">
                  <a:lumMod val="75000"/>
                </a:schemeClr>
              </a:solidFill>
            </a:endParaRPr>
          </a:p>
        </p:txBody>
      </p:sp>
      <p:pic>
        <p:nvPicPr>
          <p:cNvPr id="8" name="Imagen 7"/>
          <p:cNvPicPr/>
          <p:nvPr/>
        </p:nvPicPr>
        <p:blipFill rotWithShape="1">
          <a:blip r:embed="rId3"/>
          <a:srcRect t="57442" b="16662"/>
          <a:stretch/>
        </p:blipFill>
        <p:spPr>
          <a:xfrm>
            <a:off x="766571" y="2377276"/>
            <a:ext cx="7488832" cy="3456384"/>
          </a:xfrm>
          <a:prstGeom prst="rect">
            <a:avLst/>
          </a:prstGeom>
        </p:spPr>
      </p:pic>
      <p:sp>
        <p:nvSpPr>
          <p:cNvPr id="1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6" name="Grupo 5"/>
          <p:cNvGrpSpPr/>
          <p:nvPr/>
        </p:nvGrpSpPr>
        <p:grpSpPr>
          <a:xfrm>
            <a:off x="7092280" y="5512117"/>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0252500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2</a:t>
            </a:r>
            <a:r>
              <a:rPr lang="es-MX" sz="2800" b="1" dirty="0">
                <a:solidFill>
                  <a:schemeClr val="accent6">
                    <a:lumMod val="75000"/>
                  </a:schemeClr>
                </a:solidFill>
              </a:rPr>
              <a:t>. Envío de entrada y </a:t>
            </a:r>
            <a:r>
              <a:rPr lang="es-MX" sz="2800" b="1" dirty="0" smtClean="0">
                <a:solidFill>
                  <a:schemeClr val="accent6">
                    <a:lumMod val="75000"/>
                  </a:schemeClr>
                </a:solidFill>
              </a:rPr>
              <a:t>acuerdo (11)</a:t>
            </a:r>
            <a:endParaRPr lang="es-MX" sz="2800" b="1" dirty="0">
              <a:solidFill>
                <a:schemeClr val="accent6">
                  <a:lumMod val="75000"/>
                </a:schemeClr>
              </a:solidFill>
            </a:endParaRPr>
          </a:p>
        </p:txBody>
      </p:sp>
      <p:sp>
        <p:nvSpPr>
          <p:cNvPr id="9" name="Rectángulo 8"/>
          <p:cNvSpPr/>
          <p:nvPr/>
        </p:nvSpPr>
        <p:spPr>
          <a:xfrm>
            <a:off x="611560" y="1981162"/>
            <a:ext cx="7632848" cy="400110"/>
          </a:xfrm>
          <a:prstGeom prst="rect">
            <a:avLst/>
          </a:prstGeom>
        </p:spPr>
        <p:txBody>
          <a:bodyPr wrap="square">
            <a:spAutoFit/>
          </a:bodyPr>
          <a:lstStyle/>
          <a:p>
            <a:pPr algn="r"/>
            <a:r>
              <a:rPr lang="es-MX" sz="2000" b="1" dirty="0" smtClean="0">
                <a:solidFill>
                  <a:schemeClr val="accent1">
                    <a:lumMod val="75000"/>
                  </a:schemeClr>
                </a:solidFill>
              </a:rPr>
              <a:t>Información del medio de impugnación (4)</a:t>
            </a:r>
            <a:endParaRPr lang="es-MX" sz="2000" b="1" dirty="0">
              <a:solidFill>
                <a:schemeClr val="accent1">
                  <a:lumMod val="75000"/>
                </a:schemeClr>
              </a:solidFill>
            </a:endParaRPr>
          </a:p>
        </p:txBody>
      </p:sp>
      <p:sp>
        <p:nvSpPr>
          <p:cNvPr id="10"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11" name="Imagen 10"/>
          <p:cNvPicPr/>
          <p:nvPr/>
        </p:nvPicPr>
        <p:blipFill rotWithShape="1">
          <a:blip r:embed="rId3"/>
          <a:srcRect t="83638"/>
          <a:stretch/>
        </p:blipFill>
        <p:spPr>
          <a:xfrm>
            <a:off x="622555" y="2564904"/>
            <a:ext cx="7549845" cy="2736304"/>
          </a:xfrm>
          <a:prstGeom prst="rect">
            <a:avLst/>
          </a:prstGeom>
        </p:spPr>
      </p:pic>
      <p:grpSp>
        <p:nvGrpSpPr>
          <p:cNvPr id="6" name="Grupo 5"/>
          <p:cNvGrpSpPr/>
          <p:nvPr/>
        </p:nvGrpSpPr>
        <p:grpSpPr>
          <a:xfrm>
            <a:off x="7092280" y="5325616"/>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2127473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124744"/>
            <a:ext cx="7632848" cy="5355312"/>
          </a:xfrm>
          <a:prstGeom prst="rect">
            <a:avLst/>
          </a:prstGeom>
        </p:spPr>
        <p:txBody>
          <a:bodyPr wrap="square">
            <a:spAutoFit/>
          </a:bodyPr>
          <a:lstStyle/>
          <a:p>
            <a:pPr algn="ctr"/>
            <a:r>
              <a:rPr lang="es-MX" sz="2800" b="1" dirty="0" smtClean="0">
                <a:solidFill>
                  <a:schemeClr val="accent6">
                    <a:lumMod val="75000"/>
                  </a:schemeClr>
                </a:solidFill>
              </a:rPr>
              <a:t>3. </a:t>
            </a:r>
            <a:r>
              <a:rPr lang="es-MX" sz="2800" b="1" dirty="0">
                <a:solidFill>
                  <a:schemeClr val="accent6">
                    <a:lumMod val="75000"/>
                  </a:schemeClr>
                </a:solidFill>
              </a:rPr>
              <a:t>Admitir / Prevenir / </a:t>
            </a:r>
            <a:r>
              <a:rPr lang="es-MX" sz="2800" b="1" dirty="0" smtClean="0">
                <a:solidFill>
                  <a:schemeClr val="accent6">
                    <a:lumMod val="75000"/>
                  </a:schemeClr>
                </a:solidFill>
              </a:rPr>
              <a:t>Desechar (1)</a:t>
            </a:r>
          </a:p>
          <a:p>
            <a:pPr algn="ctr"/>
            <a:endParaRPr lang="es-MX" sz="1000" b="1" dirty="0" smtClean="0">
              <a:solidFill>
                <a:schemeClr val="accent6">
                  <a:lumMod val="75000"/>
                </a:schemeClr>
              </a:solidFill>
            </a:endParaRPr>
          </a:p>
          <a:p>
            <a:r>
              <a:rPr lang="es-MX" sz="1900" b="1" dirty="0" smtClean="0"/>
              <a:t>Funcionalidad </a:t>
            </a:r>
            <a:r>
              <a:rPr lang="es-MX" sz="1900" b="1" dirty="0"/>
              <a:t>principal: </a:t>
            </a:r>
          </a:p>
          <a:p>
            <a:pPr marL="285750" indent="-285750">
              <a:buFont typeface="Wingdings" panose="05000000000000000000" pitchFamily="2" charset="2"/>
              <a:buChar char="ü"/>
            </a:pPr>
            <a:r>
              <a:rPr lang="es-MX" sz="1900" dirty="0" smtClean="0"/>
              <a:t>Indicar si el recurso cumple con los requisitos para ser admitido.</a:t>
            </a:r>
          </a:p>
          <a:p>
            <a:pPr marL="285750" indent="-285750">
              <a:buFont typeface="Wingdings" panose="05000000000000000000" pitchFamily="2" charset="2"/>
              <a:buChar char="ü"/>
            </a:pPr>
            <a:r>
              <a:rPr lang="es-MX" sz="1900" dirty="0" smtClean="0"/>
              <a:t>Se generan acuerdos correspondientes.</a:t>
            </a:r>
            <a:endParaRPr lang="es-MX" sz="1900" dirty="0"/>
          </a:p>
          <a:p>
            <a:pPr marL="285750" indent="-285750">
              <a:buFont typeface="Wingdings" panose="05000000000000000000" pitchFamily="2" charset="2"/>
              <a:buChar char="ü"/>
            </a:pPr>
            <a:r>
              <a:rPr lang="es-MX" sz="1900" dirty="0" smtClean="0"/>
              <a:t>Se envían notificaciones a involucrados.</a:t>
            </a:r>
          </a:p>
          <a:p>
            <a:pPr marL="285750" indent="-285750">
              <a:buFont typeface="Wingdings" panose="05000000000000000000" pitchFamily="2" charset="2"/>
              <a:buChar char="ü"/>
            </a:pPr>
            <a:endParaRPr lang="es-MX" sz="1900" dirty="0"/>
          </a:p>
          <a:p>
            <a:r>
              <a:rPr lang="es-MX" sz="1900" b="1" dirty="0" smtClean="0">
                <a:solidFill>
                  <a:schemeClr val="accent6">
                    <a:lumMod val="75000"/>
                  </a:schemeClr>
                </a:solidFill>
              </a:rPr>
              <a:t>3.1 </a:t>
            </a:r>
            <a:r>
              <a:rPr lang="es-MX" sz="1900" b="1" dirty="0">
                <a:solidFill>
                  <a:schemeClr val="accent6">
                    <a:lumMod val="75000"/>
                  </a:schemeClr>
                </a:solidFill>
              </a:rPr>
              <a:t>Envío de Alegatos y </a:t>
            </a:r>
            <a:r>
              <a:rPr lang="es-MX" sz="1900" b="1" dirty="0" smtClean="0">
                <a:solidFill>
                  <a:schemeClr val="accent6">
                    <a:lumMod val="75000"/>
                  </a:schemeClr>
                </a:solidFill>
              </a:rPr>
              <a:t>Manifestaciones</a:t>
            </a:r>
          </a:p>
          <a:p>
            <a:r>
              <a:rPr lang="es-MX" sz="1900" b="1" dirty="0" smtClean="0"/>
              <a:t>Funcionalidad </a:t>
            </a:r>
            <a:r>
              <a:rPr lang="es-MX" sz="1900" b="1" dirty="0"/>
              <a:t>principal: </a:t>
            </a:r>
          </a:p>
          <a:p>
            <a:pPr marL="285750" indent="-285750">
              <a:buFont typeface="Wingdings" panose="05000000000000000000" pitchFamily="2" charset="2"/>
              <a:buChar char="ü"/>
            </a:pPr>
            <a:r>
              <a:rPr lang="es-MX" sz="1900" dirty="0" smtClean="0"/>
              <a:t>Proporcionar alegatos dentro del plazo.</a:t>
            </a:r>
          </a:p>
          <a:p>
            <a:pPr marL="285750" indent="-285750">
              <a:buFont typeface="Wingdings" panose="05000000000000000000" pitchFamily="2" charset="2"/>
              <a:buChar char="ü"/>
            </a:pPr>
            <a:r>
              <a:rPr lang="es-MX" sz="1900" dirty="0"/>
              <a:t>El sistema enviará un correo electrónico al proyectista responsable del recurso de revisión, cuando se proporcione dicha información</a:t>
            </a:r>
            <a:r>
              <a:rPr lang="es-MX" sz="1900" dirty="0" smtClean="0"/>
              <a:t>.</a:t>
            </a:r>
          </a:p>
          <a:p>
            <a:pPr marL="285750" indent="-285750">
              <a:buFont typeface="Wingdings" panose="05000000000000000000" pitchFamily="2" charset="2"/>
              <a:buChar char="ü"/>
            </a:pPr>
            <a:endParaRPr lang="es-MX" sz="1900" dirty="0"/>
          </a:p>
          <a:p>
            <a:r>
              <a:rPr lang="es-MX" sz="1900" b="1" dirty="0">
                <a:solidFill>
                  <a:schemeClr val="accent6">
                    <a:lumMod val="75000"/>
                  </a:schemeClr>
                </a:solidFill>
              </a:rPr>
              <a:t>3.2 Registrar si la prevención fue </a:t>
            </a:r>
            <a:r>
              <a:rPr lang="es-MX" sz="1900" b="1" dirty="0" smtClean="0">
                <a:solidFill>
                  <a:schemeClr val="accent6">
                    <a:lumMod val="75000"/>
                  </a:schemeClr>
                </a:solidFill>
              </a:rPr>
              <a:t>desahogada</a:t>
            </a:r>
          </a:p>
          <a:p>
            <a:r>
              <a:rPr lang="es-MX" sz="1900" b="1" dirty="0" smtClean="0">
                <a:solidFill>
                  <a:schemeClr val="accent6">
                    <a:lumMod val="75000"/>
                  </a:schemeClr>
                </a:solidFill>
              </a:rPr>
              <a:t>3.2.1 </a:t>
            </a:r>
            <a:r>
              <a:rPr lang="es-MX" sz="1900" b="1" dirty="0">
                <a:solidFill>
                  <a:schemeClr val="accent6">
                    <a:lumMod val="75000"/>
                  </a:schemeClr>
                </a:solidFill>
              </a:rPr>
              <a:t>Adjuntar respuesta de la </a:t>
            </a:r>
            <a:r>
              <a:rPr lang="es-MX" sz="1900" b="1" dirty="0" smtClean="0">
                <a:solidFill>
                  <a:schemeClr val="accent6">
                    <a:lumMod val="75000"/>
                  </a:schemeClr>
                </a:solidFill>
              </a:rPr>
              <a:t>prevención</a:t>
            </a:r>
          </a:p>
          <a:p>
            <a:r>
              <a:rPr lang="es-MX" sz="1900" b="1" dirty="0" smtClean="0"/>
              <a:t>Funcionalidad </a:t>
            </a:r>
            <a:r>
              <a:rPr lang="es-MX" sz="1900" b="1" dirty="0"/>
              <a:t>principal: </a:t>
            </a:r>
          </a:p>
          <a:p>
            <a:pPr marL="285750" indent="-285750">
              <a:buFont typeface="Wingdings" panose="05000000000000000000" pitchFamily="2" charset="2"/>
              <a:buChar char="ü"/>
            </a:pPr>
            <a:r>
              <a:rPr lang="es-MX" sz="1900" dirty="0" smtClean="0"/>
              <a:t>Evaluar el desahogo de la prevención al recurrente.</a:t>
            </a:r>
            <a:endParaRPr lang="es-MX" sz="1900" dirty="0"/>
          </a:p>
        </p:txBody>
      </p:sp>
      <p:grpSp>
        <p:nvGrpSpPr>
          <p:cNvPr id="4" name="Grupo 3"/>
          <p:cNvGrpSpPr/>
          <p:nvPr/>
        </p:nvGrpSpPr>
        <p:grpSpPr>
          <a:xfrm>
            <a:off x="6948264" y="2296248"/>
            <a:ext cx="1760985" cy="782097"/>
            <a:chOff x="2883044" y="5824433"/>
            <a:chExt cx="1760985" cy="782097"/>
          </a:xfrm>
        </p:grpSpPr>
        <p:sp>
          <p:nvSpPr>
            <p:cNvPr id="6" name="Elipse 5"/>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3" name="Grupo 2"/>
          <p:cNvGrpSpPr/>
          <p:nvPr/>
        </p:nvGrpSpPr>
        <p:grpSpPr>
          <a:xfrm>
            <a:off x="6993625" y="3691980"/>
            <a:ext cx="1970863" cy="871861"/>
            <a:chOff x="6777601" y="4525216"/>
            <a:chExt cx="1970863" cy="871861"/>
          </a:xfrm>
        </p:grpSpPr>
        <p:sp>
          <p:nvSpPr>
            <p:cNvPr id="9" name="Elipse 8"/>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grpSp>
        <p:nvGrpSpPr>
          <p:cNvPr id="14" name="Grupo 13"/>
          <p:cNvGrpSpPr/>
          <p:nvPr/>
        </p:nvGrpSpPr>
        <p:grpSpPr>
          <a:xfrm>
            <a:off x="7003187" y="5667156"/>
            <a:ext cx="1760985" cy="782097"/>
            <a:chOff x="2883044" y="5824433"/>
            <a:chExt cx="1760985" cy="782097"/>
          </a:xfrm>
        </p:grpSpPr>
        <p:sp>
          <p:nvSpPr>
            <p:cNvPr id="15" name="Elipse 1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40009196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124744"/>
            <a:ext cx="7632848" cy="677108"/>
          </a:xfrm>
          <a:prstGeom prst="rect">
            <a:avLst/>
          </a:prstGeom>
        </p:spPr>
        <p:txBody>
          <a:bodyPr wrap="square">
            <a:spAutoFit/>
          </a:bodyPr>
          <a:lstStyle/>
          <a:p>
            <a:pPr algn="ctr"/>
            <a:r>
              <a:rPr lang="es-MX" sz="2800" b="1" dirty="0" smtClean="0">
                <a:solidFill>
                  <a:schemeClr val="accent6">
                    <a:lumMod val="75000"/>
                  </a:schemeClr>
                </a:solidFill>
              </a:rPr>
              <a:t>3. </a:t>
            </a:r>
            <a:r>
              <a:rPr lang="es-MX" sz="2800" b="1" dirty="0">
                <a:solidFill>
                  <a:schemeClr val="accent6">
                    <a:lumMod val="75000"/>
                  </a:schemeClr>
                </a:solidFill>
              </a:rPr>
              <a:t>Admitir / Prevenir / </a:t>
            </a:r>
            <a:r>
              <a:rPr lang="es-MX" sz="2800" b="1" dirty="0" smtClean="0">
                <a:solidFill>
                  <a:schemeClr val="accent6">
                    <a:lumMod val="75000"/>
                  </a:schemeClr>
                </a:solidFill>
              </a:rPr>
              <a:t>Desechar (2)</a:t>
            </a:r>
          </a:p>
          <a:p>
            <a:pPr algn="ctr"/>
            <a:endParaRPr lang="es-MX" sz="1000" b="1" dirty="0" smtClean="0">
              <a:solidFill>
                <a:schemeClr val="accent6">
                  <a:lumMod val="75000"/>
                </a:schemeClr>
              </a:solidFill>
            </a:endParaRPr>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4" name="Grupo 3"/>
          <p:cNvGrpSpPr/>
          <p:nvPr/>
        </p:nvGrpSpPr>
        <p:grpSpPr>
          <a:xfrm>
            <a:off x="179512" y="1729844"/>
            <a:ext cx="8557956" cy="4867508"/>
            <a:chOff x="449719" y="2060848"/>
            <a:chExt cx="8352928" cy="4459759"/>
          </a:xfrm>
        </p:grpSpPr>
        <p:pic>
          <p:nvPicPr>
            <p:cNvPr id="13" name="Imagen 12"/>
            <p:cNvPicPr/>
            <p:nvPr/>
          </p:nvPicPr>
          <p:blipFill rotWithShape="1">
            <a:blip r:embed="rId3"/>
            <a:srcRect t="19507" b="55157"/>
            <a:stretch/>
          </p:blipFill>
          <p:spPr>
            <a:xfrm>
              <a:off x="677210" y="2060848"/>
              <a:ext cx="8125437" cy="1595970"/>
            </a:xfrm>
            <a:prstGeom prst="rect">
              <a:avLst/>
            </a:prstGeom>
          </p:spPr>
        </p:pic>
        <p:pic>
          <p:nvPicPr>
            <p:cNvPr id="9" name="Imagen 8"/>
            <p:cNvPicPr/>
            <p:nvPr/>
          </p:nvPicPr>
          <p:blipFill rotWithShape="1">
            <a:blip r:embed="rId3"/>
            <a:srcRect t="46107" b="34233"/>
            <a:stretch/>
          </p:blipFill>
          <p:spPr>
            <a:xfrm>
              <a:off x="677209" y="3656818"/>
              <a:ext cx="8125437" cy="1238395"/>
            </a:xfrm>
            <a:prstGeom prst="rect">
              <a:avLst/>
            </a:prstGeom>
          </p:spPr>
        </p:pic>
        <p:pic>
          <p:nvPicPr>
            <p:cNvPr id="10" name="Imagen 9"/>
            <p:cNvPicPr/>
            <p:nvPr/>
          </p:nvPicPr>
          <p:blipFill rotWithShape="1">
            <a:blip r:embed="rId3"/>
            <a:srcRect t="70371" b="7532"/>
            <a:stretch/>
          </p:blipFill>
          <p:spPr>
            <a:xfrm>
              <a:off x="664017" y="4896541"/>
              <a:ext cx="8125437" cy="1391867"/>
            </a:xfrm>
            <a:prstGeom prst="rect">
              <a:avLst/>
            </a:prstGeom>
          </p:spPr>
        </p:pic>
        <p:pic>
          <p:nvPicPr>
            <p:cNvPr id="11" name="Imagen 10"/>
            <p:cNvPicPr/>
            <p:nvPr/>
          </p:nvPicPr>
          <p:blipFill rotWithShape="1">
            <a:blip r:embed="rId3"/>
            <a:srcRect t="94026" b="2287"/>
            <a:stretch/>
          </p:blipFill>
          <p:spPr>
            <a:xfrm>
              <a:off x="449719" y="6288408"/>
              <a:ext cx="8125437" cy="232199"/>
            </a:xfrm>
            <a:prstGeom prst="rect">
              <a:avLst/>
            </a:prstGeom>
          </p:spPr>
        </p:pic>
      </p:grpSp>
      <p:grpSp>
        <p:nvGrpSpPr>
          <p:cNvPr id="18" name="Grupo 17"/>
          <p:cNvGrpSpPr/>
          <p:nvPr/>
        </p:nvGrpSpPr>
        <p:grpSpPr>
          <a:xfrm>
            <a:off x="6770142" y="3510999"/>
            <a:ext cx="1760985" cy="782097"/>
            <a:chOff x="2883044" y="5824433"/>
            <a:chExt cx="1760985" cy="782097"/>
          </a:xfrm>
        </p:grpSpPr>
        <p:sp>
          <p:nvSpPr>
            <p:cNvPr id="19" name="Elipse 1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20" name="Imagen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858077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124744"/>
            <a:ext cx="7632848" cy="677108"/>
          </a:xfrm>
          <a:prstGeom prst="rect">
            <a:avLst/>
          </a:prstGeom>
        </p:spPr>
        <p:txBody>
          <a:bodyPr wrap="square">
            <a:spAutoFit/>
          </a:bodyPr>
          <a:lstStyle/>
          <a:p>
            <a:pPr algn="ctr"/>
            <a:r>
              <a:rPr lang="es-MX" sz="2800" b="1" dirty="0" smtClean="0">
                <a:solidFill>
                  <a:schemeClr val="accent6">
                    <a:lumMod val="75000"/>
                  </a:schemeClr>
                </a:solidFill>
              </a:rPr>
              <a:t>3. </a:t>
            </a:r>
            <a:r>
              <a:rPr lang="es-MX" sz="2800" b="1" dirty="0">
                <a:solidFill>
                  <a:schemeClr val="accent6">
                    <a:lumMod val="75000"/>
                  </a:schemeClr>
                </a:solidFill>
              </a:rPr>
              <a:t>Admitir / Prevenir / </a:t>
            </a:r>
            <a:r>
              <a:rPr lang="es-MX" sz="2800" b="1" dirty="0" smtClean="0">
                <a:solidFill>
                  <a:schemeClr val="accent6">
                    <a:lumMod val="75000"/>
                  </a:schemeClr>
                </a:solidFill>
              </a:rPr>
              <a:t>Desechar (3)</a:t>
            </a:r>
          </a:p>
          <a:p>
            <a:pPr algn="ctr"/>
            <a:endParaRPr lang="es-MX" sz="1000" b="1" dirty="0" smtClean="0">
              <a:solidFill>
                <a:schemeClr val="accent6">
                  <a:lumMod val="75000"/>
                </a:schemeClr>
              </a:solidFill>
            </a:endParaRPr>
          </a:p>
        </p:txBody>
      </p:sp>
      <p:pic>
        <p:nvPicPr>
          <p:cNvPr id="3" name="Imagen 2"/>
          <p:cNvPicPr>
            <a:picLocks noChangeAspect="1"/>
          </p:cNvPicPr>
          <p:nvPr/>
        </p:nvPicPr>
        <p:blipFill rotWithShape="1">
          <a:blip r:embed="rId3"/>
          <a:srcRect l="24013" t="31267" r="25430" b="15560"/>
          <a:stretch/>
        </p:blipFill>
        <p:spPr>
          <a:xfrm>
            <a:off x="586485" y="1801852"/>
            <a:ext cx="7369891" cy="4360079"/>
          </a:xfrm>
          <a:prstGeom prst="rect">
            <a:avLst/>
          </a:prstGeom>
        </p:spPr>
      </p:pic>
      <p:sp>
        <p:nvSpPr>
          <p:cNvPr id="12"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1" name="Rectángulo 10"/>
          <p:cNvSpPr/>
          <p:nvPr/>
        </p:nvSpPr>
        <p:spPr>
          <a:xfrm>
            <a:off x="971600" y="1700808"/>
            <a:ext cx="7632848" cy="400110"/>
          </a:xfrm>
          <a:prstGeom prst="rect">
            <a:avLst/>
          </a:prstGeom>
        </p:spPr>
        <p:txBody>
          <a:bodyPr wrap="square">
            <a:spAutoFit/>
          </a:bodyPr>
          <a:lstStyle/>
          <a:p>
            <a:pPr algn="r"/>
            <a:r>
              <a:rPr lang="es-MX" sz="2000" b="1" dirty="0" smtClean="0">
                <a:solidFill>
                  <a:schemeClr val="accent1">
                    <a:lumMod val="75000"/>
                  </a:schemeClr>
                </a:solidFill>
              </a:rPr>
              <a:t>Envío </a:t>
            </a:r>
            <a:r>
              <a:rPr lang="es-MX" sz="2000" b="1" dirty="0">
                <a:solidFill>
                  <a:schemeClr val="accent1">
                    <a:lumMod val="75000"/>
                  </a:schemeClr>
                </a:solidFill>
              </a:rPr>
              <a:t>de Alegatos y </a:t>
            </a:r>
            <a:r>
              <a:rPr lang="es-MX" sz="2000" b="1" dirty="0" smtClean="0">
                <a:solidFill>
                  <a:schemeClr val="accent1">
                    <a:lumMod val="75000"/>
                  </a:schemeClr>
                </a:solidFill>
              </a:rPr>
              <a:t>Manifestaciones</a:t>
            </a:r>
            <a:endParaRPr lang="es-MX" sz="2000" b="1" dirty="0">
              <a:solidFill>
                <a:schemeClr val="accent1">
                  <a:lumMod val="75000"/>
                </a:schemeClr>
              </a:solidFill>
            </a:endParaRPr>
          </a:p>
        </p:txBody>
      </p:sp>
      <p:grpSp>
        <p:nvGrpSpPr>
          <p:cNvPr id="8" name="Grupo 7"/>
          <p:cNvGrpSpPr/>
          <p:nvPr/>
        </p:nvGrpSpPr>
        <p:grpSpPr>
          <a:xfrm>
            <a:off x="6660232" y="5589240"/>
            <a:ext cx="1970863" cy="871861"/>
            <a:chOff x="6777601" y="4525216"/>
            <a:chExt cx="1970863" cy="871861"/>
          </a:xfrm>
        </p:grpSpPr>
        <p:sp>
          <p:nvSpPr>
            <p:cNvPr id="9" name="Elipse 8"/>
            <p:cNvSpPr/>
            <p:nvPr/>
          </p:nvSpPr>
          <p:spPr>
            <a:xfrm>
              <a:off x="6777601" y="4525216"/>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006" y="4544619"/>
              <a:ext cx="852458" cy="852458"/>
            </a:xfrm>
            <a:prstGeom prst="rect">
              <a:avLst/>
            </a:prstGeom>
          </p:spPr>
        </p:pic>
      </p:grpSp>
    </p:spTree>
    <p:extLst>
      <p:ext uri="{BB962C8B-B14F-4D97-AF65-F5344CB8AC3E}">
        <p14:creationId xmlns:p14="http://schemas.microsoft.com/office/powerpoint/2010/main" val="33784799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124744"/>
            <a:ext cx="7632848" cy="677108"/>
          </a:xfrm>
          <a:prstGeom prst="rect">
            <a:avLst/>
          </a:prstGeom>
        </p:spPr>
        <p:txBody>
          <a:bodyPr wrap="square">
            <a:spAutoFit/>
          </a:bodyPr>
          <a:lstStyle/>
          <a:p>
            <a:pPr algn="ctr"/>
            <a:r>
              <a:rPr lang="es-MX" sz="2800" b="1" dirty="0" smtClean="0">
                <a:solidFill>
                  <a:schemeClr val="accent6">
                    <a:lumMod val="75000"/>
                  </a:schemeClr>
                </a:solidFill>
              </a:rPr>
              <a:t>3. </a:t>
            </a:r>
            <a:r>
              <a:rPr lang="es-MX" sz="2800" b="1" dirty="0">
                <a:solidFill>
                  <a:schemeClr val="accent6">
                    <a:lumMod val="75000"/>
                  </a:schemeClr>
                </a:solidFill>
              </a:rPr>
              <a:t>Admitir / Prevenir / </a:t>
            </a:r>
            <a:r>
              <a:rPr lang="es-MX" sz="2800" b="1" dirty="0" smtClean="0">
                <a:solidFill>
                  <a:schemeClr val="accent6">
                    <a:lumMod val="75000"/>
                  </a:schemeClr>
                </a:solidFill>
              </a:rPr>
              <a:t>Desechar (4)</a:t>
            </a:r>
          </a:p>
          <a:p>
            <a:pPr algn="ctr"/>
            <a:endParaRPr lang="es-MX" sz="1000" b="1" dirty="0" smtClean="0">
              <a:solidFill>
                <a:schemeClr val="accent6">
                  <a:lumMod val="75000"/>
                </a:schemeClr>
              </a:solidFill>
            </a:endParaRPr>
          </a:p>
        </p:txBody>
      </p:sp>
      <p:sp>
        <p:nvSpPr>
          <p:cNvPr id="13" name="Rectángulo 12"/>
          <p:cNvSpPr/>
          <p:nvPr/>
        </p:nvSpPr>
        <p:spPr>
          <a:xfrm>
            <a:off x="611560" y="1700752"/>
            <a:ext cx="7632848" cy="707886"/>
          </a:xfrm>
          <a:prstGeom prst="rect">
            <a:avLst/>
          </a:prstGeom>
        </p:spPr>
        <p:txBody>
          <a:bodyPr wrap="square">
            <a:spAutoFit/>
          </a:bodyPr>
          <a:lstStyle/>
          <a:p>
            <a:pPr algn="r"/>
            <a:r>
              <a:rPr lang="es-MX" sz="2000" b="1" dirty="0" smtClean="0">
                <a:solidFill>
                  <a:schemeClr val="accent1">
                    <a:lumMod val="75000"/>
                  </a:schemeClr>
                </a:solidFill>
              </a:rPr>
              <a:t>Registrar </a:t>
            </a:r>
            <a:r>
              <a:rPr lang="es-MX" sz="2000" b="1" dirty="0">
                <a:solidFill>
                  <a:schemeClr val="accent1">
                    <a:lumMod val="75000"/>
                  </a:schemeClr>
                </a:solidFill>
              </a:rPr>
              <a:t>si la </a:t>
            </a:r>
            <a:r>
              <a:rPr lang="es-MX" sz="2000" b="1" dirty="0" smtClean="0">
                <a:solidFill>
                  <a:schemeClr val="accent1">
                    <a:lumMod val="75000"/>
                  </a:schemeClr>
                </a:solidFill>
              </a:rPr>
              <a:t>prevención fue </a:t>
            </a:r>
            <a:r>
              <a:rPr lang="es-MX" sz="2000" b="1" dirty="0">
                <a:solidFill>
                  <a:schemeClr val="accent1">
                    <a:lumMod val="75000"/>
                  </a:schemeClr>
                </a:solidFill>
              </a:rPr>
              <a:t>desahogada</a:t>
            </a:r>
          </a:p>
          <a:p>
            <a:pPr algn="r"/>
            <a:endParaRPr lang="es-MX" sz="2000" b="1" dirty="0">
              <a:solidFill>
                <a:schemeClr val="accent1">
                  <a:lumMod val="75000"/>
                </a:schemeClr>
              </a:solidFill>
            </a:endParaRPr>
          </a:p>
        </p:txBody>
      </p:sp>
      <p:pic>
        <p:nvPicPr>
          <p:cNvPr id="3" name="Imagen 2"/>
          <p:cNvPicPr>
            <a:picLocks noChangeAspect="1"/>
          </p:cNvPicPr>
          <p:nvPr/>
        </p:nvPicPr>
        <p:blipFill rotWithShape="1">
          <a:blip r:embed="rId3"/>
          <a:srcRect l="23068" t="41154" r="42440" b="31521"/>
          <a:stretch/>
        </p:blipFill>
        <p:spPr>
          <a:xfrm>
            <a:off x="962149" y="2482672"/>
            <a:ext cx="6809643" cy="3034560"/>
          </a:xfrm>
          <a:prstGeom prst="rect">
            <a:avLst/>
          </a:prstGeom>
        </p:spPr>
      </p:pic>
      <p:sp>
        <p:nvSpPr>
          <p:cNvPr id="1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1026" name="Picture 2" descr="http://media-s3-us-east-1.ceros.com/tennis/images/2014/03/28/31f2ded3feccd2fcbda0e00e1238668c/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7410" y="3561240"/>
            <a:ext cx="455985" cy="46371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p:cNvGrpSpPr/>
          <p:nvPr/>
        </p:nvGrpSpPr>
        <p:grpSpPr>
          <a:xfrm>
            <a:off x="975208" y="5235487"/>
            <a:ext cx="1760985" cy="782097"/>
            <a:chOff x="2883044" y="5824433"/>
            <a:chExt cx="1760985" cy="782097"/>
          </a:xfrm>
        </p:grpSpPr>
        <p:sp>
          <p:nvSpPr>
            <p:cNvPr id="11" name="Elipse 10"/>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19356590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124744"/>
            <a:ext cx="7632848" cy="677108"/>
          </a:xfrm>
          <a:prstGeom prst="rect">
            <a:avLst/>
          </a:prstGeom>
        </p:spPr>
        <p:txBody>
          <a:bodyPr wrap="square">
            <a:spAutoFit/>
          </a:bodyPr>
          <a:lstStyle/>
          <a:p>
            <a:pPr algn="ctr"/>
            <a:r>
              <a:rPr lang="es-MX" sz="2800" b="1" dirty="0" smtClean="0">
                <a:solidFill>
                  <a:schemeClr val="accent6">
                    <a:lumMod val="75000"/>
                  </a:schemeClr>
                </a:solidFill>
              </a:rPr>
              <a:t>3. </a:t>
            </a:r>
            <a:r>
              <a:rPr lang="es-MX" sz="2800" b="1" dirty="0">
                <a:solidFill>
                  <a:schemeClr val="accent6">
                    <a:lumMod val="75000"/>
                  </a:schemeClr>
                </a:solidFill>
              </a:rPr>
              <a:t>Admitir / Prevenir / </a:t>
            </a:r>
            <a:r>
              <a:rPr lang="es-MX" sz="2800" b="1" dirty="0" smtClean="0">
                <a:solidFill>
                  <a:schemeClr val="accent6">
                    <a:lumMod val="75000"/>
                  </a:schemeClr>
                </a:solidFill>
              </a:rPr>
              <a:t>Desechar (5)</a:t>
            </a:r>
          </a:p>
          <a:p>
            <a:pPr algn="ctr"/>
            <a:endParaRPr lang="es-MX" sz="1000" b="1" dirty="0" smtClean="0">
              <a:solidFill>
                <a:schemeClr val="accent6">
                  <a:lumMod val="75000"/>
                </a:schemeClr>
              </a:solidFill>
            </a:endParaRPr>
          </a:p>
        </p:txBody>
      </p:sp>
      <p:pic>
        <p:nvPicPr>
          <p:cNvPr id="4" name="Imagen 3"/>
          <p:cNvPicPr>
            <a:picLocks noChangeAspect="1"/>
          </p:cNvPicPr>
          <p:nvPr/>
        </p:nvPicPr>
        <p:blipFill rotWithShape="1">
          <a:blip r:embed="rId3"/>
          <a:srcRect l="26848" t="40760" r="28265" b="19761"/>
          <a:stretch/>
        </p:blipFill>
        <p:spPr>
          <a:xfrm>
            <a:off x="99560" y="2015997"/>
            <a:ext cx="8738685" cy="4323350"/>
          </a:xfrm>
          <a:prstGeom prst="rect">
            <a:avLst/>
          </a:prstGeom>
        </p:spPr>
      </p:pic>
      <p:sp>
        <p:nvSpPr>
          <p:cNvPr id="14" name="Rectángulo 13"/>
          <p:cNvSpPr/>
          <p:nvPr/>
        </p:nvSpPr>
        <p:spPr>
          <a:xfrm>
            <a:off x="4139952" y="1785010"/>
            <a:ext cx="4842309" cy="707886"/>
          </a:xfrm>
          <a:prstGeom prst="rect">
            <a:avLst/>
          </a:prstGeom>
        </p:spPr>
        <p:txBody>
          <a:bodyPr wrap="square">
            <a:spAutoFit/>
          </a:bodyPr>
          <a:lstStyle/>
          <a:p>
            <a:r>
              <a:rPr lang="es-MX" sz="2000" b="1" dirty="0">
                <a:solidFill>
                  <a:schemeClr val="accent1">
                    <a:lumMod val="75000"/>
                  </a:schemeClr>
                </a:solidFill>
              </a:rPr>
              <a:t>Adjuntar respuesta </a:t>
            </a:r>
            <a:r>
              <a:rPr lang="es-MX" sz="2000" b="1" dirty="0" smtClean="0">
                <a:solidFill>
                  <a:schemeClr val="accent1">
                    <a:lumMod val="75000"/>
                  </a:schemeClr>
                </a:solidFill>
              </a:rPr>
              <a:t>de </a:t>
            </a:r>
            <a:r>
              <a:rPr lang="es-MX" sz="2000" b="1" dirty="0">
                <a:solidFill>
                  <a:schemeClr val="accent1">
                    <a:lumMod val="75000"/>
                  </a:schemeClr>
                </a:solidFill>
              </a:rPr>
              <a:t>la prevención</a:t>
            </a:r>
          </a:p>
          <a:p>
            <a:pPr algn="r"/>
            <a:endParaRPr lang="es-MX" sz="2000" b="1" dirty="0">
              <a:solidFill>
                <a:schemeClr val="accent1">
                  <a:lumMod val="75000"/>
                </a:schemeClr>
              </a:solidFill>
            </a:endParaRPr>
          </a:p>
        </p:txBody>
      </p:sp>
      <p:sp>
        <p:nvSpPr>
          <p:cNvPr id="1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7" name="Grupo 6"/>
          <p:cNvGrpSpPr/>
          <p:nvPr/>
        </p:nvGrpSpPr>
        <p:grpSpPr>
          <a:xfrm>
            <a:off x="6804248" y="5402964"/>
            <a:ext cx="1760985" cy="782097"/>
            <a:chOff x="2883044" y="5824433"/>
            <a:chExt cx="1760985" cy="782097"/>
          </a:xfrm>
        </p:grpSpPr>
        <p:sp>
          <p:nvSpPr>
            <p:cNvPr id="11" name="Elipse 10"/>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pic>
        <p:nvPicPr>
          <p:cNvPr id="2050" name="Picture 2" descr="https://upload.wikimedia.org/wikipedia/commons/1/10/MRT_Singapore_Destination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825260"/>
            <a:ext cx="456759" cy="45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134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23528" y="1196752"/>
            <a:ext cx="8496944" cy="3400931"/>
          </a:xfrm>
          <a:prstGeom prst="rect">
            <a:avLst/>
          </a:prstGeom>
          <a:noFill/>
        </p:spPr>
        <p:txBody>
          <a:bodyPr wrap="square" rtlCol="0">
            <a:spAutoFit/>
          </a:bodyPr>
          <a:lstStyle/>
          <a:p>
            <a:r>
              <a:rPr lang="es-MX" sz="2000" b="1" dirty="0" smtClean="0"/>
              <a:t>Integración de los sistemas INFOMEX</a:t>
            </a:r>
            <a:r>
              <a:rPr lang="es-MX" sz="2000" b="1" dirty="0"/>
              <a:t> </a:t>
            </a:r>
            <a:r>
              <a:rPr lang="es-MX" sz="2000" b="1" dirty="0" smtClean="0"/>
              <a:t>a la PNT</a:t>
            </a:r>
            <a:endParaRPr lang="es-MX" sz="2000" b="1" dirty="0"/>
          </a:p>
          <a:p>
            <a:endParaRPr lang="es-MX" sz="2000" b="1" dirty="0" smtClean="0"/>
          </a:p>
          <a:p>
            <a:pPr marL="342900" indent="-342900" algn="just">
              <a:buFont typeface="Arial" panose="020B0604020202020204" pitchFamily="34" charset="0"/>
              <a:buChar char="•"/>
            </a:pPr>
            <a:r>
              <a:rPr lang="es-MX" sz="2000" dirty="0" smtClean="0"/>
              <a:t>Las entidades federativas deberán mantener </a:t>
            </a:r>
            <a:r>
              <a:rPr lang="es-MX" sz="2000" dirty="0"/>
              <a:t>la infraestructura y operación de los sistemas </a:t>
            </a:r>
            <a:r>
              <a:rPr lang="es-MX" sz="2000" dirty="0" smtClean="0"/>
              <a:t>de solicitudes de acceso a la información actuales.</a:t>
            </a:r>
          </a:p>
          <a:p>
            <a:pPr algn="just"/>
            <a:endParaRPr lang="es-MX" sz="2000" dirty="0"/>
          </a:p>
          <a:p>
            <a:pPr marL="342900" indent="-342900" algn="just">
              <a:buFont typeface="Arial" panose="020B0604020202020204" pitchFamily="34" charset="0"/>
              <a:buChar char="•"/>
            </a:pPr>
            <a:r>
              <a:rPr lang="es-MX" sz="2000" dirty="0" smtClean="0"/>
              <a:t>Se instalarán </a:t>
            </a:r>
            <a:r>
              <a:rPr lang="es-MX" sz="2000" dirty="0"/>
              <a:t>y </a:t>
            </a:r>
            <a:r>
              <a:rPr lang="es-MX" sz="2000" dirty="0" smtClean="0"/>
              <a:t>configurarán servicios que permitan conectar los sistemas de solicitudes de acceso a la información que se encuentran disponibles en las diferentes entidades federativas. Esta actividad la realizará el INAI con apoyo de los organismos garantes.</a:t>
            </a:r>
          </a:p>
          <a:p>
            <a:pPr algn="just"/>
            <a:endParaRPr lang="es-MX" sz="1500" dirty="0"/>
          </a:p>
        </p:txBody>
      </p:sp>
      <p:sp>
        <p:nvSpPr>
          <p:cNvPr id="4" name="Título 3"/>
          <p:cNvSpPr>
            <a:spLocks noGrp="1"/>
          </p:cNvSpPr>
          <p:nvPr>
            <p:ph type="title"/>
          </p:nvPr>
        </p:nvSpPr>
        <p:spPr>
          <a:xfrm>
            <a:off x="1224136" y="9674"/>
            <a:ext cx="7596336" cy="1099914"/>
          </a:xfrm>
        </p:spPr>
        <p:txBody>
          <a:bodyPr>
            <a:normAutofit fontScale="90000"/>
          </a:bodyPr>
          <a:lstStyle/>
          <a:p>
            <a:r>
              <a:rPr lang="es-MX" sz="3600" b="1" dirty="0" smtClean="0">
                <a:latin typeface="+mn-lt"/>
              </a:rPr>
              <a:t/>
            </a:r>
            <a:br>
              <a:rPr lang="es-MX" sz="3600" b="1" dirty="0" smtClean="0">
                <a:latin typeface="+mn-lt"/>
              </a:rPr>
            </a:br>
            <a:r>
              <a:rPr lang="es-MX" sz="3600" b="1" dirty="0" smtClean="0">
                <a:latin typeface="+mn-lt"/>
              </a:rPr>
              <a:t>Plataforma </a:t>
            </a:r>
            <a:r>
              <a:rPr lang="es-MX" sz="3600" b="1" dirty="0">
                <a:latin typeface="+mn-lt"/>
              </a:rPr>
              <a:t>Nacional de Transparencia</a:t>
            </a:r>
            <a:r>
              <a:rPr lang="es-MX" sz="2000" b="1" dirty="0"/>
              <a:t/>
            </a:r>
            <a:br>
              <a:rPr lang="es-MX" sz="2000" b="1" dirty="0"/>
            </a:br>
            <a:endParaRPr lang="es-MX" dirty="0"/>
          </a:p>
        </p:txBody>
      </p:sp>
      <p:pic>
        <p:nvPicPr>
          <p:cNvPr id="1026" name="Picture 2" descr="http://3.bp.blogspot.com/_pG87vfQyknI/SEb3EICac5I/AAAAAAAAAD4/zXQ6ZoZPfLI/s16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437112"/>
            <a:ext cx="3124803" cy="2082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23528" y="4293096"/>
            <a:ext cx="4572000" cy="2215991"/>
          </a:xfrm>
          <a:prstGeom prst="rect">
            <a:avLst/>
          </a:prstGeom>
        </p:spPr>
        <p:txBody>
          <a:bodyPr>
            <a:spAutoFit/>
          </a:bodyPr>
          <a:lstStyle/>
          <a:p>
            <a:pPr algn="just"/>
            <a:endParaRPr lang="es-MX" dirty="0"/>
          </a:p>
          <a:p>
            <a:pPr marL="342900" indent="-342900" algn="just">
              <a:buFont typeface="Arial" panose="020B0604020202020204" pitchFamily="34" charset="0"/>
              <a:buChar char="•"/>
            </a:pPr>
            <a:r>
              <a:rPr lang="es-MX" sz="2000" dirty="0"/>
              <a:t>Una vez armonizadas las Leyes </a:t>
            </a:r>
            <a:r>
              <a:rPr lang="es-MX" sz="2000" dirty="0" smtClean="0"/>
              <a:t>locales en materia de transparencia, </a:t>
            </a:r>
            <a:r>
              <a:rPr lang="es-MX" sz="2000" dirty="0"/>
              <a:t>será necesario adecuar los </a:t>
            </a:r>
            <a:r>
              <a:rPr lang="es-MX" sz="2000" dirty="0" smtClean="0"/>
              <a:t>procedimientos </a:t>
            </a:r>
            <a:r>
              <a:rPr lang="es-MX" sz="2000" dirty="0"/>
              <a:t>y los </a:t>
            </a:r>
            <a:r>
              <a:rPr lang="es-MX" sz="2000" dirty="0" smtClean="0"/>
              <a:t>sistemas INFOMEX a lo establecido por la normatividad</a:t>
            </a:r>
            <a:r>
              <a:rPr lang="es-MX" sz="2000" dirty="0"/>
              <a:t>.</a:t>
            </a:r>
          </a:p>
        </p:txBody>
      </p:sp>
    </p:spTree>
    <p:extLst>
      <p:ext uri="{BB962C8B-B14F-4D97-AF65-F5344CB8AC3E}">
        <p14:creationId xmlns:p14="http://schemas.microsoft.com/office/powerpoint/2010/main" val="8376228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0" y="1295157"/>
            <a:ext cx="7837877" cy="523220"/>
          </a:xfrm>
          <a:prstGeom prst="rect">
            <a:avLst/>
          </a:prstGeom>
        </p:spPr>
        <p:txBody>
          <a:bodyPr wrap="square">
            <a:spAutoFit/>
          </a:bodyPr>
          <a:lstStyle/>
          <a:p>
            <a:pPr algn="ctr"/>
            <a:r>
              <a:rPr lang="es-MX" sz="2800" b="1" dirty="0" smtClean="0">
                <a:solidFill>
                  <a:schemeClr val="accent6">
                    <a:lumMod val="75000"/>
                  </a:schemeClr>
                </a:solidFill>
              </a:rPr>
              <a:t>4</a:t>
            </a:r>
            <a:r>
              <a:rPr lang="es-MX" sz="2800" b="1" dirty="0">
                <a:solidFill>
                  <a:schemeClr val="accent6">
                    <a:lumMod val="75000"/>
                  </a:schemeClr>
                </a:solidFill>
              </a:rPr>
              <a:t>. Preparación del proyecto de </a:t>
            </a:r>
            <a:r>
              <a:rPr lang="es-MX" sz="2800" b="1" dirty="0" smtClean="0">
                <a:solidFill>
                  <a:schemeClr val="accent6">
                    <a:lumMod val="75000"/>
                  </a:schemeClr>
                </a:solidFill>
              </a:rPr>
              <a:t>resolución (1)</a:t>
            </a:r>
            <a:endParaRPr lang="es-MX" sz="2800" b="1" dirty="0">
              <a:solidFill>
                <a:schemeClr val="accent6">
                  <a:lumMod val="75000"/>
                </a:schemeClr>
              </a:solidFill>
            </a:endParaRPr>
          </a:p>
        </p:txBody>
      </p:sp>
      <p:grpSp>
        <p:nvGrpSpPr>
          <p:cNvPr id="4" name="Grupo 3"/>
          <p:cNvGrpSpPr/>
          <p:nvPr/>
        </p:nvGrpSpPr>
        <p:grpSpPr>
          <a:xfrm>
            <a:off x="6588224" y="5229200"/>
            <a:ext cx="1760985" cy="782097"/>
            <a:chOff x="2883044" y="5824433"/>
            <a:chExt cx="1760985" cy="782097"/>
          </a:xfrm>
        </p:grpSpPr>
        <p:sp>
          <p:nvSpPr>
            <p:cNvPr id="6" name="Elipse 5"/>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4" name="CuadroTexto 13"/>
          <p:cNvSpPr txBox="1"/>
          <p:nvPr/>
        </p:nvSpPr>
        <p:spPr>
          <a:xfrm>
            <a:off x="1262236" y="2348880"/>
            <a:ext cx="6696744" cy="1554272"/>
          </a:xfrm>
          <a:prstGeom prst="rect">
            <a:avLst/>
          </a:prstGeom>
          <a:noFill/>
        </p:spPr>
        <p:txBody>
          <a:bodyPr wrap="square" rtlCol="0">
            <a:spAutoFit/>
          </a:bodyPr>
          <a:lstStyle/>
          <a:p>
            <a:r>
              <a:rPr lang="es-MX" sz="2000" b="1" dirty="0"/>
              <a:t>Funcionalidad </a:t>
            </a:r>
            <a:r>
              <a:rPr lang="es-MX" sz="2000" b="1" dirty="0" smtClean="0"/>
              <a:t>principal: </a:t>
            </a:r>
          </a:p>
          <a:p>
            <a:endParaRPr lang="es-MX" sz="2000" b="1" dirty="0"/>
          </a:p>
          <a:p>
            <a:pPr marL="285750" indent="-285750">
              <a:buFont typeface="Wingdings" panose="05000000000000000000" pitchFamily="2" charset="2"/>
              <a:buChar char="ü"/>
            </a:pPr>
            <a:r>
              <a:rPr lang="es-MX" sz="2000" dirty="0" smtClean="0"/>
              <a:t>Sustanciar el recurso de revisión.</a:t>
            </a:r>
          </a:p>
          <a:p>
            <a:pPr marL="285750" indent="-285750">
              <a:buFont typeface="Wingdings" panose="05000000000000000000" pitchFamily="2" charset="2"/>
              <a:buChar char="ü"/>
            </a:pPr>
            <a:r>
              <a:rPr lang="es-MX" sz="2000" dirty="0" smtClean="0"/>
              <a:t>Presentar el proyecto de resolución al Pleno.</a:t>
            </a:r>
          </a:p>
          <a:p>
            <a:pPr marL="273050" indent="-273050"/>
            <a:endParaRPr lang="es-MX" sz="1500" dirty="0"/>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32823280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0" y="1295157"/>
            <a:ext cx="7837877" cy="523220"/>
          </a:xfrm>
          <a:prstGeom prst="rect">
            <a:avLst/>
          </a:prstGeom>
        </p:spPr>
        <p:txBody>
          <a:bodyPr wrap="square">
            <a:spAutoFit/>
          </a:bodyPr>
          <a:lstStyle/>
          <a:p>
            <a:pPr algn="ctr"/>
            <a:r>
              <a:rPr lang="es-MX" sz="2800" b="1" dirty="0" smtClean="0">
                <a:solidFill>
                  <a:schemeClr val="accent6">
                    <a:lumMod val="75000"/>
                  </a:schemeClr>
                </a:solidFill>
              </a:rPr>
              <a:t>4</a:t>
            </a:r>
            <a:r>
              <a:rPr lang="es-MX" sz="2800" b="1" dirty="0">
                <a:solidFill>
                  <a:schemeClr val="accent6">
                    <a:lumMod val="75000"/>
                  </a:schemeClr>
                </a:solidFill>
              </a:rPr>
              <a:t>. Preparación del proyecto de </a:t>
            </a:r>
            <a:r>
              <a:rPr lang="es-MX" sz="2800" b="1" dirty="0" smtClean="0">
                <a:solidFill>
                  <a:schemeClr val="accent6">
                    <a:lumMod val="75000"/>
                  </a:schemeClr>
                </a:solidFill>
              </a:rPr>
              <a:t>resolución (2)</a:t>
            </a:r>
            <a:endParaRPr lang="es-MX" sz="2800" b="1" dirty="0">
              <a:solidFill>
                <a:schemeClr val="accent6">
                  <a:lumMod val="75000"/>
                </a:schemeClr>
              </a:solidFill>
            </a:endParaRPr>
          </a:p>
        </p:txBody>
      </p:sp>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4" name="Grupo 3"/>
          <p:cNvGrpSpPr/>
          <p:nvPr/>
        </p:nvGrpSpPr>
        <p:grpSpPr>
          <a:xfrm>
            <a:off x="1187624" y="1818377"/>
            <a:ext cx="6979280" cy="4869589"/>
            <a:chOff x="1121112" y="1799771"/>
            <a:chExt cx="7195304" cy="4869589"/>
          </a:xfrm>
        </p:grpSpPr>
        <p:pic>
          <p:nvPicPr>
            <p:cNvPr id="3" name="Imagen 2"/>
            <p:cNvPicPr>
              <a:picLocks noChangeAspect="1"/>
            </p:cNvPicPr>
            <p:nvPr/>
          </p:nvPicPr>
          <p:blipFill rotWithShape="1">
            <a:blip r:embed="rId3"/>
            <a:srcRect l="27877" t="30202" r="31961" b="52245"/>
            <a:stretch/>
          </p:blipFill>
          <p:spPr>
            <a:xfrm>
              <a:off x="1121112" y="1799771"/>
              <a:ext cx="7195304" cy="1466607"/>
            </a:xfrm>
            <a:prstGeom prst="rect">
              <a:avLst/>
            </a:prstGeom>
          </p:spPr>
        </p:pic>
        <p:pic>
          <p:nvPicPr>
            <p:cNvPr id="6" name="Imagen 5"/>
            <p:cNvPicPr>
              <a:picLocks noChangeAspect="1"/>
            </p:cNvPicPr>
            <p:nvPr/>
          </p:nvPicPr>
          <p:blipFill rotWithShape="1">
            <a:blip r:embed="rId3"/>
            <a:srcRect l="27877" t="88210" r="31961" b="9107"/>
            <a:stretch/>
          </p:blipFill>
          <p:spPr>
            <a:xfrm>
              <a:off x="1331640" y="6453335"/>
              <a:ext cx="5749646" cy="216025"/>
            </a:xfrm>
            <a:prstGeom prst="rect">
              <a:avLst/>
            </a:prstGeom>
          </p:spPr>
        </p:pic>
        <p:pic>
          <p:nvPicPr>
            <p:cNvPr id="7" name="Imagen 6"/>
            <p:cNvPicPr>
              <a:picLocks noChangeAspect="1"/>
            </p:cNvPicPr>
            <p:nvPr/>
          </p:nvPicPr>
          <p:blipFill rotWithShape="1">
            <a:blip r:embed="rId3"/>
            <a:srcRect l="27877" t="48466" r="31961" b="14923"/>
            <a:stretch/>
          </p:blipFill>
          <p:spPr>
            <a:xfrm>
              <a:off x="1137604" y="3266378"/>
              <a:ext cx="6602748" cy="3058930"/>
            </a:xfrm>
            <a:prstGeom prst="rect">
              <a:avLst/>
            </a:prstGeom>
          </p:spPr>
        </p:pic>
      </p:grpSp>
      <p:grpSp>
        <p:nvGrpSpPr>
          <p:cNvPr id="8" name="Grupo 7"/>
          <p:cNvGrpSpPr/>
          <p:nvPr/>
        </p:nvGrpSpPr>
        <p:grpSpPr>
          <a:xfrm>
            <a:off x="6588224" y="5229200"/>
            <a:ext cx="1760985" cy="782097"/>
            <a:chOff x="2883044" y="5824433"/>
            <a:chExt cx="1760985" cy="782097"/>
          </a:xfrm>
        </p:grpSpPr>
        <p:sp>
          <p:nvSpPr>
            <p:cNvPr id="9" name="Elipse 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8457172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0" y="1295157"/>
            <a:ext cx="7837877" cy="523220"/>
          </a:xfrm>
          <a:prstGeom prst="rect">
            <a:avLst/>
          </a:prstGeom>
        </p:spPr>
        <p:txBody>
          <a:bodyPr wrap="square">
            <a:spAutoFit/>
          </a:bodyPr>
          <a:lstStyle/>
          <a:p>
            <a:pPr algn="ctr"/>
            <a:r>
              <a:rPr lang="es-MX" sz="2800" b="1" dirty="0" smtClean="0">
                <a:solidFill>
                  <a:schemeClr val="accent6">
                    <a:lumMod val="75000"/>
                  </a:schemeClr>
                </a:solidFill>
              </a:rPr>
              <a:t>4</a:t>
            </a:r>
            <a:r>
              <a:rPr lang="es-MX" sz="2800" b="1" dirty="0">
                <a:solidFill>
                  <a:schemeClr val="accent6">
                    <a:lumMod val="75000"/>
                  </a:schemeClr>
                </a:solidFill>
              </a:rPr>
              <a:t>. Preparación del proyecto de </a:t>
            </a:r>
            <a:r>
              <a:rPr lang="es-MX" sz="2800" b="1" dirty="0" smtClean="0">
                <a:solidFill>
                  <a:schemeClr val="accent6">
                    <a:lumMod val="75000"/>
                  </a:schemeClr>
                </a:solidFill>
              </a:rPr>
              <a:t>resolución (3)</a:t>
            </a:r>
            <a:endParaRPr lang="es-MX" sz="2800" b="1" dirty="0">
              <a:solidFill>
                <a:schemeClr val="accent6">
                  <a:lumMod val="75000"/>
                </a:schemeClr>
              </a:solidFill>
            </a:endParaRPr>
          </a:p>
        </p:txBody>
      </p:sp>
      <p:sp>
        <p:nvSpPr>
          <p:cNvPr id="5" name="Rectángulo 4"/>
          <p:cNvSpPr/>
          <p:nvPr/>
        </p:nvSpPr>
        <p:spPr>
          <a:xfrm>
            <a:off x="827584" y="1955581"/>
            <a:ext cx="7632848" cy="400110"/>
          </a:xfrm>
          <a:prstGeom prst="rect">
            <a:avLst/>
          </a:prstGeom>
        </p:spPr>
        <p:txBody>
          <a:bodyPr wrap="square">
            <a:spAutoFit/>
          </a:bodyPr>
          <a:lstStyle/>
          <a:p>
            <a:pPr algn="ctr"/>
            <a:r>
              <a:rPr lang="es-MX" sz="2000" b="1" dirty="0" err="1" smtClean="0">
                <a:solidFill>
                  <a:schemeClr val="accent1">
                    <a:lumMod val="75000"/>
                  </a:schemeClr>
                </a:solidFill>
              </a:rPr>
              <a:t>Desechamiento</a:t>
            </a:r>
            <a:r>
              <a:rPr lang="es-MX" sz="2000" b="1" dirty="0" smtClean="0">
                <a:solidFill>
                  <a:schemeClr val="accent1">
                    <a:lumMod val="75000"/>
                  </a:schemeClr>
                </a:solidFill>
              </a:rPr>
              <a:t> (1)</a:t>
            </a:r>
            <a:endParaRPr lang="es-MX" sz="2000" b="1" dirty="0">
              <a:solidFill>
                <a:schemeClr val="accent1">
                  <a:lumMod val="75000"/>
                </a:schemeClr>
              </a:solidFill>
            </a:endParaRPr>
          </a:p>
        </p:txBody>
      </p:sp>
      <p:pic>
        <p:nvPicPr>
          <p:cNvPr id="4" name="Imagen 3"/>
          <p:cNvPicPr>
            <a:picLocks noChangeAspect="1"/>
          </p:cNvPicPr>
          <p:nvPr/>
        </p:nvPicPr>
        <p:blipFill rotWithShape="1">
          <a:blip r:embed="rId2"/>
          <a:srcRect l="26847" t="28080" r="28738" b="43442"/>
          <a:stretch/>
        </p:blipFill>
        <p:spPr>
          <a:xfrm>
            <a:off x="137585" y="2355691"/>
            <a:ext cx="8804665" cy="3379661"/>
          </a:xfrm>
          <a:prstGeom prst="rect">
            <a:avLst/>
          </a:prstGeom>
        </p:spPr>
      </p:pic>
      <p:sp>
        <p:nvSpPr>
          <p:cNvPr id="8" name="Rectángulo 7"/>
          <p:cNvSpPr/>
          <p:nvPr/>
        </p:nvSpPr>
        <p:spPr>
          <a:xfrm>
            <a:off x="395536" y="4581128"/>
            <a:ext cx="3456384" cy="57606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9" name="Grupo 8"/>
          <p:cNvGrpSpPr/>
          <p:nvPr/>
        </p:nvGrpSpPr>
        <p:grpSpPr>
          <a:xfrm>
            <a:off x="6588224" y="5229200"/>
            <a:ext cx="1760985" cy="782097"/>
            <a:chOff x="2883044" y="5824433"/>
            <a:chExt cx="1760985" cy="782097"/>
          </a:xfrm>
        </p:grpSpPr>
        <p:sp>
          <p:nvSpPr>
            <p:cNvPr id="10" name="Elipse 9"/>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39988772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0" y="1295157"/>
            <a:ext cx="7837877" cy="523220"/>
          </a:xfrm>
          <a:prstGeom prst="rect">
            <a:avLst/>
          </a:prstGeom>
        </p:spPr>
        <p:txBody>
          <a:bodyPr wrap="square">
            <a:spAutoFit/>
          </a:bodyPr>
          <a:lstStyle/>
          <a:p>
            <a:pPr algn="ctr"/>
            <a:r>
              <a:rPr lang="es-MX" sz="2800" b="1" dirty="0" smtClean="0">
                <a:solidFill>
                  <a:schemeClr val="accent6">
                    <a:lumMod val="75000"/>
                  </a:schemeClr>
                </a:solidFill>
              </a:rPr>
              <a:t>4</a:t>
            </a:r>
            <a:r>
              <a:rPr lang="es-MX" sz="2800" b="1" dirty="0">
                <a:solidFill>
                  <a:schemeClr val="accent6">
                    <a:lumMod val="75000"/>
                  </a:schemeClr>
                </a:solidFill>
              </a:rPr>
              <a:t>. Preparación del proyecto de </a:t>
            </a:r>
            <a:r>
              <a:rPr lang="es-MX" sz="2800" b="1" dirty="0" smtClean="0">
                <a:solidFill>
                  <a:schemeClr val="accent6">
                    <a:lumMod val="75000"/>
                  </a:schemeClr>
                </a:solidFill>
              </a:rPr>
              <a:t>resolución (3)</a:t>
            </a:r>
            <a:endParaRPr lang="es-MX" sz="2800" b="1" dirty="0">
              <a:solidFill>
                <a:schemeClr val="accent6">
                  <a:lumMod val="75000"/>
                </a:schemeClr>
              </a:solidFill>
            </a:endParaRPr>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6" name="Imagen 5"/>
          <p:cNvPicPr>
            <a:picLocks noChangeAspect="1"/>
          </p:cNvPicPr>
          <p:nvPr/>
        </p:nvPicPr>
        <p:blipFill rotWithShape="1">
          <a:blip r:embed="rId2"/>
          <a:srcRect l="10783" t="11455" r="11728" b="18497"/>
          <a:stretch/>
        </p:blipFill>
        <p:spPr>
          <a:xfrm>
            <a:off x="694563" y="2204863"/>
            <a:ext cx="7837877" cy="3852041"/>
          </a:xfrm>
          <a:prstGeom prst="rect">
            <a:avLst/>
          </a:prstGeom>
        </p:spPr>
      </p:pic>
      <p:pic>
        <p:nvPicPr>
          <p:cNvPr id="10" name="Imagen 9"/>
          <p:cNvPicPr>
            <a:picLocks noChangeAspect="1"/>
          </p:cNvPicPr>
          <p:nvPr/>
        </p:nvPicPr>
        <p:blipFill rotWithShape="1">
          <a:blip r:embed="rId2"/>
          <a:srcRect l="10783" t="87609" r="11728" b="9529"/>
          <a:stretch/>
        </p:blipFill>
        <p:spPr>
          <a:xfrm>
            <a:off x="-77160" y="6237312"/>
            <a:ext cx="9329680" cy="221532"/>
          </a:xfrm>
          <a:prstGeom prst="rect">
            <a:avLst/>
          </a:prstGeom>
        </p:spPr>
      </p:pic>
      <p:sp>
        <p:nvSpPr>
          <p:cNvPr id="11" name="Rectángulo 10"/>
          <p:cNvSpPr/>
          <p:nvPr/>
        </p:nvSpPr>
        <p:spPr>
          <a:xfrm>
            <a:off x="827584" y="1804754"/>
            <a:ext cx="7632848" cy="400110"/>
          </a:xfrm>
          <a:prstGeom prst="rect">
            <a:avLst/>
          </a:prstGeom>
        </p:spPr>
        <p:txBody>
          <a:bodyPr wrap="square">
            <a:spAutoFit/>
          </a:bodyPr>
          <a:lstStyle/>
          <a:p>
            <a:pPr algn="ctr"/>
            <a:r>
              <a:rPr lang="es-MX" sz="2000" b="1" dirty="0" err="1" smtClean="0">
                <a:solidFill>
                  <a:schemeClr val="accent1">
                    <a:lumMod val="75000"/>
                  </a:schemeClr>
                </a:solidFill>
              </a:rPr>
              <a:t>Desechamiento</a:t>
            </a:r>
            <a:r>
              <a:rPr lang="es-MX" sz="2000" b="1" dirty="0" smtClean="0">
                <a:solidFill>
                  <a:schemeClr val="accent1">
                    <a:lumMod val="75000"/>
                  </a:schemeClr>
                </a:solidFill>
              </a:rPr>
              <a:t> (2)</a:t>
            </a:r>
            <a:endParaRPr lang="es-MX" sz="2000" b="1" dirty="0">
              <a:solidFill>
                <a:schemeClr val="accent1">
                  <a:lumMod val="75000"/>
                </a:schemeClr>
              </a:solidFill>
            </a:endParaRPr>
          </a:p>
        </p:txBody>
      </p:sp>
      <p:grpSp>
        <p:nvGrpSpPr>
          <p:cNvPr id="7" name="Grupo 6"/>
          <p:cNvGrpSpPr/>
          <p:nvPr/>
        </p:nvGrpSpPr>
        <p:grpSpPr>
          <a:xfrm>
            <a:off x="6588224" y="5229200"/>
            <a:ext cx="1760985" cy="782097"/>
            <a:chOff x="2883044" y="5824433"/>
            <a:chExt cx="1760985" cy="782097"/>
          </a:xfrm>
        </p:grpSpPr>
        <p:sp>
          <p:nvSpPr>
            <p:cNvPr id="9" name="Elipse 8"/>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30383161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5</a:t>
            </a:r>
            <a:r>
              <a:rPr lang="es-MX" sz="2800" b="1" dirty="0">
                <a:solidFill>
                  <a:schemeClr val="accent6">
                    <a:lumMod val="75000"/>
                  </a:schemeClr>
                </a:solidFill>
              </a:rPr>
              <a:t>. Registrar información del </a:t>
            </a:r>
            <a:r>
              <a:rPr lang="es-MX" sz="2800" b="1" dirty="0" smtClean="0">
                <a:solidFill>
                  <a:schemeClr val="accent6">
                    <a:lumMod val="75000"/>
                  </a:schemeClr>
                </a:solidFill>
              </a:rPr>
              <a:t>Pleno (1)</a:t>
            </a:r>
            <a:endParaRPr lang="es-MX" sz="2800" b="1" dirty="0">
              <a:solidFill>
                <a:schemeClr val="accent6">
                  <a:lumMod val="75000"/>
                </a:schemeClr>
              </a:solidFill>
            </a:endParaRPr>
          </a:p>
        </p:txBody>
      </p:sp>
      <p:sp>
        <p:nvSpPr>
          <p:cNvPr id="14" name="CuadroTexto 13"/>
          <p:cNvSpPr txBox="1"/>
          <p:nvPr/>
        </p:nvSpPr>
        <p:spPr>
          <a:xfrm>
            <a:off x="1295657" y="2216800"/>
            <a:ext cx="6696744" cy="3631763"/>
          </a:xfrm>
          <a:prstGeom prst="rect">
            <a:avLst/>
          </a:prstGeom>
          <a:noFill/>
        </p:spPr>
        <p:txBody>
          <a:bodyPr wrap="square" rtlCol="0">
            <a:spAutoFit/>
          </a:bodyPr>
          <a:lstStyle/>
          <a:p>
            <a:r>
              <a:rPr lang="es-MX" sz="2000" b="1" dirty="0"/>
              <a:t>Funcionalidad </a:t>
            </a:r>
            <a:r>
              <a:rPr lang="es-MX" sz="2000" b="1" dirty="0" smtClean="0"/>
              <a:t>principal: </a:t>
            </a:r>
          </a:p>
          <a:p>
            <a:endParaRPr lang="es-MX" sz="2000" b="1" dirty="0"/>
          </a:p>
          <a:p>
            <a:pPr marL="285750" indent="-285750">
              <a:buFont typeface="Wingdings" panose="05000000000000000000" pitchFamily="2" charset="2"/>
              <a:buChar char="ü"/>
            </a:pPr>
            <a:r>
              <a:rPr lang="es-MX" sz="2000" dirty="0" smtClean="0"/>
              <a:t>Se registran los acuerdos de la sesión del Pleno.</a:t>
            </a:r>
          </a:p>
          <a:p>
            <a:pPr marL="285750" indent="-285750">
              <a:buFont typeface="Wingdings" panose="05000000000000000000" pitchFamily="2" charset="2"/>
              <a:buChar char="ü"/>
            </a:pPr>
            <a:r>
              <a:rPr lang="es-MX" sz="2000" dirty="0" smtClean="0"/>
              <a:t>Registrar los votos disidentes y particulares.</a:t>
            </a:r>
          </a:p>
          <a:p>
            <a:pPr marL="285750" indent="-285750">
              <a:buFont typeface="Wingdings" panose="05000000000000000000" pitchFamily="2" charset="2"/>
              <a:buChar char="ü"/>
            </a:pPr>
            <a:r>
              <a:rPr lang="es-MX" sz="2000" dirty="0" smtClean="0"/>
              <a:t>Se puede diferir el proyecto de resolución.</a:t>
            </a:r>
            <a:endParaRPr lang="es-MX" sz="2000" dirty="0"/>
          </a:p>
          <a:p>
            <a:pPr marL="273050" indent="-273050"/>
            <a:endParaRPr lang="es-MX" sz="1500" dirty="0" smtClean="0"/>
          </a:p>
          <a:p>
            <a:pPr marL="273050" indent="-273050"/>
            <a:r>
              <a:rPr lang="es-MX" sz="2000" b="1" dirty="0">
                <a:solidFill>
                  <a:schemeClr val="accent6">
                    <a:lumMod val="75000"/>
                  </a:schemeClr>
                </a:solidFill>
              </a:rPr>
              <a:t>5.1 Admitir por acuerdo del </a:t>
            </a:r>
            <a:r>
              <a:rPr lang="es-MX" sz="2000" b="1" dirty="0" smtClean="0">
                <a:solidFill>
                  <a:schemeClr val="accent6">
                    <a:lumMod val="75000"/>
                  </a:schemeClr>
                </a:solidFill>
              </a:rPr>
              <a:t>Pleno</a:t>
            </a:r>
          </a:p>
          <a:p>
            <a:pPr marL="273050" indent="-273050"/>
            <a:endParaRPr lang="es-MX" sz="2000" b="1" dirty="0" smtClean="0">
              <a:solidFill>
                <a:schemeClr val="accent6">
                  <a:lumMod val="75000"/>
                </a:schemeClr>
              </a:solidFill>
            </a:endParaRPr>
          </a:p>
          <a:p>
            <a:pPr marL="342900" indent="-342900">
              <a:buFont typeface="Wingdings" panose="05000000000000000000" pitchFamily="2" charset="2"/>
              <a:buChar char="ü"/>
            </a:pPr>
            <a:r>
              <a:rPr lang="es-MX" sz="2000" dirty="0" smtClean="0"/>
              <a:t>Es posible admitir por acuerdo del Pleno, los casos desechados.</a:t>
            </a:r>
            <a:endParaRPr lang="es-MX" sz="2000" dirty="0"/>
          </a:p>
          <a:p>
            <a:pPr marL="273050" indent="-273050"/>
            <a:endParaRPr lang="es-MX" sz="2000" b="1" dirty="0">
              <a:solidFill>
                <a:schemeClr val="accent6">
                  <a:lumMod val="75000"/>
                </a:schemeClr>
              </a:solidFill>
            </a:endParaRPr>
          </a:p>
          <a:p>
            <a:pPr marL="273050" indent="-273050"/>
            <a:endParaRPr lang="es-MX" sz="1500" dirty="0"/>
          </a:p>
        </p:txBody>
      </p:sp>
      <p:sp>
        <p:nvSpPr>
          <p:cNvPr id="8"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16" name="Grupo 15"/>
          <p:cNvGrpSpPr/>
          <p:nvPr/>
        </p:nvGrpSpPr>
        <p:grpSpPr>
          <a:xfrm>
            <a:off x="7092280" y="5325616"/>
            <a:ext cx="1628180" cy="643085"/>
            <a:chOff x="1066306" y="3861047"/>
            <a:chExt cx="2053727" cy="887732"/>
          </a:xfrm>
        </p:grpSpPr>
        <p:sp>
          <p:nvSpPr>
            <p:cNvPr id="17" name="Elipse 1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33450395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5</a:t>
            </a:r>
            <a:r>
              <a:rPr lang="es-MX" sz="2800" b="1" dirty="0">
                <a:solidFill>
                  <a:schemeClr val="accent6">
                    <a:lumMod val="75000"/>
                  </a:schemeClr>
                </a:solidFill>
              </a:rPr>
              <a:t>. Registrar información del </a:t>
            </a:r>
            <a:r>
              <a:rPr lang="es-MX" sz="2800" b="1" dirty="0" smtClean="0">
                <a:solidFill>
                  <a:schemeClr val="accent6">
                    <a:lumMod val="75000"/>
                  </a:schemeClr>
                </a:solidFill>
              </a:rPr>
              <a:t>Pleno (2)</a:t>
            </a:r>
            <a:endParaRPr lang="es-MX" sz="2800" b="1" dirty="0">
              <a:solidFill>
                <a:schemeClr val="accent6">
                  <a:lumMod val="75000"/>
                </a:schemeClr>
              </a:solidFill>
            </a:endParaRPr>
          </a:p>
        </p:txBody>
      </p:sp>
      <p:pic>
        <p:nvPicPr>
          <p:cNvPr id="3" name="Imagen 2"/>
          <p:cNvPicPr>
            <a:picLocks noChangeAspect="1"/>
          </p:cNvPicPr>
          <p:nvPr/>
        </p:nvPicPr>
        <p:blipFill rotWithShape="1">
          <a:blip r:embed="rId2"/>
          <a:srcRect l="25903" t="20602" r="27320" b="39012"/>
          <a:stretch/>
        </p:blipFill>
        <p:spPr>
          <a:xfrm>
            <a:off x="323528" y="1852890"/>
            <a:ext cx="8209185" cy="3986887"/>
          </a:xfrm>
          <a:prstGeom prst="rect">
            <a:avLst/>
          </a:prstGeom>
        </p:spPr>
      </p:pic>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6" name="Grupo 5"/>
          <p:cNvGrpSpPr/>
          <p:nvPr/>
        </p:nvGrpSpPr>
        <p:grpSpPr>
          <a:xfrm>
            <a:off x="7092280" y="5325616"/>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9040593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5</a:t>
            </a:r>
            <a:r>
              <a:rPr lang="es-MX" sz="2800" b="1" dirty="0">
                <a:solidFill>
                  <a:schemeClr val="accent6">
                    <a:lumMod val="75000"/>
                  </a:schemeClr>
                </a:solidFill>
              </a:rPr>
              <a:t>. Registrar información del </a:t>
            </a:r>
            <a:r>
              <a:rPr lang="es-MX" sz="2800" b="1" dirty="0" smtClean="0">
                <a:solidFill>
                  <a:schemeClr val="accent6">
                    <a:lumMod val="75000"/>
                  </a:schemeClr>
                </a:solidFill>
              </a:rPr>
              <a:t>Pleno (3)</a:t>
            </a:r>
            <a:endParaRPr lang="es-MX" sz="2800" b="1" dirty="0">
              <a:solidFill>
                <a:schemeClr val="accent6">
                  <a:lumMod val="75000"/>
                </a:schemeClr>
              </a:solidFill>
            </a:endParaRPr>
          </a:p>
        </p:txBody>
      </p:sp>
      <p:pic>
        <p:nvPicPr>
          <p:cNvPr id="3" name="Imagen 2"/>
          <p:cNvPicPr>
            <a:picLocks noChangeAspect="1"/>
          </p:cNvPicPr>
          <p:nvPr/>
        </p:nvPicPr>
        <p:blipFill rotWithShape="1">
          <a:blip r:embed="rId2"/>
          <a:srcRect l="25903" t="60988" r="46128" b="8001"/>
          <a:stretch/>
        </p:blipFill>
        <p:spPr>
          <a:xfrm>
            <a:off x="1187624" y="2060848"/>
            <a:ext cx="6497725" cy="4052604"/>
          </a:xfrm>
          <a:prstGeom prst="rect">
            <a:avLst/>
          </a:prstGeom>
        </p:spPr>
      </p:pic>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6" name="Grupo 5"/>
          <p:cNvGrpSpPr/>
          <p:nvPr/>
        </p:nvGrpSpPr>
        <p:grpSpPr>
          <a:xfrm>
            <a:off x="7092280" y="5325616"/>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14719246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324535"/>
          </a:xfrm>
          <a:prstGeom prst="rect">
            <a:avLst/>
          </a:prstGeom>
        </p:spPr>
        <p:txBody>
          <a:bodyPr wrap="square">
            <a:spAutoFit/>
          </a:bodyPr>
          <a:lstStyle/>
          <a:p>
            <a:pPr algn="ctr"/>
            <a:r>
              <a:rPr lang="es-MX" sz="2800" b="1" dirty="0" smtClean="0">
                <a:solidFill>
                  <a:schemeClr val="accent6">
                    <a:lumMod val="75000"/>
                  </a:schemeClr>
                </a:solidFill>
              </a:rPr>
              <a:t>6</a:t>
            </a:r>
            <a:r>
              <a:rPr lang="es-MX" sz="2800" b="1" dirty="0">
                <a:solidFill>
                  <a:schemeClr val="accent6">
                    <a:lumMod val="75000"/>
                  </a:schemeClr>
                </a:solidFill>
              </a:rPr>
              <a:t>. Registro de la resolución </a:t>
            </a:r>
            <a:r>
              <a:rPr lang="es-MX" sz="2800" b="1" dirty="0" smtClean="0">
                <a:solidFill>
                  <a:schemeClr val="accent6">
                    <a:lumMod val="75000"/>
                  </a:schemeClr>
                </a:solidFill>
              </a:rPr>
              <a:t>firmada (1)</a:t>
            </a:r>
          </a:p>
          <a:p>
            <a:endParaRPr lang="es-MX" sz="1000" b="1" dirty="0" smtClean="0"/>
          </a:p>
          <a:p>
            <a:r>
              <a:rPr lang="es-MX" sz="2000" b="1" dirty="0" smtClean="0"/>
              <a:t>Funcionalidad </a:t>
            </a:r>
            <a:r>
              <a:rPr lang="es-MX" sz="2000" b="1" dirty="0"/>
              <a:t>principal: </a:t>
            </a:r>
          </a:p>
          <a:p>
            <a:pPr marL="285750" indent="-285750" algn="just">
              <a:buFont typeface="Wingdings" panose="05000000000000000000" pitchFamily="2" charset="2"/>
              <a:buChar char="ü"/>
            </a:pPr>
            <a:r>
              <a:rPr lang="es-MX" sz="2000" dirty="0" smtClean="0"/>
              <a:t>Se registra el seguimiento de la firma de la resolución, por los comisionados asistentes a la sesión del Pleno donde fue votada la resolución.</a:t>
            </a:r>
            <a:endParaRPr lang="es-MX" sz="2000" b="1" dirty="0">
              <a:solidFill>
                <a:schemeClr val="accent6">
                  <a:lumMod val="75000"/>
                </a:schemeClr>
              </a:solidFill>
            </a:endParaRPr>
          </a:p>
          <a:p>
            <a:r>
              <a:rPr lang="es-MX" sz="2000" b="1" dirty="0" smtClean="0">
                <a:solidFill>
                  <a:schemeClr val="accent6">
                    <a:lumMod val="75000"/>
                  </a:schemeClr>
                </a:solidFill>
              </a:rPr>
              <a:t> </a:t>
            </a:r>
          </a:p>
          <a:p>
            <a:r>
              <a:rPr lang="es-MX" sz="2000" b="1" dirty="0" smtClean="0">
                <a:solidFill>
                  <a:schemeClr val="accent6">
                    <a:lumMod val="75000"/>
                  </a:schemeClr>
                </a:solidFill>
              </a:rPr>
              <a:t>6.1 </a:t>
            </a:r>
            <a:r>
              <a:rPr lang="es-MX" sz="2000" b="1" dirty="0">
                <a:solidFill>
                  <a:schemeClr val="accent6">
                    <a:lumMod val="75000"/>
                  </a:schemeClr>
                </a:solidFill>
              </a:rPr>
              <a:t>Resolución en firma por </a:t>
            </a:r>
            <a:r>
              <a:rPr lang="es-MX" sz="2000" b="1" dirty="0" smtClean="0">
                <a:solidFill>
                  <a:schemeClr val="accent6">
                    <a:lumMod val="75000"/>
                  </a:schemeClr>
                </a:solidFill>
              </a:rPr>
              <a:t>observaciones</a:t>
            </a:r>
          </a:p>
          <a:p>
            <a:endParaRPr lang="es-MX" sz="1000" b="1" dirty="0" smtClean="0">
              <a:solidFill>
                <a:schemeClr val="accent6">
                  <a:lumMod val="75000"/>
                </a:schemeClr>
              </a:solidFill>
            </a:endParaRPr>
          </a:p>
          <a:p>
            <a:r>
              <a:rPr lang="es-MX" sz="2000" b="1" dirty="0" smtClean="0"/>
              <a:t>Funcionalidad </a:t>
            </a:r>
            <a:r>
              <a:rPr lang="es-MX" sz="2000" b="1" dirty="0"/>
              <a:t>principal: </a:t>
            </a:r>
          </a:p>
          <a:p>
            <a:pPr marL="285750" indent="-285750">
              <a:buFont typeface="Wingdings" panose="05000000000000000000" pitchFamily="2" charset="2"/>
              <a:buChar char="ü"/>
            </a:pPr>
            <a:r>
              <a:rPr lang="es-MX" sz="2000" dirty="0" smtClean="0"/>
              <a:t>Se hace seguimiento de la firma de la resolución. </a:t>
            </a:r>
            <a:endParaRPr lang="es-MX" sz="2000" b="1" dirty="0">
              <a:solidFill>
                <a:schemeClr val="accent6">
                  <a:lumMod val="75000"/>
                </a:schemeClr>
              </a:solidFill>
            </a:endParaRPr>
          </a:p>
          <a:p>
            <a:endParaRPr lang="es-MX" sz="2000" b="1" dirty="0">
              <a:solidFill>
                <a:schemeClr val="accent6">
                  <a:lumMod val="75000"/>
                </a:schemeClr>
              </a:solidFill>
            </a:endParaRPr>
          </a:p>
          <a:p>
            <a:r>
              <a:rPr lang="es-MX" sz="2000" b="1" dirty="0">
                <a:solidFill>
                  <a:schemeClr val="accent6">
                    <a:lumMod val="75000"/>
                  </a:schemeClr>
                </a:solidFill>
              </a:rPr>
              <a:t>6.2 Notificación de la resolución al Sujeto </a:t>
            </a:r>
            <a:r>
              <a:rPr lang="es-MX" sz="2000" b="1" dirty="0" smtClean="0">
                <a:solidFill>
                  <a:schemeClr val="accent6">
                    <a:lumMod val="75000"/>
                  </a:schemeClr>
                </a:solidFill>
              </a:rPr>
              <a:t>Obligado</a:t>
            </a:r>
          </a:p>
          <a:p>
            <a:r>
              <a:rPr lang="es-MX" sz="2000" b="1" dirty="0" smtClean="0"/>
              <a:t>Funcionalidad </a:t>
            </a:r>
            <a:r>
              <a:rPr lang="es-MX" sz="2000" b="1" dirty="0"/>
              <a:t>principal: </a:t>
            </a:r>
          </a:p>
          <a:p>
            <a:pPr marL="285750" indent="-285750">
              <a:buFont typeface="Wingdings" panose="05000000000000000000" pitchFamily="2" charset="2"/>
              <a:buChar char="ü"/>
            </a:pPr>
            <a:r>
              <a:rPr lang="es-MX" sz="2000" dirty="0" smtClean="0"/>
              <a:t>Se agrega la resolución correspondiente.</a:t>
            </a:r>
            <a:endParaRPr lang="es-MX" sz="2000" b="1" dirty="0">
              <a:solidFill>
                <a:schemeClr val="accent6">
                  <a:lumMod val="75000"/>
                </a:schemeClr>
              </a:solidFill>
            </a:endParaRPr>
          </a:p>
          <a:p>
            <a:pPr algn="ctr"/>
            <a:endParaRPr lang="es-MX" sz="2000" b="1" dirty="0">
              <a:solidFill>
                <a:schemeClr val="accent6">
                  <a:lumMod val="75000"/>
                </a:schemeClr>
              </a:solidFill>
            </a:endParaRPr>
          </a:p>
          <a:p>
            <a:pPr marL="514350" indent="-514350" algn="ctr">
              <a:buAutoNum type="arabicPeriod"/>
            </a:pPr>
            <a:endParaRPr lang="es-MX" sz="3200" b="1" dirty="0">
              <a:solidFill>
                <a:schemeClr val="accent6">
                  <a:lumMod val="75000"/>
                </a:schemeClr>
              </a:solidFill>
            </a:endParaRPr>
          </a:p>
        </p:txBody>
      </p:sp>
      <p:sp>
        <p:nvSpPr>
          <p:cNvPr id="7"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8" name="Grupo 7"/>
          <p:cNvGrpSpPr/>
          <p:nvPr/>
        </p:nvGrpSpPr>
        <p:grpSpPr>
          <a:xfrm>
            <a:off x="7092280" y="5325616"/>
            <a:ext cx="1628180" cy="643085"/>
            <a:chOff x="1066306" y="3861047"/>
            <a:chExt cx="2053727" cy="887732"/>
          </a:xfrm>
        </p:grpSpPr>
        <p:sp>
          <p:nvSpPr>
            <p:cNvPr id="9" name="Elipse 8"/>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4328851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6</a:t>
            </a:r>
            <a:r>
              <a:rPr lang="es-MX" sz="2800" b="1" dirty="0">
                <a:solidFill>
                  <a:schemeClr val="accent6">
                    <a:lumMod val="75000"/>
                  </a:schemeClr>
                </a:solidFill>
              </a:rPr>
              <a:t>. Registro de la resolución </a:t>
            </a:r>
            <a:r>
              <a:rPr lang="es-MX" sz="2800" b="1" dirty="0" smtClean="0">
                <a:solidFill>
                  <a:schemeClr val="accent6">
                    <a:lumMod val="75000"/>
                  </a:schemeClr>
                </a:solidFill>
              </a:rPr>
              <a:t>firmada (2)</a:t>
            </a:r>
          </a:p>
        </p:txBody>
      </p:sp>
      <p:pic>
        <p:nvPicPr>
          <p:cNvPr id="4" name="Imagen 3"/>
          <p:cNvPicPr/>
          <p:nvPr/>
        </p:nvPicPr>
        <p:blipFill rotWithShape="1">
          <a:blip r:embed="rId3"/>
          <a:srcRect t="2342" b="43039"/>
          <a:stretch/>
        </p:blipFill>
        <p:spPr>
          <a:xfrm>
            <a:off x="611560" y="2218804"/>
            <a:ext cx="7971910" cy="2871634"/>
          </a:xfrm>
          <a:prstGeom prst="rect">
            <a:avLst/>
          </a:prstGeom>
        </p:spPr>
      </p:pic>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6" name="Grupo 5"/>
          <p:cNvGrpSpPr/>
          <p:nvPr/>
        </p:nvGrpSpPr>
        <p:grpSpPr>
          <a:xfrm>
            <a:off x="7092280" y="5325616"/>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6607356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6</a:t>
            </a:r>
            <a:r>
              <a:rPr lang="es-MX" sz="2800" b="1" dirty="0">
                <a:solidFill>
                  <a:schemeClr val="accent6">
                    <a:lumMod val="75000"/>
                  </a:schemeClr>
                </a:solidFill>
              </a:rPr>
              <a:t>. Registro de la resolución </a:t>
            </a:r>
            <a:r>
              <a:rPr lang="es-MX" sz="2800" b="1" dirty="0" smtClean="0">
                <a:solidFill>
                  <a:schemeClr val="accent6">
                    <a:lumMod val="75000"/>
                  </a:schemeClr>
                </a:solidFill>
              </a:rPr>
              <a:t>firmada (3)</a:t>
            </a:r>
          </a:p>
        </p:txBody>
      </p:sp>
      <p:pic>
        <p:nvPicPr>
          <p:cNvPr id="4" name="Imagen 3"/>
          <p:cNvPicPr/>
          <p:nvPr/>
        </p:nvPicPr>
        <p:blipFill rotWithShape="1">
          <a:blip r:embed="rId3"/>
          <a:srcRect t="56961"/>
          <a:stretch/>
        </p:blipFill>
        <p:spPr>
          <a:xfrm>
            <a:off x="611560" y="2218804"/>
            <a:ext cx="8064896" cy="2938388"/>
          </a:xfrm>
          <a:prstGeom prst="rect">
            <a:avLst/>
          </a:prstGeom>
        </p:spPr>
      </p:pic>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6" name="Grupo 5"/>
          <p:cNvGrpSpPr/>
          <p:nvPr/>
        </p:nvGrpSpPr>
        <p:grpSpPr>
          <a:xfrm>
            <a:off x="7092280" y="5325616"/>
            <a:ext cx="1628180" cy="643085"/>
            <a:chOff x="1066306" y="3861047"/>
            <a:chExt cx="2053727" cy="887732"/>
          </a:xfrm>
        </p:grpSpPr>
        <p:sp>
          <p:nvSpPr>
            <p:cNvPr id="7" name="Elipse 6"/>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287940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96838"/>
            <a:ext cx="7740352" cy="778098"/>
          </a:xfrm>
        </p:spPr>
        <p:txBody>
          <a:bodyPr>
            <a:noAutofit/>
          </a:bodyPr>
          <a:lstStyle/>
          <a:p>
            <a:r>
              <a:rPr lang="es-MX" b="1" dirty="0"/>
              <a:t/>
            </a:r>
            <a:br>
              <a:rPr lang="es-MX" b="1" dirty="0"/>
            </a:br>
            <a:r>
              <a:rPr lang="es-MX" b="1" dirty="0"/>
              <a:t>Plataforma Nacional de Transparencia</a:t>
            </a:r>
            <a:r>
              <a:rPr lang="es-MX" sz="1800" b="1" dirty="0"/>
              <a:t/>
            </a:r>
            <a:br>
              <a:rPr lang="es-MX" sz="1800" b="1" dirty="0"/>
            </a:br>
            <a:endParaRPr lang="es-MX" b="1" dirty="0"/>
          </a:p>
        </p:txBody>
      </p:sp>
      <p:sp>
        <p:nvSpPr>
          <p:cNvPr id="3" name="CuadroTexto 2"/>
          <p:cNvSpPr txBox="1"/>
          <p:nvPr/>
        </p:nvSpPr>
        <p:spPr>
          <a:xfrm>
            <a:off x="323528" y="1196752"/>
            <a:ext cx="8496944" cy="3170099"/>
          </a:xfrm>
          <a:prstGeom prst="rect">
            <a:avLst/>
          </a:prstGeom>
          <a:noFill/>
        </p:spPr>
        <p:txBody>
          <a:bodyPr wrap="square" rtlCol="0">
            <a:spAutoFit/>
          </a:bodyPr>
          <a:lstStyle/>
          <a:p>
            <a:pPr algn="just"/>
            <a:endParaRPr lang="es-MX" sz="2000" dirty="0"/>
          </a:p>
          <a:p>
            <a:pPr algn="just"/>
            <a:r>
              <a:rPr lang="es-MX" sz="2000" b="1" dirty="0"/>
              <a:t>Migración de información y sistemas a la </a:t>
            </a:r>
            <a:r>
              <a:rPr lang="es-MX" sz="2000" b="1" dirty="0" smtClean="0"/>
              <a:t>PNT</a:t>
            </a:r>
          </a:p>
          <a:p>
            <a:pPr algn="just"/>
            <a:endParaRPr lang="es-MX" sz="2000" b="1" dirty="0"/>
          </a:p>
          <a:p>
            <a:pPr marL="285750" indent="-285750" algn="just">
              <a:buFont typeface="Arial" panose="020B0604020202020204" pitchFamily="34" charset="0"/>
              <a:buChar char="•"/>
            </a:pPr>
            <a:r>
              <a:rPr lang="es-MX" sz="2000" dirty="0" smtClean="0"/>
              <a:t>Los Estados con sistemas INFOMEX donados por el INAI, serán migrados a la PNT y el histórico de sus bases de datos formará parte de la Plataforma como lo establece la Ley General.</a:t>
            </a:r>
          </a:p>
          <a:p>
            <a:pPr algn="just"/>
            <a:endParaRPr lang="es-MX" sz="2000" dirty="0" smtClean="0"/>
          </a:p>
          <a:p>
            <a:pPr marL="285750" indent="-285750" algn="just">
              <a:buFont typeface="Arial" panose="020B0604020202020204" pitchFamily="34" charset="0"/>
              <a:buChar char="•"/>
            </a:pPr>
            <a:r>
              <a:rPr lang="es-MX" sz="2000" dirty="0" smtClean="0"/>
              <a:t>Los procesos y la normatividad de cada Estado, estará implementada dentro de la PNT y para ello, los organismos </a:t>
            </a:r>
            <a:r>
              <a:rPr lang="es-MX" sz="2000" dirty="0"/>
              <a:t>g</a:t>
            </a:r>
            <a:r>
              <a:rPr lang="es-MX" sz="2000" dirty="0" smtClean="0"/>
              <a:t>arantes deberán entregar al INAI todos los insumos necesarios para la configuración.</a:t>
            </a:r>
          </a:p>
        </p:txBody>
      </p:sp>
      <p:pic>
        <p:nvPicPr>
          <p:cNvPr id="2050" name="Picture 2" descr="Cómo transferir archivos grandes de PC a 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658458"/>
            <a:ext cx="2894596" cy="174158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23528" y="4688667"/>
            <a:ext cx="5112568" cy="1908215"/>
          </a:xfrm>
          <a:prstGeom prst="rect">
            <a:avLst/>
          </a:prstGeom>
          <a:noFill/>
        </p:spPr>
        <p:txBody>
          <a:bodyPr wrap="square" rtlCol="0">
            <a:spAutoFit/>
          </a:bodyPr>
          <a:lstStyle/>
          <a:p>
            <a:pPr marL="342900" indent="-342900" algn="just">
              <a:buFont typeface="Arial" panose="020B0604020202020204" pitchFamily="34" charset="0"/>
              <a:buChar char="•"/>
            </a:pPr>
            <a:r>
              <a:rPr lang="es-MX" sz="2000" dirty="0" smtClean="0"/>
              <a:t>El INAI apoyará a los </a:t>
            </a:r>
            <a:r>
              <a:rPr lang="es-MX" sz="2000" dirty="0"/>
              <a:t>Estados que cuenten con sistemas propios, </a:t>
            </a:r>
            <a:r>
              <a:rPr lang="es-MX" sz="2000" dirty="0" smtClean="0"/>
              <a:t>para migrarlos a </a:t>
            </a:r>
            <a:r>
              <a:rPr lang="es-MX" sz="2000" dirty="0"/>
              <a:t>la PNT </a:t>
            </a:r>
            <a:r>
              <a:rPr lang="es-MX" sz="2000" dirty="0" smtClean="0"/>
              <a:t>por lo que </a:t>
            </a:r>
            <a:r>
              <a:rPr lang="es-MX" sz="2000" dirty="0"/>
              <a:t>deberán integrar los insumos necesarios para su configuración.</a:t>
            </a:r>
          </a:p>
          <a:p>
            <a:pPr algn="just"/>
            <a:endParaRPr lang="es-MX" dirty="0"/>
          </a:p>
        </p:txBody>
      </p:sp>
    </p:spTree>
    <p:extLst>
      <p:ext uri="{BB962C8B-B14F-4D97-AF65-F5344CB8AC3E}">
        <p14:creationId xmlns:p14="http://schemas.microsoft.com/office/powerpoint/2010/main" val="15878151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6</a:t>
            </a:r>
            <a:r>
              <a:rPr lang="es-MX" sz="2800" b="1" dirty="0">
                <a:solidFill>
                  <a:schemeClr val="accent6">
                    <a:lumMod val="75000"/>
                  </a:schemeClr>
                </a:solidFill>
              </a:rPr>
              <a:t>. Registro de la resolución </a:t>
            </a:r>
            <a:r>
              <a:rPr lang="es-MX" sz="2800" b="1" dirty="0" smtClean="0">
                <a:solidFill>
                  <a:schemeClr val="accent6">
                    <a:lumMod val="75000"/>
                  </a:schemeClr>
                </a:solidFill>
              </a:rPr>
              <a:t>firmada (4)</a:t>
            </a:r>
          </a:p>
        </p:txBody>
      </p:sp>
      <p:sp>
        <p:nvSpPr>
          <p:cNvPr id="7" name="Rectángulo 6"/>
          <p:cNvSpPr/>
          <p:nvPr/>
        </p:nvSpPr>
        <p:spPr>
          <a:xfrm>
            <a:off x="930384" y="2018749"/>
            <a:ext cx="7632848" cy="400110"/>
          </a:xfrm>
          <a:prstGeom prst="rect">
            <a:avLst/>
          </a:prstGeom>
        </p:spPr>
        <p:txBody>
          <a:bodyPr wrap="square">
            <a:spAutoFit/>
          </a:bodyPr>
          <a:lstStyle/>
          <a:p>
            <a:pPr algn="r"/>
            <a:r>
              <a:rPr lang="es-MX" sz="2000" b="1" dirty="0" smtClean="0">
                <a:solidFill>
                  <a:schemeClr val="accent1">
                    <a:lumMod val="75000"/>
                  </a:schemeClr>
                </a:solidFill>
              </a:rPr>
              <a:t>Resolución </a:t>
            </a:r>
            <a:r>
              <a:rPr lang="es-MX" sz="2000" b="1" dirty="0">
                <a:solidFill>
                  <a:schemeClr val="accent1">
                    <a:lumMod val="75000"/>
                  </a:schemeClr>
                </a:solidFill>
              </a:rPr>
              <a:t>en firma por </a:t>
            </a:r>
            <a:r>
              <a:rPr lang="es-MX" sz="2000" b="1" dirty="0" smtClean="0">
                <a:solidFill>
                  <a:schemeClr val="accent1">
                    <a:lumMod val="75000"/>
                  </a:schemeClr>
                </a:solidFill>
              </a:rPr>
              <a:t>observaciones (1)</a:t>
            </a:r>
            <a:endParaRPr lang="es-MX" sz="2000" b="1" dirty="0">
              <a:solidFill>
                <a:schemeClr val="accent1">
                  <a:lumMod val="75000"/>
                </a:schemeClr>
              </a:solidFill>
            </a:endParaRPr>
          </a:p>
        </p:txBody>
      </p:sp>
      <p:pic>
        <p:nvPicPr>
          <p:cNvPr id="8" name="Imagen 7"/>
          <p:cNvPicPr/>
          <p:nvPr/>
        </p:nvPicPr>
        <p:blipFill rotWithShape="1">
          <a:blip r:embed="rId3"/>
          <a:srcRect t="3287" b="42418"/>
          <a:stretch/>
        </p:blipFill>
        <p:spPr>
          <a:xfrm>
            <a:off x="604574" y="2606788"/>
            <a:ext cx="7992888" cy="2808312"/>
          </a:xfrm>
          <a:prstGeom prst="rect">
            <a:avLst/>
          </a:prstGeom>
        </p:spPr>
      </p:pic>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9" name="Grupo 8"/>
          <p:cNvGrpSpPr/>
          <p:nvPr/>
        </p:nvGrpSpPr>
        <p:grpSpPr>
          <a:xfrm>
            <a:off x="7092280" y="5325616"/>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42591486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6</a:t>
            </a:r>
            <a:r>
              <a:rPr lang="es-MX" sz="2800" b="1" dirty="0">
                <a:solidFill>
                  <a:schemeClr val="accent6">
                    <a:lumMod val="75000"/>
                  </a:schemeClr>
                </a:solidFill>
              </a:rPr>
              <a:t>. Registro de la resolución </a:t>
            </a:r>
            <a:r>
              <a:rPr lang="es-MX" sz="2800" b="1" dirty="0" smtClean="0">
                <a:solidFill>
                  <a:schemeClr val="accent6">
                    <a:lumMod val="75000"/>
                  </a:schemeClr>
                </a:solidFill>
              </a:rPr>
              <a:t>firmada (5)</a:t>
            </a:r>
          </a:p>
        </p:txBody>
      </p:sp>
      <p:sp>
        <p:nvSpPr>
          <p:cNvPr id="7" name="Rectángulo 6"/>
          <p:cNvSpPr/>
          <p:nvPr/>
        </p:nvSpPr>
        <p:spPr>
          <a:xfrm>
            <a:off x="1074157" y="1957570"/>
            <a:ext cx="7632848" cy="400110"/>
          </a:xfrm>
          <a:prstGeom prst="rect">
            <a:avLst/>
          </a:prstGeom>
        </p:spPr>
        <p:txBody>
          <a:bodyPr wrap="square">
            <a:spAutoFit/>
          </a:bodyPr>
          <a:lstStyle/>
          <a:p>
            <a:pPr algn="r"/>
            <a:r>
              <a:rPr lang="es-MX" sz="2000" b="1" dirty="0" smtClean="0">
                <a:solidFill>
                  <a:schemeClr val="accent1">
                    <a:lumMod val="75000"/>
                  </a:schemeClr>
                </a:solidFill>
              </a:rPr>
              <a:t>Resolución </a:t>
            </a:r>
            <a:r>
              <a:rPr lang="es-MX" sz="2000" b="1" dirty="0">
                <a:solidFill>
                  <a:schemeClr val="accent1">
                    <a:lumMod val="75000"/>
                  </a:schemeClr>
                </a:solidFill>
              </a:rPr>
              <a:t>en firma por </a:t>
            </a:r>
            <a:r>
              <a:rPr lang="es-MX" sz="2000" b="1" dirty="0" smtClean="0">
                <a:solidFill>
                  <a:schemeClr val="accent1">
                    <a:lumMod val="75000"/>
                  </a:schemeClr>
                </a:solidFill>
              </a:rPr>
              <a:t>observaciones (2)</a:t>
            </a:r>
            <a:endParaRPr lang="es-MX" sz="2000" b="1" dirty="0">
              <a:solidFill>
                <a:schemeClr val="accent1">
                  <a:lumMod val="75000"/>
                </a:schemeClr>
              </a:solidFill>
            </a:endParaRPr>
          </a:p>
        </p:txBody>
      </p:sp>
      <p:pic>
        <p:nvPicPr>
          <p:cNvPr id="8" name="Imagen 7"/>
          <p:cNvPicPr/>
          <p:nvPr/>
        </p:nvPicPr>
        <p:blipFill rotWithShape="1">
          <a:blip r:embed="rId3"/>
          <a:srcRect t="57582" r="1042"/>
          <a:stretch/>
        </p:blipFill>
        <p:spPr>
          <a:xfrm>
            <a:off x="357159" y="2512497"/>
            <a:ext cx="8352928" cy="2448272"/>
          </a:xfrm>
          <a:prstGeom prst="rect">
            <a:avLst/>
          </a:prstGeom>
        </p:spPr>
      </p:pic>
      <p:sp>
        <p:nvSpPr>
          <p:cNvPr id="6"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9" name="Grupo 8"/>
          <p:cNvGrpSpPr/>
          <p:nvPr/>
        </p:nvGrpSpPr>
        <p:grpSpPr>
          <a:xfrm>
            <a:off x="7092280" y="5325616"/>
            <a:ext cx="1628180" cy="643085"/>
            <a:chOff x="1066306" y="3861047"/>
            <a:chExt cx="2053727" cy="887732"/>
          </a:xfrm>
        </p:grpSpPr>
        <p:sp>
          <p:nvSpPr>
            <p:cNvPr id="10" name="Elipse 9"/>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30480900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23220"/>
          </a:xfrm>
          <a:prstGeom prst="rect">
            <a:avLst/>
          </a:prstGeom>
        </p:spPr>
        <p:txBody>
          <a:bodyPr wrap="square">
            <a:spAutoFit/>
          </a:bodyPr>
          <a:lstStyle/>
          <a:p>
            <a:pPr algn="ctr"/>
            <a:r>
              <a:rPr lang="es-MX" sz="2800" b="1" dirty="0" smtClean="0">
                <a:solidFill>
                  <a:schemeClr val="accent6">
                    <a:lumMod val="75000"/>
                  </a:schemeClr>
                </a:solidFill>
              </a:rPr>
              <a:t>7</a:t>
            </a:r>
            <a:r>
              <a:rPr lang="es-MX" sz="2800" b="1" dirty="0">
                <a:solidFill>
                  <a:schemeClr val="accent6">
                    <a:lumMod val="75000"/>
                  </a:schemeClr>
                </a:solidFill>
              </a:rPr>
              <a:t>. Notificación de la resolución</a:t>
            </a:r>
          </a:p>
        </p:txBody>
      </p:sp>
      <p:grpSp>
        <p:nvGrpSpPr>
          <p:cNvPr id="8" name="Grupo 7"/>
          <p:cNvGrpSpPr/>
          <p:nvPr/>
        </p:nvGrpSpPr>
        <p:grpSpPr>
          <a:xfrm>
            <a:off x="6372200" y="5301208"/>
            <a:ext cx="1944216" cy="852458"/>
            <a:chOff x="5364088" y="5510183"/>
            <a:chExt cx="1944216" cy="852458"/>
          </a:xfrm>
        </p:grpSpPr>
        <p:sp>
          <p:nvSpPr>
            <p:cNvPr id="9" name="Elipse 8"/>
            <p:cNvSpPr/>
            <p:nvPr/>
          </p:nvSpPr>
          <p:spPr>
            <a:xfrm>
              <a:off x="5364088" y="5544102"/>
              <a:ext cx="1541291" cy="695686"/>
            </a:xfrm>
            <a:prstGeom prst="ellipse">
              <a:avLst/>
            </a:prstGeom>
            <a:solidFill>
              <a:schemeClr val="accent6">
                <a:lumMod val="5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Sujeto</a:t>
              </a:r>
            </a:p>
            <a:p>
              <a:pPr algn="ctr"/>
              <a:r>
                <a:rPr lang="es-MX" sz="1600" b="1" dirty="0" smtClean="0"/>
                <a:t>Obligado</a:t>
              </a:r>
              <a:endParaRPr lang="es-MX" sz="1600" b="1"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5846" y="5510183"/>
              <a:ext cx="852458" cy="852458"/>
            </a:xfrm>
            <a:prstGeom prst="rect">
              <a:avLst/>
            </a:prstGeom>
          </p:spPr>
        </p:pic>
      </p:grpSp>
      <p:sp>
        <p:nvSpPr>
          <p:cNvPr id="14" name="CuadroTexto 13"/>
          <p:cNvSpPr txBox="1"/>
          <p:nvPr/>
        </p:nvSpPr>
        <p:spPr>
          <a:xfrm>
            <a:off x="1234623" y="2229531"/>
            <a:ext cx="6696744" cy="1246495"/>
          </a:xfrm>
          <a:prstGeom prst="rect">
            <a:avLst/>
          </a:prstGeom>
          <a:noFill/>
        </p:spPr>
        <p:txBody>
          <a:bodyPr wrap="square" rtlCol="0">
            <a:spAutoFit/>
          </a:bodyPr>
          <a:lstStyle/>
          <a:p>
            <a:r>
              <a:rPr lang="es-MX" sz="2000" b="1" dirty="0"/>
              <a:t>Funcionalidad </a:t>
            </a:r>
            <a:r>
              <a:rPr lang="es-MX" sz="2000" b="1" dirty="0" smtClean="0"/>
              <a:t>principal: </a:t>
            </a:r>
          </a:p>
          <a:p>
            <a:endParaRPr lang="es-MX" sz="2000" b="1" dirty="0"/>
          </a:p>
          <a:p>
            <a:pPr marL="285750" indent="-285750">
              <a:buFont typeface="Wingdings" panose="05000000000000000000" pitchFamily="2" charset="2"/>
              <a:buChar char="ü"/>
            </a:pPr>
            <a:r>
              <a:rPr lang="es-MX" sz="2000" dirty="0" smtClean="0"/>
              <a:t>Visualizar la resolución emitida por el Instituto.</a:t>
            </a:r>
          </a:p>
          <a:p>
            <a:pPr marL="273050" indent="-273050"/>
            <a:endParaRPr lang="es-MX" sz="1500" dirty="0"/>
          </a:p>
        </p:txBody>
      </p:sp>
      <p:sp>
        <p:nvSpPr>
          <p:cNvPr id="11"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19726890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9592" y="1109446"/>
            <a:ext cx="7632848" cy="4031873"/>
          </a:xfrm>
          <a:prstGeom prst="rect">
            <a:avLst/>
          </a:prstGeom>
        </p:spPr>
        <p:txBody>
          <a:bodyPr wrap="square">
            <a:spAutoFit/>
          </a:bodyPr>
          <a:lstStyle/>
          <a:p>
            <a:pPr algn="ctr"/>
            <a:r>
              <a:rPr lang="es-MX" sz="2800" b="1" dirty="0" smtClean="0">
                <a:solidFill>
                  <a:schemeClr val="accent6">
                    <a:lumMod val="75000"/>
                  </a:schemeClr>
                </a:solidFill>
              </a:rPr>
              <a:t>Subprocesos de apoyo</a:t>
            </a:r>
          </a:p>
          <a:p>
            <a:pPr algn="ctr"/>
            <a:endParaRPr lang="es-MX" sz="3200" b="1" dirty="0" smtClean="0">
              <a:solidFill>
                <a:schemeClr val="accent6">
                  <a:lumMod val="75000"/>
                </a:schemeClr>
              </a:solidFill>
            </a:endParaRPr>
          </a:p>
          <a:p>
            <a:pPr algn="just"/>
            <a:r>
              <a:rPr lang="es-MX" sz="2800" dirty="0" smtClean="0"/>
              <a:t>1. Acumulación</a:t>
            </a:r>
          </a:p>
          <a:p>
            <a:pPr algn="just"/>
            <a:r>
              <a:rPr lang="es-MX" sz="2800" dirty="0" smtClean="0"/>
              <a:t>2. Ampliación</a:t>
            </a:r>
          </a:p>
          <a:p>
            <a:pPr algn="just"/>
            <a:r>
              <a:rPr lang="es-MX" sz="2800" dirty="0" smtClean="0"/>
              <a:t>3. Audiencia</a:t>
            </a:r>
          </a:p>
          <a:p>
            <a:pPr algn="just"/>
            <a:r>
              <a:rPr lang="es-MX" sz="2800" dirty="0" smtClean="0"/>
              <a:t>4. Envío de información</a:t>
            </a:r>
          </a:p>
          <a:p>
            <a:pPr algn="just"/>
            <a:r>
              <a:rPr lang="es-MX" sz="2800" dirty="0" smtClean="0"/>
              <a:t>5. Manifestaciones y alcances</a:t>
            </a:r>
          </a:p>
          <a:p>
            <a:pPr algn="just"/>
            <a:r>
              <a:rPr lang="es-MX" sz="2800" dirty="0" smtClean="0"/>
              <a:t>6. Requerimiento de alcances</a:t>
            </a:r>
          </a:p>
          <a:p>
            <a:pPr algn="just"/>
            <a:r>
              <a:rPr lang="es-MX" sz="2800" dirty="0" smtClean="0"/>
              <a:t>7. Notificar por otro medio</a:t>
            </a:r>
            <a:endParaRPr lang="es-MX" sz="2800" dirty="0"/>
          </a:p>
        </p:txBody>
      </p:sp>
      <p:sp>
        <p:nvSpPr>
          <p:cNvPr id="5"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Tree>
    <p:extLst>
      <p:ext uri="{BB962C8B-B14F-4D97-AF65-F5344CB8AC3E}">
        <p14:creationId xmlns:p14="http://schemas.microsoft.com/office/powerpoint/2010/main" val="9400432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5570756"/>
          </a:xfrm>
          <a:prstGeom prst="rect">
            <a:avLst/>
          </a:prstGeom>
        </p:spPr>
        <p:txBody>
          <a:bodyPr wrap="square">
            <a:spAutoFit/>
          </a:bodyPr>
          <a:lstStyle/>
          <a:p>
            <a:pPr algn="ctr"/>
            <a:r>
              <a:rPr lang="es-MX" sz="2800" b="1" dirty="0" smtClean="0">
                <a:solidFill>
                  <a:schemeClr val="accent6">
                    <a:lumMod val="75000"/>
                  </a:schemeClr>
                </a:solidFill>
              </a:rPr>
              <a:t>1</a:t>
            </a:r>
            <a:r>
              <a:rPr lang="es-MX" sz="2800" b="1" dirty="0">
                <a:solidFill>
                  <a:schemeClr val="accent6">
                    <a:lumMod val="75000"/>
                  </a:schemeClr>
                </a:solidFill>
              </a:rPr>
              <a:t>. </a:t>
            </a:r>
            <a:r>
              <a:rPr lang="es-MX" sz="2800" b="1" dirty="0" smtClean="0">
                <a:solidFill>
                  <a:schemeClr val="accent6">
                    <a:lumMod val="75000"/>
                  </a:schemeClr>
                </a:solidFill>
              </a:rPr>
              <a:t>Acumulación</a:t>
            </a:r>
            <a:endParaRPr lang="es-MX" sz="2800" b="1" dirty="0">
              <a:solidFill>
                <a:schemeClr val="accent6">
                  <a:lumMod val="75000"/>
                </a:schemeClr>
              </a:solidFill>
            </a:endParaRPr>
          </a:p>
          <a:p>
            <a:endParaRPr lang="es-MX" sz="1000" b="1" dirty="0" smtClean="0"/>
          </a:p>
          <a:p>
            <a:r>
              <a:rPr lang="es-MX" sz="2000" b="1" dirty="0" smtClean="0"/>
              <a:t>Funcionalidad </a:t>
            </a:r>
            <a:r>
              <a:rPr lang="es-MX" sz="2000" b="1" dirty="0"/>
              <a:t>principal: </a:t>
            </a:r>
          </a:p>
          <a:p>
            <a:pPr marL="285750" indent="-285750" algn="just">
              <a:buFont typeface="Wingdings" panose="05000000000000000000" pitchFamily="2" charset="2"/>
              <a:buChar char="ü"/>
            </a:pPr>
            <a:r>
              <a:rPr lang="es-MX" sz="2000" dirty="0" smtClean="0"/>
              <a:t>Es posible integrar a un medio de impugnación, uno o más números de expedientes relacionados, para ser tratado como un único caso.</a:t>
            </a:r>
          </a:p>
          <a:p>
            <a:pPr marL="285750" lvl="0" indent="-285750" algn="just">
              <a:buFont typeface="Wingdings" panose="05000000000000000000" pitchFamily="2" charset="2"/>
              <a:buChar char="ü"/>
            </a:pPr>
            <a:r>
              <a:rPr lang="es-MX" altLang="es-MX" sz="2000" dirty="0" smtClean="0">
                <a:solidFill>
                  <a:srgbClr val="000000"/>
                </a:solidFill>
                <a:latin typeface="Segoe UI" panose="020B0502040204020203" pitchFamily="34" charset="0"/>
                <a:cs typeface="Segoe UI" panose="020B0502040204020203" pitchFamily="34" charset="0"/>
              </a:rPr>
              <a:t>El </a:t>
            </a:r>
            <a:r>
              <a:rPr lang="es-MX" altLang="es-MX" sz="2000" dirty="0">
                <a:solidFill>
                  <a:srgbClr val="000000"/>
                </a:solidFill>
                <a:latin typeface="Segoe UI" panose="020B0502040204020203" pitchFamily="34" charset="0"/>
                <a:cs typeface="Segoe UI" panose="020B0502040204020203" pitchFamily="34" charset="0"/>
              </a:rPr>
              <a:t>sistema envía un correo electrónico al responsable al interior de la ponencia con el resultado de su solicitud de </a:t>
            </a:r>
            <a:r>
              <a:rPr lang="es-MX" altLang="es-MX" sz="2000" dirty="0" smtClean="0">
                <a:solidFill>
                  <a:srgbClr val="000000"/>
                </a:solidFill>
                <a:latin typeface="Segoe UI" panose="020B0502040204020203" pitchFamily="34" charset="0"/>
                <a:cs typeface="Segoe UI" panose="020B0502040204020203" pitchFamily="34" charset="0"/>
              </a:rPr>
              <a:t>acumulación.</a:t>
            </a:r>
            <a:endParaRPr lang="es-MX" altLang="es-MX" sz="4400" dirty="0">
              <a:latin typeface="Arial" panose="020B0604020202020204" pitchFamily="34" charset="0"/>
            </a:endParaRPr>
          </a:p>
          <a:p>
            <a:r>
              <a:rPr lang="es-MX" sz="2000" b="1" dirty="0" smtClean="0">
                <a:solidFill>
                  <a:schemeClr val="accent6">
                    <a:lumMod val="75000"/>
                  </a:schemeClr>
                </a:solidFill>
              </a:rPr>
              <a:t> </a:t>
            </a:r>
            <a:endParaRPr lang="es-MX" sz="1000" b="1" dirty="0" smtClean="0">
              <a:solidFill>
                <a:schemeClr val="accent6">
                  <a:lumMod val="75000"/>
                </a:schemeClr>
              </a:solidFill>
            </a:endParaRPr>
          </a:p>
          <a:p>
            <a:pPr algn="ctr"/>
            <a:r>
              <a:rPr lang="es-MX" sz="2800" b="1" dirty="0" smtClean="0">
                <a:solidFill>
                  <a:schemeClr val="accent6">
                    <a:lumMod val="75000"/>
                  </a:schemeClr>
                </a:solidFill>
              </a:rPr>
              <a:t>2. Ampliación</a:t>
            </a:r>
          </a:p>
          <a:p>
            <a:pPr algn="ctr"/>
            <a:endParaRPr lang="es-MX" sz="1000" b="1" dirty="0">
              <a:solidFill>
                <a:schemeClr val="accent6">
                  <a:lumMod val="75000"/>
                </a:schemeClr>
              </a:solidFill>
            </a:endParaRPr>
          </a:p>
          <a:p>
            <a:r>
              <a:rPr lang="es-MX" sz="2000" b="1" dirty="0"/>
              <a:t>Funcionalidad principal: </a:t>
            </a:r>
          </a:p>
          <a:p>
            <a:pPr marL="285750" indent="-285750" algn="just">
              <a:buFont typeface="Wingdings" panose="05000000000000000000" pitchFamily="2" charset="2"/>
              <a:buChar char="ü"/>
            </a:pPr>
            <a:r>
              <a:rPr lang="es-MX" sz="2000" dirty="0" smtClean="0"/>
              <a:t>Es posible indicar </a:t>
            </a:r>
            <a:r>
              <a:rPr lang="es-MX" sz="2000" dirty="0"/>
              <a:t>para un medio de </a:t>
            </a:r>
            <a:r>
              <a:rPr lang="es-MX" sz="2000" dirty="0" smtClean="0"/>
              <a:t>impugnación, un periodo de ampliación de plazo para la emisión de la resolución con previo acuerdo del Pleno.</a:t>
            </a:r>
            <a:endParaRPr lang="es-MX" sz="2000" dirty="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grpSp>
        <p:nvGrpSpPr>
          <p:cNvPr id="4" name="Grupo 3"/>
          <p:cNvGrpSpPr/>
          <p:nvPr/>
        </p:nvGrpSpPr>
        <p:grpSpPr>
          <a:xfrm>
            <a:off x="6638434" y="3689486"/>
            <a:ext cx="1760985" cy="782097"/>
            <a:chOff x="2883044" y="5824433"/>
            <a:chExt cx="1760985" cy="782097"/>
          </a:xfrm>
        </p:grpSpPr>
        <p:sp>
          <p:nvSpPr>
            <p:cNvPr id="5" name="Elipse 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grpSp>
        <p:nvGrpSpPr>
          <p:cNvPr id="7" name="Grupo 6"/>
          <p:cNvGrpSpPr/>
          <p:nvPr/>
        </p:nvGrpSpPr>
        <p:grpSpPr>
          <a:xfrm>
            <a:off x="4830121" y="5661248"/>
            <a:ext cx="1760985" cy="782097"/>
            <a:chOff x="2883044" y="5824433"/>
            <a:chExt cx="1760985" cy="782097"/>
          </a:xfrm>
        </p:grpSpPr>
        <p:sp>
          <p:nvSpPr>
            <p:cNvPr id="8" name="Elipse 7"/>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14" name="Grupo 13"/>
          <p:cNvGrpSpPr/>
          <p:nvPr/>
        </p:nvGrpSpPr>
        <p:grpSpPr>
          <a:xfrm>
            <a:off x="6876256" y="5589240"/>
            <a:ext cx="1944216" cy="864096"/>
            <a:chOff x="1066306" y="3861047"/>
            <a:chExt cx="2053727" cy="887732"/>
          </a:xfrm>
        </p:grpSpPr>
        <p:sp>
          <p:nvSpPr>
            <p:cNvPr id="15" name="Elipse 14"/>
            <p:cNvSpPr/>
            <p:nvPr/>
          </p:nvSpPr>
          <p:spPr>
            <a:xfrm>
              <a:off x="1583970" y="3861047"/>
              <a:ext cx="1536063" cy="8672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200" b="1" dirty="0" smtClean="0"/>
                <a:t>Asuntos Jurídicos</a:t>
              </a:r>
              <a:endParaRPr lang="es-MX" sz="1200" b="1" dirty="0"/>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06" y="4023371"/>
              <a:ext cx="1035326" cy="725408"/>
            </a:xfrm>
            <a:prstGeom prst="rect">
              <a:avLst/>
            </a:prstGeom>
          </p:spPr>
        </p:pic>
      </p:grpSp>
    </p:spTree>
    <p:extLst>
      <p:ext uri="{BB962C8B-B14F-4D97-AF65-F5344CB8AC3E}">
        <p14:creationId xmlns:p14="http://schemas.microsoft.com/office/powerpoint/2010/main" val="2298488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571" y="1295157"/>
            <a:ext cx="7632848" cy="1600438"/>
          </a:xfrm>
          <a:prstGeom prst="rect">
            <a:avLst/>
          </a:prstGeom>
        </p:spPr>
        <p:txBody>
          <a:bodyPr wrap="square">
            <a:spAutoFit/>
          </a:bodyPr>
          <a:lstStyle/>
          <a:p>
            <a:pPr algn="ctr"/>
            <a:r>
              <a:rPr lang="es-MX" sz="2800" b="1" dirty="0" smtClean="0">
                <a:solidFill>
                  <a:schemeClr val="accent6">
                    <a:lumMod val="75000"/>
                  </a:schemeClr>
                </a:solidFill>
              </a:rPr>
              <a:t>1</a:t>
            </a:r>
            <a:r>
              <a:rPr lang="es-MX" sz="2800" b="1" dirty="0">
                <a:solidFill>
                  <a:schemeClr val="accent6">
                    <a:lumMod val="75000"/>
                  </a:schemeClr>
                </a:solidFill>
              </a:rPr>
              <a:t>. Acumulación – Crear solicitud (1)</a:t>
            </a:r>
          </a:p>
          <a:p>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pic>
        <p:nvPicPr>
          <p:cNvPr id="13" name="Imagen 12"/>
          <p:cNvPicPr>
            <a:picLocks noChangeAspect="1"/>
          </p:cNvPicPr>
          <p:nvPr/>
        </p:nvPicPr>
        <p:blipFill>
          <a:blip r:embed="rId3"/>
          <a:stretch>
            <a:fillRect/>
          </a:stretch>
        </p:blipFill>
        <p:spPr>
          <a:xfrm>
            <a:off x="776682" y="1844824"/>
            <a:ext cx="7254796" cy="4552230"/>
          </a:xfrm>
          <a:prstGeom prst="rect">
            <a:avLst/>
          </a:prstGeom>
        </p:spPr>
      </p:pic>
      <p:pic>
        <p:nvPicPr>
          <p:cNvPr id="5122" name="Picture 2" descr="http://www.clipartbest.com/cliparts/RiA/jnd/RiAjnd9i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9" y="6021288"/>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grpSp>
        <p:nvGrpSpPr>
          <p:cNvPr id="4" name="Grupo 3"/>
          <p:cNvGrpSpPr/>
          <p:nvPr/>
        </p:nvGrpSpPr>
        <p:grpSpPr>
          <a:xfrm>
            <a:off x="6638434" y="5013176"/>
            <a:ext cx="1760985" cy="782097"/>
            <a:chOff x="2883044" y="5824433"/>
            <a:chExt cx="1760985" cy="782097"/>
          </a:xfrm>
        </p:grpSpPr>
        <p:sp>
          <p:nvSpPr>
            <p:cNvPr id="5" name="Elipse 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Tree>
    <p:extLst>
      <p:ext uri="{BB962C8B-B14F-4D97-AF65-F5344CB8AC3E}">
        <p14:creationId xmlns:p14="http://schemas.microsoft.com/office/powerpoint/2010/main" val="16305400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curvada hacia arriba 6"/>
          <p:cNvSpPr/>
          <p:nvPr/>
        </p:nvSpPr>
        <p:spPr>
          <a:xfrm rot="3210144">
            <a:off x="1785967" y="4022532"/>
            <a:ext cx="1666518" cy="729310"/>
          </a:xfrm>
          <a:prstGeom prst="curvedUpArrow">
            <a:avLst>
              <a:gd name="adj1" fmla="val 29132"/>
              <a:gd name="adj2" fmla="val 114253"/>
              <a:gd name="adj3" fmla="val 5352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 name="Rectángulo 1"/>
          <p:cNvSpPr/>
          <p:nvPr/>
        </p:nvSpPr>
        <p:spPr>
          <a:xfrm>
            <a:off x="766571" y="1295157"/>
            <a:ext cx="7632848" cy="1600438"/>
          </a:xfrm>
          <a:prstGeom prst="rect">
            <a:avLst/>
          </a:prstGeom>
        </p:spPr>
        <p:txBody>
          <a:bodyPr wrap="square">
            <a:spAutoFit/>
          </a:bodyPr>
          <a:lstStyle/>
          <a:p>
            <a:pPr algn="ctr"/>
            <a:r>
              <a:rPr lang="es-MX" sz="2800" b="1" dirty="0" smtClean="0">
                <a:solidFill>
                  <a:schemeClr val="accent6">
                    <a:lumMod val="75000"/>
                  </a:schemeClr>
                </a:solidFill>
              </a:rPr>
              <a:t>1</a:t>
            </a:r>
            <a:r>
              <a:rPr lang="es-MX" sz="2800" b="1" dirty="0">
                <a:solidFill>
                  <a:schemeClr val="accent6">
                    <a:lumMod val="75000"/>
                  </a:schemeClr>
                </a:solidFill>
              </a:rPr>
              <a:t>. Acumulación – Crear solicitud </a:t>
            </a:r>
            <a:r>
              <a:rPr lang="es-MX" sz="2800" b="1" dirty="0" smtClean="0">
                <a:solidFill>
                  <a:schemeClr val="accent6">
                    <a:lumMod val="75000"/>
                  </a:schemeClr>
                </a:solidFill>
              </a:rPr>
              <a:t>(2)</a:t>
            </a:r>
            <a:endParaRPr lang="es-MX" sz="2800" b="1" dirty="0">
              <a:solidFill>
                <a:schemeClr val="accent6">
                  <a:lumMod val="75000"/>
                </a:schemeClr>
              </a:solidFill>
            </a:endParaRPr>
          </a:p>
          <a:p>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grpSp>
        <p:nvGrpSpPr>
          <p:cNvPr id="4" name="Grupo 3"/>
          <p:cNvGrpSpPr/>
          <p:nvPr/>
        </p:nvGrpSpPr>
        <p:grpSpPr>
          <a:xfrm>
            <a:off x="683568" y="5630294"/>
            <a:ext cx="1760985" cy="782097"/>
            <a:chOff x="2883044" y="5824433"/>
            <a:chExt cx="1760985" cy="782097"/>
          </a:xfrm>
        </p:grpSpPr>
        <p:sp>
          <p:nvSpPr>
            <p:cNvPr id="5" name="Elipse 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pic>
        <p:nvPicPr>
          <p:cNvPr id="13" name="Imagen 12"/>
          <p:cNvPicPr>
            <a:picLocks noChangeAspect="1"/>
          </p:cNvPicPr>
          <p:nvPr/>
        </p:nvPicPr>
        <p:blipFill>
          <a:blip r:embed="rId4"/>
          <a:stretch>
            <a:fillRect/>
          </a:stretch>
        </p:blipFill>
        <p:spPr>
          <a:xfrm>
            <a:off x="395536" y="1890663"/>
            <a:ext cx="2808312" cy="1762156"/>
          </a:xfrm>
          <a:prstGeom prst="rect">
            <a:avLst/>
          </a:prstGeom>
        </p:spPr>
      </p:pic>
      <p:sp>
        <p:nvSpPr>
          <p:cNvPr id="16" name="Rectángulo 15"/>
          <p:cNvSpPr/>
          <p:nvPr/>
        </p:nvSpPr>
        <p:spPr>
          <a:xfrm>
            <a:off x="2241183" y="3429000"/>
            <a:ext cx="530618" cy="22381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p:cNvPicPr>
            <a:picLocks noChangeAspect="1"/>
          </p:cNvPicPr>
          <p:nvPr/>
        </p:nvPicPr>
        <p:blipFill>
          <a:blip r:embed="rId5"/>
          <a:stretch>
            <a:fillRect/>
          </a:stretch>
        </p:blipFill>
        <p:spPr>
          <a:xfrm>
            <a:off x="3182511" y="2895596"/>
            <a:ext cx="5571669" cy="3238532"/>
          </a:xfrm>
          <a:prstGeom prst="rect">
            <a:avLst/>
          </a:prstGeom>
        </p:spPr>
      </p:pic>
      <p:sp>
        <p:nvSpPr>
          <p:cNvPr id="12"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pic>
        <p:nvPicPr>
          <p:cNvPr id="3076" name="Picture 4" descr="https://pixabay.com/static/uploads/photo/2012/04/23/17/07/two-39115_6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3538" y="5800762"/>
            <a:ext cx="421053" cy="42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977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l="25903" t="35720" r="28265" b="31521"/>
          <a:stretch/>
        </p:blipFill>
        <p:spPr>
          <a:xfrm>
            <a:off x="278987" y="2325993"/>
            <a:ext cx="8295378" cy="3335255"/>
          </a:xfrm>
          <a:prstGeom prst="rect">
            <a:avLst/>
          </a:prstGeom>
        </p:spPr>
      </p:pic>
      <p:sp>
        <p:nvSpPr>
          <p:cNvPr id="2" name="Rectángulo 1"/>
          <p:cNvSpPr/>
          <p:nvPr/>
        </p:nvSpPr>
        <p:spPr>
          <a:xfrm>
            <a:off x="766571" y="1295157"/>
            <a:ext cx="7632848" cy="1446550"/>
          </a:xfrm>
          <a:prstGeom prst="rect">
            <a:avLst/>
          </a:prstGeom>
        </p:spPr>
        <p:txBody>
          <a:bodyPr wrap="square">
            <a:spAutoFit/>
          </a:bodyPr>
          <a:lstStyle/>
          <a:p>
            <a:pPr algn="ctr"/>
            <a:r>
              <a:rPr lang="es-MX" sz="2800" b="1" dirty="0">
                <a:solidFill>
                  <a:schemeClr val="accent6">
                    <a:lumMod val="75000"/>
                  </a:schemeClr>
                </a:solidFill>
              </a:rPr>
              <a:t>2</a:t>
            </a:r>
            <a:r>
              <a:rPr lang="es-MX" sz="2800" b="1" dirty="0" smtClean="0">
                <a:solidFill>
                  <a:schemeClr val="accent6">
                    <a:lumMod val="75000"/>
                  </a:schemeClr>
                </a:solidFill>
              </a:rPr>
              <a:t>. Ampliación </a:t>
            </a:r>
            <a:r>
              <a:rPr lang="es-MX" sz="2800" b="1" dirty="0">
                <a:solidFill>
                  <a:schemeClr val="accent6">
                    <a:lumMod val="75000"/>
                  </a:schemeClr>
                </a:solidFill>
              </a:rPr>
              <a:t>(</a:t>
            </a:r>
            <a:r>
              <a:rPr lang="es-MX" sz="2800" b="1" dirty="0" smtClean="0">
                <a:solidFill>
                  <a:schemeClr val="accent6">
                    <a:lumMod val="75000"/>
                  </a:schemeClr>
                </a:solidFill>
              </a:rPr>
              <a:t>1)</a:t>
            </a:r>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3" name="AutoShape 2" descr="https://upload.wikimedia.org/wikipedia/commons/d/de/Santiago_de_Chile_L2.svg"/>
          <p:cNvSpPr>
            <a:spLocks noChangeAspect="1" noChangeArrowheads="1"/>
          </p:cNvSpPr>
          <p:nvPr/>
        </p:nvSpPr>
        <p:spPr bwMode="auto">
          <a:xfrm>
            <a:off x="155575" y="-228600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4" name="Grupo 3"/>
          <p:cNvGrpSpPr/>
          <p:nvPr/>
        </p:nvGrpSpPr>
        <p:grpSpPr>
          <a:xfrm>
            <a:off x="6774166" y="5542185"/>
            <a:ext cx="1800199" cy="753053"/>
            <a:chOff x="2883044" y="5824433"/>
            <a:chExt cx="1760984" cy="782100"/>
          </a:xfrm>
        </p:grpSpPr>
        <p:sp>
          <p:nvSpPr>
            <p:cNvPr id="5" name="Elipse 4"/>
            <p:cNvSpPr/>
            <p:nvPr/>
          </p:nvSpPr>
          <p:spPr>
            <a:xfrm>
              <a:off x="3102737" y="5910847"/>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9"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0" name="Rectángulo 9"/>
          <p:cNvSpPr/>
          <p:nvPr/>
        </p:nvSpPr>
        <p:spPr>
          <a:xfrm>
            <a:off x="941517" y="1876762"/>
            <a:ext cx="7632848" cy="400110"/>
          </a:xfrm>
          <a:prstGeom prst="rect">
            <a:avLst/>
          </a:prstGeom>
        </p:spPr>
        <p:txBody>
          <a:bodyPr wrap="square">
            <a:spAutoFit/>
          </a:bodyPr>
          <a:lstStyle/>
          <a:p>
            <a:pPr algn="r"/>
            <a:r>
              <a:rPr lang="es-MX" sz="2000" b="1" dirty="0" smtClean="0">
                <a:solidFill>
                  <a:schemeClr val="accent1">
                    <a:lumMod val="75000"/>
                  </a:schemeClr>
                </a:solidFill>
              </a:rPr>
              <a:t>Creación de acuerdo</a:t>
            </a:r>
            <a:endParaRPr lang="es-MX" sz="2000" b="1" dirty="0">
              <a:solidFill>
                <a:schemeClr val="accent1">
                  <a:lumMod val="75000"/>
                </a:schemeClr>
              </a:solidFill>
            </a:endParaRPr>
          </a:p>
        </p:txBody>
      </p:sp>
    </p:spTree>
    <p:extLst>
      <p:ext uri="{BB962C8B-B14F-4D97-AF65-F5344CB8AC3E}">
        <p14:creationId xmlns:p14="http://schemas.microsoft.com/office/powerpoint/2010/main" val="39584106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upload.wikimedia.org/wikipedia/commons/d/de/Santiago_de_Chile_L2.svg"/>
          <p:cNvSpPr>
            <a:spLocks noChangeAspect="1" noChangeArrowheads="1"/>
          </p:cNvSpPr>
          <p:nvPr/>
        </p:nvSpPr>
        <p:spPr bwMode="auto">
          <a:xfrm>
            <a:off x="155575" y="-228600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4" name="Grupo 3"/>
          <p:cNvGrpSpPr/>
          <p:nvPr/>
        </p:nvGrpSpPr>
        <p:grpSpPr>
          <a:xfrm>
            <a:off x="467544" y="5505814"/>
            <a:ext cx="1800200" cy="753050"/>
            <a:chOff x="2883044" y="5824433"/>
            <a:chExt cx="1760985" cy="782097"/>
          </a:xfrm>
        </p:grpSpPr>
        <p:sp>
          <p:nvSpPr>
            <p:cNvPr id="5" name="Elipse 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4" name="Rectángulo 13"/>
          <p:cNvSpPr/>
          <p:nvPr/>
        </p:nvSpPr>
        <p:spPr>
          <a:xfrm>
            <a:off x="766571" y="1295157"/>
            <a:ext cx="7632848" cy="1446550"/>
          </a:xfrm>
          <a:prstGeom prst="rect">
            <a:avLst/>
          </a:prstGeom>
        </p:spPr>
        <p:txBody>
          <a:bodyPr wrap="square">
            <a:spAutoFit/>
          </a:bodyPr>
          <a:lstStyle/>
          <a:p>
            <a:pPr algn="ctr"/>
            <a:r>
              <a:rPr lang="es-MX" sz="2800" b="1" dirty="0">
                <a:solidFill>
                  <a:schemeClr val="accent6">
                    <a:lumMod val="75000"/>
                  </a:schemeClr>
                </a:solidFill>
              </a:rPr>
              <a:t>2</a:t>
            </a:r>
            <a:r>
              <a:rPr lang="es-MX" sz="2800" b="1" dirty="0" smtClean="0">
                <a:solidFill>
                  <a:schemeClr val="accent6">
                    <a:lumMod val="75000"/>
                  </a:schemeClr>
                </a:solidFill>
              </a:rPr>
              <a:t>. Ampliación (</a:t>
            </a:r>
            <a:r>
              <a:rPr lang="es-MX" sz="2800" b="1" dirty="0">
                <a:solidFill>
                  <a:schemeClr val="accent6">
                    <a:lumMod val="75000"/>
                  </a:schemeClr>
                </a:solidFill>
              </a:rPr>
              <a:t>2</a:t>
            </a:r>
            <a:r>
              <a:rPr lang="es-MX" sz="2800" b="1" dirty="0" smtClean="0">
                <a:solidFill>
                  <a:schemeClr val="accent6">
                    <a:lumMod val="75000"/>
                  </a:schemeClr>
                </a:solidFill>
              </a:rPr>
              <a:t>)</a:t>
            </a:r>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15" name="Rectángulo 14"/>
          <p:cNvSpPr/>
          <p:nvPr/>
        </p:nvSpPr>
        <p:spPr>
          <a:xfrm>
            <a:off x="1218510" y="1804754"/>
            <a:ext cx="7632848" cy="400110"/>
          </a:xfrm>
          <a:prstGeom prst="rect">
            <a:avLst/>
          </a:prstGeom>
        </p:spPr>
        <p:txBody>
          <a:bodyPr wrap="square">
            <a:spAutoFit/>
          </a:bodyPr>
          <a:lstStyle/>
          <a:p>
            <a:pPr algn="r"/>
            <a:r>
              <a:rPr lang="es-MX" sz="2000" b="1" dirty="0" smtClean="0">
                <a:solidFill>
                  <a:schemeClr val="accent1">
                    <a:lumMod val="75000"/>
                  </a:schemeClr>
                </a:solidFill>
              </a:rPr>
              <a:t>Registrar (1)</a:t>
            </a:r>
            <a:endParaRPr lang="es-MX" sz="2000" b="1" dirty="0">
              <a:solidFill>
                <a:schemeClr val="accent1">
                  <a:lumMod val="75000"/>
                </a:schemeClr>
              </a:solidFill>
            </a:endParaRPr>
          </a:p>
        </p:txBody>
      </p:sp>
      <p:grpSp>
        <p:nvGrpSpPr>
          <p:cNvPr id="11" name="Grupo 10"/>
          <p:cNvGrpSpPr/>
          <p:nvPr/>
        </p:nvGrpSpPr>
        <p:grpSpPr>
          <a:xfrm>
            <a:off x="158123" y="2251071"/>
            <a:ext cx="8665968" cy="3126400"/>
            <a:chOff x="298519" y="2269641"/>
            <a:chExt cx="8449946" cy="3009974"/>
          </a:xfrm>
        </p:grpSpPr>
        <p:pic>
          <p:nvPicPr>
            <p:cNvPr id="9" name="Imagen 8"/>
            <p:cNvPicPr>
              <a:picLocks noChangeAspect="1"/>
            </p:cNvPicPr>
            <p:nvPr/>
          </p:nvPicPr>
          <p:blipFill rotWithShape="1">
            <a:blip r:embed="rId4"/>
            <a:srcRect l="11135" t="18080" r="81218" b="47263"/>
            <a:stretch/>
          </p:blipFill>
          <p:spPr>
            <a:xfrm>
              <a:off x="298519" y="2270535"/>
              <a:ext cx="926374" cy="3009080"/>
            </a:xfrm>
            <a:prstGeom prst="rect">
              <a:avLst/>
            </a:prstGeom>
          </p:spPr>
        </p:pic>
        <p:pic>
          <p:nvPicPr>
            <p:cNvPr id="17" name="Imagen 16"/>
            <p:cNvPicPr>
              <a:picLocks noChangeAspect="1"/>
            </p:cNvPicPr>
            <p:nvPr/>
          </p:nvPicPr>
          <p:blipFill rotWithShape="1">
            <a:blip r:embed="rId4"/>
            <a:srcRect l="25679" t="18080" r="12042" b="47263"/>
            <a:stretch/>
          </p:blipFill>
          <p:spPr>
            <a:xfrm>
              <a:off x="1203859" y="2269641"/>
              <a:ext cx="7544606" cy="3009080"/>
            </a:xfrm>
            <a:prstGeom prst="rect">
              <a:avLst/>
            </a:prstGeom>
          </p:spPr>
        </p:pic>
      </p:grpSp>
      <p:sp>
        <p:nvSpPr>
          <p:cNvPr id="16" name="Rectángulo 15"/>
          <p:cNvSpPr/>
          <p:nvPr/>
        </p:nvSpPr>
        <p:spPr>
          <a:xfrm>
            <a:off x="135135" y="2695770"/>
            <a:ext cx="848442" cy="21990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286955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upload.wikimedia.org/wikipedia/commons/d/de/Santiago_de_Chile_L2.svg"/>
          <p:cNvSpPr>
            <a:spLocks noChangeAspect="1" noChangeArrowheads="1"/>
          </p:cNvSpPr>
          <p:nvPr/>
        </p:nvSpPr>
        <p:spPr bwMode="auto">
          <a:xfrm>
            <a:off x="155575" y="-228600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4" name="Grupo 3"/>
          <p:cNvGrpSpPr/>
          <p:nvPr/>
        </p:nvGrpSpPr>
        <p:grpSpPr>
          <a:xfrm>
            <a:off x="6948264" y="5331459"/>
            <a:ext cx="1800200" cy="753050"/>
            <a:chOff x="2883044" y="5824433"/>
            <a:chExt cx="1760985" cy="782097"/>
          </a:xfrm>
        </p:grpSpPr>
        <p:sp>
          <p:nvSpPr>
            <p:cNvPr id="5" name="Elipse 4"/>
            <p:cNvSpPr/>
            <p:nvPr/>
          </p:nvSpPr>
          <p:spPr>
            <a:xfrm>
              <a:off x="3102738" y="5910844"/>
              <a:ext cx="1541291" cy="695686"/>
            </a:xfrm>
            <a:prstGeom prst="ellipse">
              <a:avLst/>
            </a:prstGeom>
            <a:solidFill>
              <a:schemeClr val="accent4"/>
            </a:solidFill>
            <a:ln>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600" b="1" dirty="0" smtClean="0"/>
                <a:t>Ponencia</a:t>
              </a:r>
              <a:endParaRPr lang="es-MX" sz="16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044" y="5824433"/>
              <a:ext cx="650676" cy="650676"/>
            </a:xfrm>
            <a:prstGeom prst="rect">
              <a:avLst/>
            </a:prstGeom>
          </p:spPr>
        </p:pic>
      </p:grpSp>
      <p:pic>
        <p:nvPicPr>
          <p:cNvPr id="9" name="Imagen 8"/>
          <p:cNvPicPr>
            <a:picLocks noChangeAspect="1"/>
          </p:cNvPicPr>
          <p:nvPr/>
        </p:nvPicPr>
        <p:blipFill rotWithShape="1">
          <a:blip r:embed="rId4"/>
          <a:srcRect l="26402" t="51587" r="10310" b="23120"/>
          <a:stretch/>
        </p:blipFill>
        <p:spPr>
          <a:xfrm>
            <a:off x="234135" y="2288066"/>
            <a:ext cx="8630215" cy="2026582"/>
          </a:xfrm>
          <a:prstGeom prst="rect">
            <a:avLst/>
          </a:prstGeom>
        </p:spPr>
      </p:pic>
      <p:sp>
        <p:nvSpPr>
          <p:cNvPr id="13" name="Título 1"/>
          <p:cNvSpPr>
            <a:spLocks noGrp="1"/>
          </p:cNvSpPr>
          <p:nvPr>
            <p:ph type="title"/>
          </p:nvPr>
        </p:nvSpPr>
        <p:spPr>
          <a:xfrm>
            <a:off x="1043608" y="116632"/>
            <a:ext cx="7920879" cy="778098"/>
          </a:xfrm>
        </p:spPr>
        <p:txBody>
          <a:bodyPr>
            <a:noAutofit/>
          </a:bodyPr>
          <a:lstStyle/>
          <a:p>
            <a:r>
              <a:rPr lang="es-MX" sz="2400" b="1" dirty="0" smtClean="0"/>
              <a:t>Plataforma Nacional de Transparencia</a:t>
            </a:r>
            <a:br>
              <a:rPr lang="es-MX" sz="2400" b="1" dirty="0" smtClean="0"/>
            </a:br>
            <a:r>
              <a:rPr lang="es-MX" sz="2000" b="1" dirty="0" smtClean="0"/>
              <a:t>Sistema de Comunicación entre Organismos Garantes y Sujetos Obligados</a:t>
            </a:r>
            <a:endParaRPr lang="es-MX" sz="2000" b="1" dirty="0"/>
          </a:p>
        </p:txBody>
      </p:sp>
      <p:sp>
        <p:nvSpPr>
          <p:cNvPr id="14" name="Rectángulo 13"/>
          <p:cNvSpPr/>
          <p:nvPr/>
        </p:nvSpPr>
        <p:spPr>
          <a:xfrm>
            <a:off x="766571" y="1295157"/>
            <a:ext cx="7632848" cy="1446550"/>
          </a:xfrm>
          <a:prstGeom prst="rect">
            <a:avLst/>
          </a:prstGeom>
        </p:spPr>
        <p:txBody>
          <a:bodyPr wrap="square">
            <a:spAutoFit/>
          </a:bodyPr>
          <a:lstStyle/>
          <a:p>
            <a:pPr algn="ctr"/>
            <a:r>
              <a:rPr lang="es-MX" sz="2800" b="1" dirty="0">
                <a:solidFill>
                  <a:schemeClr val="accent6">
                    <a:lumMod val="75000"/>
                  </a:schemeClr>
                </a:solidFill>
              </a:rPr>
              <a:t>2</a:t>
            </a:r>
            <a:r>
              <a:rPr lang="es-MX" sz="2800" b="1" dirty="0" smtClean="0">
                <a:solidFill>
                  <a:schemeClr val="accent6">
                    <a:lumMod val="75000"/>
                  </a:schemeClr>
                </a:solidFill>
              </a:rPr>
              <a:t>. Ampliación (</a:t>
            </a:r>
            <a:r>
              <a:rPr lang="es-MX" sz="2800" b="1" dirty="0">
                <a:solidFill>
                  <a:schemeClr val="accent6">
                    <a:lumMod val="75000"/>
                  </a:schemeClr>
                </a:solidFill>
              </a:rPr>
              <a:t>3</a:t>
            </a:r>
            <a:r>
              <a:rPr lang="es-MX" sz="2800" b="1" dirty="0" smtClean="0">
                <a:solidFill>
                  <a:schemeClr val="accent6">
                    <a:lumMod val="75000"/>
                  </a:schemeClr>
                </a:solidFill>
              </a:rPr>
              <a:t>)</a:t>
            </a:r>
            <a:endParaRPr lang="es-MX" sz="1000" b="1" dirty="0" smtClean="0"/>
          </a:p>
          <a:p>
            <a:pPr algn="ctr"/>
            <a:endParaRPr lang="es-MX" sz="2800" b="1" dirty="0" smtClean="0">
              <a:solidFill>
                <a:schemeClr val="accent6">
                  <a:lumMod val="75000"/>
                </a:schemeClr>
              </a:solidFill>
            </a:endParaRPr>
          </a:p>
          <a:p>
            <a:pPr algn="just"/>
            <a:endParaRPr lang="es-MX" sz="3200" b="1" dirty="0">
              <a:solidFill>
                <a:schemeClr val="accent6">
                  <a:lumMod val="75000"/>
                </a:schemeClr>
              </a:solidFill>
            </a:endParaRPr>
          </a:p>
        </p:txBody>
      </p:sp>
      <p:sp>
        <p:nvSpPr>
          <p:cNvPr id="17" name="Rectángulo 16"/>
          <p:cNvSpPr/>
          <p:nvPr/>
        </p:nvSpPr>
        <p:spPr>
          <a:xfrm>
            <a:off x="1218510" y="1804754"/>
            <a:ext cx="7632848" cy="400110"/>
          </a:xfrm>
          <a:prstGeom prst="rect">
            <a:avLst/>
          </a:prstGeom>
        </p:spPr>
        <p:txBody>
          <a:bodyPr wrap="square">
            <a:spAutoFit/>
          </a:bodyPr>
          <a:lstStyle/>
          <a:p>
            <a:pPr algn="r"/>
            <a:r>
              <a:rPr lang="es-MX" sz="2000" b="1" dirty="0" smtClean="0">
                <a:solidFill>
                  <a:schemeClr val="accent1">
                    <a:lumMod val="75000"/>
                  </a:schemeClr>
                </a:solidFill>
              </a:rPr>
              <a:t>Registrar (2)</a:t>
            </a:r>
            <a:endParaRPr lang="es-MX" sz="2000" b="1" dirty="0">
              <a:solidFill>
                <a:schemeClr val="accent1">
                  <a:lumMod val="75000"/>
                </a:schemeClr>
              </a:solidFill>
            </a:endParaRPr>
          </a:p>
        </p:txBody>
      </p:sp>
    </p:spTree>
    <p:extLst>
      <p:ext uri="{BB962C8B-B14F-4D97-AF65-F5344CB8AC3E}">
        <p14:creationId xmlns:p14="http://schemas.microsoft.com/office/powerpoint/2010/main" val="28304817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4868</TotalTime>
  <Words>4781</Words>
  <Application>Microsoft Office PowerPoint</Application>
  <PresentationFormat>Presentación en pantalla (4:3)</PresentationFormat>
  <Paragraphs>882</Paragraphs>
  <Slides>163</Slides>
  <Notes>58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163</vt:i4>
      </vt:variant>
    </vt:vector>
  </HeadingPairs>
  <TitlesOfParts>
    <vt:vector size="170" baseType="lpstr">
      <vt:lpstr>Arial</vt:lpstr>
      <vt:lpstr>Calibri</vt:lpstr>
      <vt:lpstr>Helvetica</vt:lpstr>
      <vt:lpstr>Segoe UI</vt:lpstr>
      <vt:lpstr>Trebuchet MS</vt:lpstr>
      <vt:lpstr>Wingdings</vt:lpstr>
      <vt:lpstr>Tema de Office</vt:lpstr>
      <vt:lpstr>Presentación de PowerPoint</vt:lpstr>
      <vt:lpstr>Plataforma Nacional de Transparencia</vt:lpstr>
      <vt:lpstr>Plataforma Nacional de Transparencia</vt:lpstr>
      <vt:lpstr>Presentación de PowerPoint</vt:lpstr>
      <vt:lpstr>Presentación de PowerPoint</vt:lpstr>
      <vt:lpstr>Presentación de PowerPoint</vt:lpstr>
      <vt:lpstr>Presentación de PowerPoint</vt:lpstr>
      <vt:lpstr> Plataforma Nacional de Transparencia </vt:lpstr>
      <vt:lpstr> Plataforma Nacional de Transparencia </vt:lpstr>
      <vt:lpstr>Requerimientos de infraestructura para operar la Plataforma</vt:lpstr>
      <vt:lpstr>Plataforma Nacional de Transparencia</vt:lpstr>
      <vt:lpstr>Plataforma Nacional de Transparencia</vt:lpstr>
      <vt:lpstr>Plataforma Nacional de Transparencia</vt:lpstr>
      <vt:lpstr>Plataforma Nacional de Transparencia</vt:lpstr>
      <vt:lpstr>Plataforma Nacional de Transparencia</vt:lpstr>
      <vt:lpstr>Plataforma Nacional de Transparencia</vt:lpstr>
      <vt:lpstr>Plataforma Nacional de Transparencia</vt:lpstr>
      <vt:lpstr>Plataforma Nacional de Transparencia</vt:lpstr>
      <vt:lpstr>Plataforma Nacional de Transparencia Registro de usuario y vinculación</vt:lpstr>
      <vt:lpstr>Plataforma Nacional de Transparencia Registro de usuario y vinculación</vt:lpstr>
      <vt:lpstr>Plataforma Nacional de Transparencia Registro de usuario y vinculación</vt:lpstr>
      <vt:lpstr>Plataforma Nacional de Transparencia Registro de usuario y vinculación</vt:lpstr>
      <vt:lpstr>Plataforma Nacional de Transparencia Registro de usuario y vinculación</vt:lpstr>
      <vt:lpstr>Plataforma Nacional de Transparencia Registro de usuario y vinculación</vt:lpstr>
      <vt:lpstr>Plataforma Nacional de Transparencia Registro de usuario y vinculación</vt:lpstr>
      <vt:lpstr>Plataforma Nacional de Transparencia Registro de usuario y vinculación</vt:lpstr>
      <vt:lpstr>Plataforma Nacional de Transparencia</vt:lpstr>
      <vt:lpstr>Plataforma Nacional de Transparencia</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 Sistema de Solicitudes de Acceso a la Información</vt:lpstr>
      <vt:lpstr>Plataforma Nacional de Transparencia</vt:lpstr>
      <vt:lpstr>Plataforma Nacional de Transparencia</vt:lpstr>
      <vt:lpstr>Plataforma Nacional de Transparencia Sistema de Gestión de Medios de Impugnación</vt:lpstr>
      <vt:lpstr>Plataforma Nacional de Transparencia Sistema de Gestión de Medios de Impugnación</vt:lpstr>
      <vt:lpstr>Plataforma Nacional de Transparencia Sistema de Gestión de Medios de Impugnación</vt:lpstr>
      <vt:lpstr>Plataforma Nacional de Transparencia Sistema de Gestión de Medios de Impugnación</vt:lpstr>
      <vt:lpstr>Plataforma Nacional de Transparencia Sistema de Gestión de Medios de Impugnación</vt:lpstr>
      <vt:lpstr>Plataforma Nacional de Transparencia Sistema de Gestión de Medios de Impugnación</vt:lpstr>
      <vt:lpstr>Plataforma Nacional de Transparencia Sistema de Gestión de Medios de Impugnación</vt:lpstr>
      <vt:lpstr>Plataforma Nacional de Transparencia</vt:lpstr>
      <vt:lpstr>Plataforma Nacional de Transparencia</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 Sistema de Comunicación entre Organismos Garantes y Sujetos Obligados</vt:lpstr>
      <vt:lpstr>Plataforma Nacional de Transparencia</vt:lpstr>
      <vt:lpstr>Plataforma Nacional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Presentación de PowerPoint</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 Sistema de Portales de Obligaciones de Transparencia</vt:lpstr>
      <vt:lpstr>Plataforma Nacional de Transparencia</vt:lpstr>
      <vt:lpstr>Plataforma Nacional de Transparencia Administración de Usuarios en la PNT</vt:lpstr>
      <vt:lpstr>Plataforma Nacional de Transparencia Administración de Usuarios en la PNT</vt:lpstr>
      <vt:lpstr>Plataforma Nacional de Transparencia Administración de Usuarios en la PNT</vt:lpstr>
      <vt:lpstr>Plataforma Nacional de Transparencia Administración de Usuarios en la PNT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Alicia del Carmen López Villamar</dc:creator>
  <cp:lastModifiedBy>José Ángel Esparza Portugal</cp:lastModifiedBy>
  <cp:revision>361</cp:revision>
  <dcterms:created xsi:type="dcterms:W3CDTF">2015-03-02T23:17:58Z</dcterms:created>
  <dcterms:modified xsi:type="dcterms:W3CDTF">2016-04-10T13:41:13Z</dcterms:modified>
</cp:coreProperties>
</file>